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81" r:id="rId4"/>
    <p:sldId id="282" r:id="rId5"/>
    <p:sldId id="286" r:id="rId6"/>
    <p:sldId id="287" r:id="rId7"/>
    <p:sldId id="289" r:id="rId8"/>
    <p:sldId id="288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C5156"/>
    <a:srgbClr val="1A1C1E"/>
    <a:srgbClr val="228B96"/>
    <a:srgbClr val="249797"/>
    <a:srgbClr val="259958"/>
    <a:srgbClr val="818991"/>
    <a:srgbClr val="66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01" autoAdjust="0"/>
    <p:restoredTop sz="94926" autoAdjust="0"/>
  </p:normalViewPr>
  <p:slideViewPr>
    <p:cSldViewPr snapToObjects="1" showGuides="1">
      <p:cViewPr varScale="1">
        <p:scale>
          <a:sx n="79" d="100"/>
          <a:sy n="79" d="100"/>
        </p:scale>
        <p:origin x="90" y="216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18" d="100"/>
          <a:sy n="118" d="100"/>
        </p:scale>
        <p:origin x="-2080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28600" y="228600"/>
            <a:ext cx="4876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 Light"/>
              <a:cs typeface="Open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34000" y="228600"/>
            <a:ext cx="1306068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89201-78BD-004E-9F32-35286E4DE5B6}" type="datetime3">
              <a:rPr lang="en-US" smtClean="0">
                <a:latin typeface="Open Sans Light"/>
                <a:cs typeface="Open Sans Light"/>
              </a:rPr>
              <a:t>5 January 2016</a:t>
            </a:fld>
            <a:endParaRPr lang="en-US">
              <a:latin typeface="Open Sans Light"/>
              <a:cs typeface="Open Sans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28600" y="8451279"/>
            <a:ext cx="4876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 Light"/>
              <a:cs typeface="Open Sans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34000" y="8461947"/>
            <a:ext cx="8382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DAA28-FB28-3D4F-ABDC-2F79D633598F}" type="slidenum">
              <a:rPr lang="en-US" smtClean="0">
                <a:latin typeface="Open Sans Light"/>
                <a:cs typeface="Open Sans Light"/>
              </a:rPr>
              <a:pPr/>
              <a:t>‹#›</a:t>
            </a:fld>
            <a:endParaRPr lang="en-US">
              <a:latin typeface="Open Sans Light"/>
              <a:cs typeface="Open Sans Light"/>
            </a:endParaRPr>
          </a:p>
        </p:txBody>
      </p:sp>
      <p:pic>
        <p:nvPicPr>
          <p:cNvPr id="6" name="Picture 5" descr="PistoiaAlliance_compact_box_grey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8451279"/>
            <a:ext cx="467868" cy="46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0759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28600" y="228600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 Light"/>
                <a:cs typeface="Open Sans Light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286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 Light"/>
                <a:cs typeface="Open Sans Light"/>
              </a:defRPr>
            </a:lvl1pPr>
          </a:lstStyle>
          <a:p>
            <a:fld id="{FBEB4732-FA58-CB41-8D7F-63B5CE8B636C}" type="datetime3">
              <a:rPr lang="en-US" smtClean="0"/>
              <a:pPr/>
              <a:t>5 January 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28600" y="4343400"/>
            <a:ext cx="641146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28600" y="8461947"/>
            <a:ext cx="27432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 Light"/>
                <a:cs typeface="Open Sans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451279"/>
            <a:ext cx="2287587" cy="4678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 Light"/>
                <a:cs typeface="Open Sans Light"/>
              </a:defRPr>
            </a:lvl1pPr>
          </a:lstStyle>
          <a:p>
            <a:fld id="{9719C4BD-C343-8542-86CF-082388D36B2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istoiaAlliance_compact_box_grey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8451279"/>
            <a:ext cx="467868" cy="46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209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Open Sans Light"/>
        <a:ea typeface="+mn-ea"/>
        <a:cs typeface="Open Sans Light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Open Sans Light"/>
        <a:ea typeface="+mn-ea"/>
        <a:cs typeface="Open Sans Light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Open Sans Light"/>
        <a:ea typeface="+mn-ea"/>
        <a:cs typeface="Open Sans Light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Open Sans Light"/>
        <a:ea typeface="+mn-ea"/>
        <a:cs typeface="Open Sans Light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Open Sans Light"/>
        <a:ea typeface="+mn-ea"/>
        <a:cs typeface="Open Sans Light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Opening title </a:t>
            </a:r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9C4BD-C343-8542-86CF-082388D36B2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39BA951-405A-CF43-8A34-B810397C3218}" type="datetime3">
              <a:rPr lang="en-US" smtClean="0"/>
              <a:t>5 January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94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Closing</a:t>
            </a:r>
            <a:r>
              <a:rPr lang="en-US" baseline="0" dirty="0" smtClean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9C4BD-C343-8542-86CF-082388D36B2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A91312F-F18C-4048-A3B3-D613F348C445}" type="datetime3">
              <a:rPr lang="en-US" smtClean="0"/>
              <a:t>5 January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66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9800" y="304800"/>
            <a:ext cx="2667000" cy="1553201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369332"/>
          </a:xfrm>
          <a:prstGeom prst="rect">
            <a:avLst/>
          </a:prstGeom>
        </p:spPr>
        <p:txBody>
          <a:bodyPr>
            <a:sp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venue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5676900"/>
            <a:ext cx="28194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fld id="{7C324731-B2AA-714B-A8FD-B25E71C667AC}" type="datetime4">
              <a:rPr lang="en-US" smtClean="0"/>
              <a:pPr lvl="0"/>
              <a:t>October 23, 2014</a:t>
            </a:fld>
            <a:endParaRPr lang="en-GB" dirty="0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00600"/>
            <a:ext cx="8001000" cy="369332"/>
          </a:xfrm>
          <a:prstGeom prst="rect">
            <a:avLst/>
          </a:prstGeom>
        </p:spPr>
        <p:txBody>
          <a:bodyPr>
            <a:spAutoFit/>
          </a:bodyPr>
          <a:lstStyle>
            <a:lvl1pPr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presenter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0"/>
            <a:ext cx="2514600" cy="1552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5770" y="2286000"/>
            <a:ext cx="2852460" cy="166120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400" y="5924550"/>
            <a:ext cx="38862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err="1" smtClean="0"/>
              <a:t>presenter@pistoiaalliance.org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953000" y="5924550"/>
            <a:ext cx="1524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pistoiaalliance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477000" y="5924550"/>
            <a:ext cx="2209800" cy="4572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err="1" smtClean="0"/>
              <a:t>www.pistoiaalliance.org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24400" y="6019800"/>
            <a:ext cx="228600" cy="190500"/>
          </a:xfrm>
          <a:prstGeom prst="rect">
            <a:avLst/>
          </a:prstGeom>
        </p:spPr>
      </p:pic>
      <p:sp>
        <p:nvSpPr>
          <p:cNvPr id="1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5257800"/>
            <a:ext cx="81534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thank you message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28B96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>
                <a:latin typeface="Arial"/>
                <a:cs typeface="Arial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>
                <a:latin typeface="Arial"/>
                <a:cs typeface="Arial"/>
              </a:defRPr>
            </a:lvl2pPr>
            <a:lvl3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>
                <a:latin typeface="Arial"/>
                <a:cs typeface="Arial"/>
              </a:defRPr>
            </a:lvl3pPr>
            <a:lvl4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>
                <a:latin typeface="Arial"/>
                <a:cs typeface="Arial"/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799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447800"/>
            <a:ext cx="8229600" cy="47244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>
            <a:lvl1pPr algn="r">
              <a:defRPr>
                <a:latin typeface="Arial"/>
                <a:cs typeface="Arial"/>
              </a:defRPr>
            </a:lvl1pPr>
            <a:lvl2pPr algn="r">
              <a:defRPr>
                <a:latin typeface="Arial"/>
                <a:cs typeface="Arial"/>
              </a:defRPr>
            </a:lvl2pPr>
            <a:lvl3pPr algn="r">
              <a:defRPr>
                <a:latin typeface="Arial"/>
                <a:cs typeface="Arial"/>
              </a:defRPr>
            </a:lvl3pPr>
            <a:lvl4pPr algn="r">
              <a:defRPr>
                <a:latin typeface="Arial"/>
                <a:cs typeface="Arial"/>
              </a:defRPr>
            </a:lvl4pPr>
            <a:lvl5pPr algn="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9" name="Picture 8" descr="PistoiaAlliance_main_gre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rgbClr val="666E7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rgbClr val="666E7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666E7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6" name="Picture 5" descr="PistoiaAlliance_main_gre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6" name="Picture 5" descr="PistoiaAlliance_main_gre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2910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buFont typeface="Arial"/>
              <a:buNone/>
              <a:defRPr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webinar recording message</a:t>
            </a:r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3276600" y="1447800"/>
            <a:ext cx="2590800" cy="2590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810000" y="2362200"/>
            <a:ext cx="1524000" cy="843498"/>
          </a:xfrm>
          <a:prstGeom prst="rect">
            <a:avLst/>
          </a:prstGeom>
        </p:spPr>
      </p:pic>
      <p:pic>
        <p:nvPicPr>
          <p:cNvPr id="9" name="Picture 8" descr="PistoiaAlliance_main_white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stoiaAlliance_main_white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5770" y="2286000"/>
            <a:ext cx="2852460" cy="166120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6" r:id="rId1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FFFFFF"/>
          </a:solidFill>
          <a:latin typeface="Open Sans Light"/>
          <a:ea typeface="+mj-ea"/>
          <a:cs typeface="Open Sans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FFFFFF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FFFFFF"/>
          </a:solidFill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FFFFFF"/>
          </a:solidFill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FFFFFF"/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7078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90801"/>
            <a:ext cx="8229599" cy="3765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9" name="Picture 8" descr="PistoiaAlliance_compact_colour_RGB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750244" y="228600"/>
            <a:ext cx="936556" cy="8382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 rot="16200000">
            <a:off x="8381999" y="5959475"/>
            <a:ext cx="115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Pistoia Alliance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76244"/>
            <a:ext cx="64198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376244"/>
            <a:ext cx="1295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24979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4C515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4C515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C515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openhelm.org/" TargetMode="Externa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8001000" cy="707886"/>
          </a:xfrm>
        </p:spPr>
        <p:txBody>
          <a:bodyPr/>
          <a:lstStyle/>
          <a:p>
            <a:r>
              <a:rPr lang="en-GB" dirty="0" smtClean="0"/>
              <a:t>HELM </a:t>
            </a:r>
            <a:r>
              <a:rPr lang="en-GB" dirty="0"/>
              <a:t>notation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85800" y="4800600"/>
            <a:ext cx="8001000" cy="701731"/>
          </a:xfrm>
        </p:spPr>
        <p:txBody>
          <a:bodyPr/>
          <a:lstStyle/>
          <a:p>
            <a:r>
              <a:rPr lang="en-US" dirty="0"/>
              <a:t>Tianhong </a:t>
            </a:r>
            <a:r>
              <a:rPr lang="en-US" dirty="0" smtClean="0"/>
              <a:t>Zhang – Technical Lead</a:t>
            </a:r>
            <a:endParaRPr lang="en-US" dirty="0"/>
          </a:p>
          <a:p>
            <a:endParaRPr lang="en-US" dirty="0"/>
          </a:p>
        </p:txBody>
      </p:sp>
      <p:pic>
        <p:nvPicPr>
          <p:cNvPr id="12" name="Picture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" b="1547"/>
          <a:stretch>
            <a:fillRect/>
          </a:stretch>
        </p:blipFill>
        <p:spPr>
          <a:xfrm>
            <a:off x="179511" y="188640"/>
            <a:ext cx="3527093" cy="136815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07886"/>
          </a:xfrm>
        </p:spPr>
        <p:txBody>
          <a:bodyPr/>
          <a:lstStyle/>
          <a:p>
            <a:r>
              <a:rPr lang="en-GB" dirty="0"/>
              <a:t>Example: Cyclic Peptide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30438"/>
            <a:ext cx="7949873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47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07886"/>
          </a:xfrm>
        </p:spPr>
        <p:txBody>
          <a:bodyPr/>
          <a:lstStyle/>
          <a:p>
            <a:r>
              <a:rPr lang="en-GB" dirty="0"/>
              <a:t>Example: Branched Peptide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54372"/>
            <a:ext cx="8382727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11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323439"/>
          </a:xfrm>
        </p:spPr>
        <p:txBody>
          <a:bodyPr/>
          <a:lstStyle/>
          <a:p>
            <a:r>
              <a:rPr lang="en-GB" dirty="0"/>
              <a:t>Example: Double Stranded RNA (siRNA)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86" y="2132856"/>
            <a:ext cx="8449788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45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323439"/>
          </a:xfrm>
        </p:spPr>
        <p:txBody>
          <a:bodyPr/>
          <a:lstStyle/>
          <a:p>
            <a:r>
              <a:rPr lang="en-GB" dirty="0"/>
              <a:t>Example: Oligonucleotide Peptide Conjugate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09" y="2468991"/>
            <a:ext cx="8010838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45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07886"/>
          </a:xfrm>
        </p:spPr>
        <p:txBody>
          <a:bodyPr/>
          <a:lstStyle/>
          <a:p>
            <a:r>
              <a:rPr lang="en-GB" dirty="0"/>
              <a:t>HELM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81812" y="2924944"/>
            <a:ext cx="61206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For more information please visit</a:t>
            </a:r>
          </a:p>
          <a:p>
            <a:pPr algn="ctr"/>
            <a:r>
              <a:rPr lang="en-GB" sz="3200" dirty="0">
                <a:hlinkClick r:id="rId2"/>
              </a:rPr>
              <a:t>http://</a:t>
            </a:r>
            <a:r>
              <a:rPr lang="en-GB" sz="3200" dirty="0" smtClean="0">
                <a:hlinkClick r:id="rId2"/>
              </a:rPr>
              <a:t>openhelm.org</a:t>
            </a:r>
            <a:r>
              <a:rPr lang="en-GB" sz="3200" dirty="0" smtClean="0"/>
              <a:t>  </a:t>
            </a:r>
            <a:endParaRPr lang="en-GB" sz="3200" dirty="0"/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or contact us at info@openhelm.org</a:t>
            </a:r>
          </a:p>
        </p:txBody>
      </p:sp>
    </p:spTree>
    <p:extLst>
      <p:ext uri="{BB962C8B-B14F-4D97-AF65-F5344CB8AC3E}">
        <p14:creationId xmlns:p14="http://schemas.microsoft.com/office/powerpoint/2010/main" val="1330919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info@openhelm.org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pistoiaalliance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err="1" smtClean="0"/>
              <a:t>www.pistoiaalliance.org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" dirty="0" smtClean="0"/>
              <a:t>Thank </a:t>
            </a:r>
            <a:r>
              <a:rPr lang="en-US" sz="2000" dirty="0" smtClean="0"/>
              <a:t>you</a:t>
            </a:r>
            <a:endParaRPr lang="en-US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323439"/>
          </a:xfrm>
        </p:spPr>
        <p:txBody>
          <a:bodyPr/>
          <a:lstStyle/>
          <a:p>
            <a:r>
              <a:rPr lang="en-GB" u="sng" dirty="0"/>
              <a:t>H</a:t>
            </a:r>
            <a:r>
              <a:rPr lang="en-GB" dirty="0"/>
              <a:t>ierarchical </a:t>
            </a:r>
            <a:r>
              <a:rPr lang="en-GB" u="sng" dirty="0"/>
              <a:t>E</a:t>
            </a:r>
            <a:r>
              <a:rPr lang="en-GB" dirty="0"/>
              <a:t>diting </a:t>
            </a:r>
            <a:r>
              <a:rPr lang="en-GB" u="sng" dirty="0"/>
              <a:t>L</a:t>
            </a:r>
            <a:r>
              <a:rPr lang="en-GB" dirty="0"/>
              <a:t>anguage for </a:t>
            </a:r>
            <a:r>
              <a:rPr lang="en-GB" u="sng" dirty="0"/>
              <a:t>M</a:t>
            </a:r>
            <a:r>
              <a:rPr lang="en-GB" dirty="0"/>
              <a:t>acromolecules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27585" y="1916832"/>
            <a:ext cx="7859216" cy="48046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sz="2400" dirty="0"/>
              <a:t> Macromolecules</a:t>
            </a:r>
          </a:p>
          <a:p>
            <a:pPr marL="285750" indent="-28575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000" dirty="0" smtClean="0"/>
              <a:t>non </a:t>
            </a:r>
            <a:r>
              <a:rPr lang="en-US" sz="2000" dirty="0"/>
              <a:t>small molecules, biologic molecules</a:t>
            </a:r>
          </a:p>
          <a:p>
            <a:pPr marL="285750" indent="-28575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 oligonucleotides, peptides, proteins…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sz="2400" dirty="0"/>
              <a:t> Editing Language</a:t>
            </a:r>
          </a:p>
          <a:p>
            <a:pPr marL="285750" indent="-28575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000" dirty="0"/>
              <a:t>notation system</a:t>
            </a:r>
          </a:p>
          <a:p>
            <a:pPr marL="285750" indent="-28575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 grammar and vocabulary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sz="2400" dirty="0"/>
              <a:t> Hierarchy</a:t>
            </a:r>
          </a:p>
          <a:p>
            <a:pPr marL="285750" indent="-28575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 atom </a:t>
            </a:r>
          </a:p>
          <a:p>
            <a:pPr marL="285750" indent="-28575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 monomer </a:t>
            </a:r>
          </a:p>
          <a:p>
            <a:pPr marL="285750" indent="-28575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 simple polymer</a:t>
            </a:r>
          </a:p>
          <a:p>
            <a:pPr marL="285750" indent="-28575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 complex polymer</a:t>
            </a:r>
          </a:p>
        </p:txBody>
      </p:sp>
    </p:spTree>
    <p:extLst>
      <p:ext uri="{BB962C8B-B14F-4D97-AF65-F5344CB8AC3E}">
        <p14:creationId xmlns:p14="http://schemas.microsoft.com/office/powerpoint/2010/main" val="1194478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07886"/>
          </a:xfrm>
        </p:spPr>
        <p:txBody>
          <a:bodyPr/>
          <a:lstStyle/>
          <a:p>
            <a:r>
              <a:rPr lang="en-GB" dirty="0"/>
              <a:t>Monomer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7543" y="5805264"/>
            <a:ext cx="8219257" cy="916212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GB" sz="2000" dirty="0" smtClean="0"/>
              <a:t>Leverages </a:t>
            </a:r>
            <a:r>
              <a:rPr lang="en-GB" sz="2000" dirty="0"/>
              <a:t>small molecule informatics toolkit</a:t>
            </a:r>
          </a:p>
          <a:p>
            <a:pPr>
              <a:buClr>
                <a:schemeClr val="tx1"/>
              </a:buClr>
            </a:pPr>
            <a:r>
              <a:rPr lang="en-GB" sz="2000" dirty="0"/>
              <a:t>Defines building blocks for simple polymers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703" y="1325697"/>
            <a:ext cx="6858594" cy="42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67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07886"/>
          </a:xfrm>
        </p:spPr>
        <p:txBody>
          <a:bodyPr/>
          <a:lstStyle/>
          <a:p>
            <a:r>
              <a:rPr lang="en-GB" dirty="0"/>
              <a:t>Simple Polymer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50232" y="4293096"/>
            <a:ext cx="8219257" cy="2664296"/>
          </a:xfrm>
        </p:spPr>
        <p:txBody>
          <a:bodyPr>
            <a:no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 Simple polymer notation is monomer ID based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 Backbone chain extension from R2 to R1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 Branching from R3 to R1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 Directional, M1.M2 is different from M2.M1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 Linear chain, no cycles, no extended side chains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 Simple polymer notation is convertible to atom/bond notation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67544" y="908720"/>
            <a:ext cx="4429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Notation:	M1.[M2].M3(M4)M5.M6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67544" y="1457995"/>
            <a:ext cx="8153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Connection:	R1-M1-R2  R1-M2-R2  R1-M3-R2  R1-M5-R2  R1-M6-R2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I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R3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		                                                                              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R1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|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M4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34544" y="1365920"/>
            <a:ext cx="685800" cy="533400"/>
          </a:xfrm>
          <a:prstGeom prst="rect">
            <a:avLst/>
          </a:prstGeom>
          <a:solidFill>
            <a:schemeClr val="accent1">
              <a:alpha val="49000"/>
            </a:schemeClr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53744" y="1365920"/>
            <a:ext cx="685800" cy="533400"/>
          </a:xfrm>
          <a:prstGeom prst="rect">
            <a:avLst/>
          </a:prstGeom>
          <a:solidFill>
            <a:schemeClr val="accent1">
              <a:alpha val="49000"/>
            </a:schemeClr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96744" y="1365920"/>
            <a:ext cx="685800" cy="533400"/>
          </a:xfrm>
          <a:prstGeom prst="rect">
            <a:avLst/>
          </a:prstGeom>
          <a:solidFill>
            <a:schemeClr val="accent1">
              <a:alpha val="49000"/>
            </a:schemeClr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15944" y="1365920"/>
            <a:ext cx="685800" cy="533400"/>
          </a:xfrm>
          <a:prstGeom prst="rect">
            <a:avLst/>
          </a:prstGeom>
          <a:solidFill>
            <a:schemeClr val="accent1">
              <a:alpha val="49000"/>
            </a:schemeClr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63344" y="1975520"/>
            <a:ext cx="457200" cy="838200"/>
          </a:xfrm>
          <a:prstGeom prst="rect">
            <a:avLst/>
          </a:prstGeom>
          <a:solidFill>
            <a:schemeClr val="accent1">
              <a:alpha val="49000"/>
            </a:schemeClr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63152"/>
              </p:ext>
            </p:extLst>
          </p:nvPr>
        </p:nvGraphicFramePr>
        <p:xfrm>
          <a:off x="519000" y="2564904"/>
          <a:ext cx="3581400" cy="148272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90600"/>
                <a:gridCol w="2590800"/>
              </a:tblGrid>
              <a:tr h="37068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en-US" sz="1800" dirty="0" smtClean="0"/>
                        <a:t>Symbol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en-US" sz="1800" dirty="0" smtClean="0"/>
                        <a:t>Meaning</a:t>
                      </a:r>
                      <a:endParaRPr lang="en-US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en-US" sz="1800" dirty="0" smtClean="0"/>
                        <a:t>[]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en-US" sz="1800" dirty="0" smtClean="0"/>
                        <a:t>Non-Natural</a:t>
                      </a:r>
                      <a:r>
                        <a:rPr lang="en-US" sz="1800" baseline="0" dirty="0" smtClean="0"/>
                        <a:t> Monomer</a:t>
                      </a:r>
                      <a:endParaRPr lang="en-US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en-US" sz="1800" dirty="0" smtClean="0"/>
                        <a:t>()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en-US" sz="1800" dirty="0" smtClean="0"/>
                        <a:t>Branch</a:t>
                      </a:r>
                      <a:endParaRPr lang="en-US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en-US" sz="1800" dirty="0" smtClean="0"/>
                        <a:t>.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en-US" sz="1800" dirty="0" smtClean="0"/>
                        <a:t>Group Delimiter</a:t>
                      </a:r>
                      <a:endParaRPr lang="en-US" sz="1800" dirty="0"/>
                    </a:p>
                  </a:txBody>
                  <a:tcPr marT="45700" marB="457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887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07886"/>
          </a:xfrm>
        </p:spPr>
        <p:txBody>
          <a:bodyPr/>
          <a:lstStyle/>
          <a:p>
            <a:r>
              <a:rPr lang="en-GB" dirty="0"/>
              <a:t>Complex Polymer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52871" y="1124744"/>
            <a:ext cx="7848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/>
              <a:t>Notation:	SP1{SPN}|SP2{SPN}|SP3{SPN}$</a:t>
            </a:r>
          </a:p>
          <a:p>
            <a:pPr lvl="3" eaLnBrk="1" hangingPunct="1"/>
            <a:r>
              <a:rPr lang="en-US" altLang="en-US" sz="2000" dirty="0" smtClean="0"/>
              <a:t>SP1,SP2,MP:AP-MP:AP|SP2,SP3</a:t>
            </a:r>
            <a:r>
              <a:rPr lang="en-US" altLang="en-US" sz="2000" dirty="0"/>
              <a:t>, MP:AP-MP:AP$</a:t>
            </a:r>
          </a:p>
          <a:p>
            <a:pPr lvl="3" eaLnBrk="1" hangingPunct="1"/>
            <a:r>
              <a:rPr lang="en-US" altLang="en-US" sz="2000" dirty="0" smtClean="0"/>
              <a:t>SP1,SP3,MP:pair-MP:pair</a:t>
            </a:r>
            <a:r>
              <a:rPr lang="en-US" altLang="en-US" sz="2000" dirty="0"/>
              <a:t>| SP1,SP3,MP:pair-MP:pair $</a:t>
            </a:r>
          </a:p>
          <a:p>
            <a:pPr lvl="3" eaLnBrk="1" hangingPunct="1"/>
            <a:r>
              <a:rPr lang="en-US" altLang="en-US" sz="2000" dirty="0" smtClean="0"/>
              <a:t>SP2{annotation</a:t>
            </a:r>
            <a:r>
              <a:rPr lang="en-US" altLang="en-US" sz="2000" dirty="0"/>
              <a:t>}|SP3{annotation}$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3400" y="3041650"/>
          <a:ext cx="44196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443"/>
                <a:gridCol w="3197157"/>
              </a:tblGrid>
              <a:tr h="348849"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Meaning</a:t>
                      </a:r>
                      <a:endParaRPr lang="en-US" dirty="0"/>
                    </a:p>
                  </a:txBody>
                  <a:tcPr/>
                </a:tc>
              </a:tr>
              <a:tr h="3488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Section Delimiter</a:t>
                      </a:r>
                      <a:endParaRPr lang="en-US" sz="1600" dirty="0"/>
                    </a:p>
                  </a:txBody>
                  <a:tcPr/>
                </a:tc>
              </a:tr>
              <a:tr h="5309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{}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Simple Polymer Notation (SPN)</a:t>
                      </a:r>
                      <a:r>
                        <a:rPr lang="en-US" sz="1600" baseline="0" dirty="0" smtClean="0"/>
                        <a:t> or Annotation</a:t>
                      </a:r>
                      <a:endParaRPr lang="en-US" sz="1600" dirty="0"/>
                    </a:p>
                  </a:txBody>
                  <a:tcPr/>
                </a:tc>
              </a:tr>
              <a:tr h="3488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|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List Delimiter</a:t>
                      </a:r>
                      <a:endParaRPr lang="en-US" sz="1600" dirty="0"/>
                    </a:p>
                  </a:txBody>
                  <a:tcPr/>
                </a:tc>
              </a:tr>
              <a:tr h="3488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,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Connection Delimiter</a:t>
                      </a:r>
                      <a:endParaRPr lang="en-US" sz="1600" dirty="0"/>
                    </a:p>
                  </a:txBody>
                  <a:tcPr/>
                </a:tc>
              </a:tr>
              <a:tr h="7406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Monomer</a:t>
                      </a:r>
                      <a:r>
                        <a:rPr lang="en-US" sz="1600" baseline="0" dirty="0" smtClean="0"/>
                        <a:t> Position (MP) and Attachment Point (AP) Separator</a:t>
                      </a:r>
                      <a:endParaRPr lang="en-US" sz="1600" dirty="0"/>
                    </a:p>
                  </a:txBody>
                  <a:tcPr/>
                </a:tc>
              </a:tr>
              <a:tr h="3920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Connection</a:t>
                      </a:r>
                      <a:r>
                        <a:rPr lang="en-US" sz="1600" baseline="0" dirty="0" smtClean="0"/>
                        <a:t> Linker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57800" y="4641850"/>
            <a:ext cx="3124200" cy="14779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Arial" charset="0"/>
              </a:rPr>
              <a:t>Sections: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cs typeface="Arial" charset="0"/>
              </a:rPr>
              <a:t>List of Simple Polymers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cs typeface="Arial" charset="0"/>
              </a:rPr>
              <a:t>List of Connections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cs typeface="Arial" charset="0"/>
              </a:rPr>
              <a:t>List of Hydrogen Bonds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cs typeface="Arial" charset="0"/>
              </a:rPr>
              <a:t>List of Annotations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3041650"/>
            <a:ext cx="3124200" cy="14779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Arial" charset="0"/>
              </a:rPr>
              <a:t>Simple Polymers (SP)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n-US" dirty="0">
                <a:cs typeface="Arial" charset="0"/>
              </a:rPr>
              <a:t> Nucleic Acid (RNA)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n-US" dirty="0">
                <a:cs typeface="Arial" charset="0"/>
              </a:rPr>
              <a:t> Protein (PEPTIDE)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n-US" dirty="0">
                <a:cs typeface="Arial" charset="0"/>
              </a:rPr>
              <a:t> Chemical Linker (CHEM)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en-US" dirty="0">
                <a:cs typeface="Arial" charset="0"/>
              </a:rPr>
              <a:t> ….</a:t>
            </a:r>
          </a:p>
        </p:txBody>
      </p:sp>
    </p:spTree>
    <p:extLst>
      <p:ext uri="{BB962C8B-B14F-4D97-AF65-F5344CB8AC3E}">
        <p14:creationId xmlns:p14="http://schemas.microsoft.com/office/powerpoint/2010/main" val="296253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07886"/>
          </a:xfrm>
        </p:spPr>
        <p:txBody>
          <a:bodyPr/>
          <a:lstStyle/>
          <a:p>
            <a:r>
              <a:rPr lang="en-GB"/>
              <a:t>Complex Polymer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52871" y="1124744"/>
            <a:ext cx="78486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smtClean="0"/>
              <a:t>A </a:t>
            </a:r>
            <a:r>
              <a:rPr lang="en-US" altLang="en-US" sz="2000" dirty="0"/>
              <a:t>complex polymer contains 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dirty="0"/>
              <a:t> one or more simple polymers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dirty="0"/>
              <a:t> zero or more connections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dirty="0"/>
              <a:t> zero or more hydrogen bonds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dirty="0"/>
              <a:t> zero or more annotations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endParaRPr lang="en-US" altLang="en-US" sz="2000" dirty="0"/>
          </a:p>
          <a:p>
            <a:pPr eaLnBrk="1" hangingPunct="1"/>
            <a:r>
              <a:rPr lang="en-US" altLang="en-US" sz="2000" dirty="0" smtClean="0"/>
              <a:t>A </a:t>
            </a:r>
            <a:r>
              <a:rPr lang="en-US" altLang="en-US" sz="2000" dirty="0"/>
              <a:t>connection is formed between two connectors each of which is described by the attachment point, the containing monomer, and the containing simple polymer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 smtClean="0"/>
              <a:t>A </a:t>
            </a:r>
            <a:r>
              <a:rPr lang="en-US" altLang="en-US" sz="2000" dirty="0"/>
              <a:t>cyclic polymer contains one simple polymer and one connection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en-US" altLang="en-US" sz="2000" dirty="0"/>
          </a:p>
          <a:p>
            <a:pPr eaLnBrk="1" hangingPunct="1"/>
            <a:r>
              <a:rPr lang="en-US" altLang="en-US" sz="2000" dirty="0" smtClean="0"/>
              <a:t>Complex </a:t>
            </a:r>
            <a:r>
              <a:rPr lang="en-US" altLang="en-US" sz="2000" dirty="0"/>
              <a:t>polymer notation is convertible to atom/bond notation to integrate with cheminformatics tools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en-US" altLang="en-US" sz="2000" dirty="0"/>
          </a:p>
          <a:p>
            <a:pPr eaLnBrk="1" hangingPunct="1"/>
            <a:r>
              <a:rPr lang="en-US" altLang="en-US" sz="2000" dirty="0" smtClean="0"/>
              <a:t>Complex </a:t>
            </a:r>
            <a:r>
              <a:rPr lang="en-US" altLang="en-US" sz="2000" dirty="0"/>
              <a:t>polymer notation is convertible to sequences to integrate with bioinformatics tools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02008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07886"/>
          </a:xfrm>
        </p:spPr>
        <p:txBody>
          <a:bodyPr/>
          <a:lstStyle/>
          <a:p>
            <a:r>
              <a:rPr lang="en-GB" dirty="0"/>
              <a:t>HELM Vocabulary: Monomers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58544" y="1844824"/>
            <a:ext cx="78486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/>
              <a:t> Monomers to HELM is atoms to SMILES</a:t>
            </a:r>
          </a:p>
          <a:p>
            <a:pPr eaLnBrk="1" hangingPunct="1"/>
            <a:endParaRPr lang="en-GB" altLang="en-US" sz="2800" dirty="0"/>
          </a:p>
          <a:p>
            <a:pPr eaLnBrk="1" hangingPunct="1"/>
            <a:r>
              <a:rPr lang="en-GB" altLang="en-US" sz="2800" dirty="0"/>
              <a:t> Atoms are static, but monomers are dynamic</a:t>
            </a:r>
          </a:p>
          <a:p>
            <a:pPr eaLnBrk="1" hangingPunct="1"/>
            <a:endParaRPr lang="en-GB" altLang="en-US" sz="2800" dirty="0"/>
          </a:p>
          <a:p>
            <a:pPr eaLnBrk="1" hangingPunct="1"/>
            <a:r>
              <a:rPr lang="en-GB" altLang="en-US" sz="2800" dirty="0"/>
              <a:t> When HELM notation is used for data exchange, the definitions of any custom monomers must be made available to the receiver</a:t>
            </a:r>
          </a:p>
        </p:txBody>
      </p:sp>
    </p:spTree>
    <p:extLst>
      <p:ext uri="{BB962C8B-B14F-4D97-AF65-F5344CB8AC3E}">
        <p14:creationId xmlns:p14="http://schemas.microsoft.com/office/powerpoint/2010/main" val="1682679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07886"/>
          </a:xfrm>
        </p:spPr>
        <p:txBody>
          <a:bodyPr/>
          <a:lstStyle/>
          <a:p>
            <a:r>
              <a:rPr lang="en-GB" dirty="0"/>
              <a:t>Example: Linear Peptide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03500"/>
            <a:ext cx="84296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118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07886"/>
          </a:xfrm>
        </p:spPr>
        <p:txBody>
          <a:bodyPr/>
          <a:lstStyle/>
          <a:p>
            <a:r>
              <a:rPr lang="en-GB" dirty="0"/>
              <a:t>Example: Linear Oligonucleotide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02" y="2437911"/>
            <a:ext cx="8614395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72148"/>
      </p:ext>
    </p:extLst>
  </p:cSld>
  <p:clrMapOvr>
    <a:masterClrMapping/>
  </p:clrMapOvr>
</p:sld>
</file>

<file path=ppt/theme/theme1.xml><?xml version="1.0" encoding="utf-8"?>
<a:theme xmlns:a="http://schemas.openxmlformats.org/drawingml/2006/main" name="Pistoia Alliance">
  <a:themeElements>
    <a:clrScheme name="Pistoia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istoia Content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</TotalTime>
  <Words>412</Words>
  <Application>Microsoft Office PowerPoint</Application>
  <PresentationFormat>On-screen Show (4:3)</PresentationFormat>
  <Paragraphs>124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Open Sans Light</vt:lpstr>
      <vt:lpstr>Trebuchet MS</vt:lpstr>
      <vt:lpstr>Wingdings</vt:lpstr>
      <vt:lpstr>Pistoia Alliance</vt:lpstr>
      <vt:lpstr>Pistoia Content Theme</vt:lpstr>
      <vt:lpstr>HELM notation</vt:lpstr>
      <vt:lpstr>Hierarchical Editing Language for Macromolecules</vt:lpstr>
      <vt:lpstr>Monomer</vt:lpstr>
      <vt:lpstr>Simple Polymer</vt:lpstr>
      <vt:lpstr>Complex Polymer</vt:lpstr>
      <vt:lpstr>Complex Polymer</vt:lpstr>
      <vt:lpstr>HELM Vocabulary: Monomers</vt:lpstr>
      <vt:lpstr>Example: Linear Peptide</vt:lpstr>
      <vt:lpstr>Example: Linear Oligonucleotide</vt:lpstr>
      <vt:lpstr>Example: Cyclic Peptide</vt:lpstr>
      <vt:lpstr>Example: Branched Peptide</vt:lpstr>
      <vt:lpstr>Example: Double Stranded RNA (siRNA)</vt:lpstr>
      <vt:lpstr>Example: Oligonucleotide Peptide Conjugate</vt:lpstr>
      <vt:lpstr>HELM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Gary White</dc:creator>
  <cp:lastModifiedBy>Claire Bellamy</cp:lastModifiedBy>
  <cp:revision>57</cp:revision>
  <dcterms:created xsi:type="dcterms:W3CDTF">2014-10-30T12:20:40Z</dcterms:created>
  <dcterms:modified xsi:type="dcterms:W3CDTF">2016-01-05T14:57:51Z</dcterms:modified>
</cp:coreProperties>
</file>