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776" r:id="rId5"/>
  </p:sldMasterIdLst>
  <p:notesMasterIdLst>
    <p:notesMasterId r:id="rId40"/>
  </p:notesMasterIdLst>
  <p:handoutMasterIdLst>
    <p:handoutMasterId r:id="rId41"/>
  </p:handoutMasterIdLst>
  <p:sldIdLst>
    <p:sldId id="363" r:id="rId6"/>
    <p:sldId id="310" r:id="rId7"/>
    <p:sldId id="332" r:id="rId8"/>
    <p:sldId id="331" r:id="rId9"/>
    <p:sldId id="356" r:id="rId10"/>
    <p:sldId id="346" r:id="rId11"/>
    <p:sldId id="370" r:id="rId12"/>
    <p:sldId id="371" r:id="rId13"/>
    <p:sldId id="374" r:id="rId14"/>
    <p:sldId id="375" r:id="rId15"/>
    <p:sldId id="376" r:id="rId16"/>
    <p:sldId id="377" r:id="rId17"/>
    <p:sldId id="379" r:id="rId18"/>
    <p:sldId id="378" r:id="rId19"/>
    <p:sldId id="287" r:id="rId20"/>
    <p:sldId id="350" r:id="rId21"/>
    <p:sldId id="351" r:id="rId22"/>
    <p:sldId id="352" r:id="rId23"/>
    <p:sldId id="357" r:id="rId24"/>
    <p:sldId id="365" r:id="rId25"/>
    <p:sldId id="364" r:id="rId26"/>
    <p:sldId id="359" r:id="rId27"/>
    <p:sldId id="340" r:id="rId28"/>
    <p:sldId id="382" r:id="rId29"/>
    <p:sldId id="384" r:id="rId30"/>
    <p:sldId id="385" r:id="rId31"/>
    <p:sldId id="388" r:id="rId32"/>
    <p:sldId id="389" r:id="rId33"/>
    <p:sldId id="358" r:id="rId34"/>
    <p:sldId id="387" r:id="rId35"/>
    <p:sldId id="361" r:id="rId36"/>
    <p:sldId id="386" r:id="rId37"/>
    <p:sldId id="343" r:id="rId38"/>
    <p:sldId id="355" r:id="rId3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5B"/>
    <a:srgbClr val="2B5CA3"/>
    <a:srgbClr val="4C5156"/>
    <a:srgbClr val="000000"/>
    <a:srgbClr val="6C6ACF"/>
    <a:srgbClr val="9C9CDE"/>
    <a:srgbClr val="202166"/>
    <a:srgbClr val="002060"/>
    <a:srgbClr val="C00000"/>
    <a:srgbClr val="21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88000" autoAdjust="0"/>
  </p:normalViewPr>
  <p:slideViewPr>
    <p:cSldViewPr>
      <p:cViewPr varScale="1">
        <p:scale>
          <a:sx n="102" d="100"/>
          <a:sy n="102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36A6-4774-6D43-AE78-FBAE16B8DD8F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97AC-7BEE-6743-AEF2-89A2F22A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4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7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1D003E-EF89-4053-845C-11A3FF5F2929}" type="datetime3">
              <a:rPr lang="en-US" smtClean="0"/>
              <a:t>24 September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3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Ignoring the small molecule</a:t>
            </a:r>
            <a:r>
              <a:rPr lang="en-US" baseline="0" dirty="0" smtClean="0"/>
              <a:t> part, HELM is the technology that lets you gracefully deal with all of these entities, unnatural derivatives of these entities and even *combinations* of these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351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EB4732-FA58-CB41-8D7F-63B5CE8B636C}" type="datetime3">
              <a:rPr lang="en-US" smtClean="0"/>
              <a:pPr/>
              <a:t>24 September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2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2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4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9/24/15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27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9/24/15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thank you message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817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February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srgbClr val="4C5156"/>
                </a:solidFill>
              </a:rPr>
              <a:t>HELM Steering Committee 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  <a:latin typeface="Open Sans Light"/>
                <a:cs typeface="Open Sans Light"/>
              </a:rPr>
              <a:t>Presentation title</a:t>
            </a:r>
            <a:endParaRPr lang="en-US" dirty="0" smtClean="0">
              <a:solidFill>
                <a:srgbClr val="4C5156"/>
              </a:solidFill>
              <a:latin typeface="Open Sans Light"/>
              <a:cs typeface="Open Sans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4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6" r:id="rId9"/>
    <p:sldLayoutId id="2147483787" r:id="rId10"/>
    <p:sldLayoutId id="214748378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jpg"/><Relationship Id="rId14" Type="http://schemas.openxmlformats.org/officeDocument/2006/relationships/image" Target="../media/image49.jpg"/><Relationship Id="rId15" Type="http://schemas.openxmlformats.org/officeDocument/2006/relationships/image" Target="../media/image50.png"/><Relationship Id="rId16" Type="http://schemas.openxmlformats.org/officeDocument/2006/relationships/image" Target="../media/image51.jpg"/><Relationship Id="rId17" Type="http://schemas.openxmlformats.org/officeDocument/2006/relationships/image" Target="../media/image52.jpg"/><Relationship Id="rId18" Type="http://schemas.openxmlformats.org/officeDocument/2006/relationships/image" Target="../media/image53.png"/><Relationship Id="rId19" Type="http://schemas.openxmlformats.org/officeDocument/2006/relationships/image" Target="../media/image54.jpg"/><Relationship Id="rId63" Type="http://schemas.openxmlformats.org/officeDocument/2006/relationships/image" Target="../media/image98.jpeg"/><Relationship Id="rId64" Type="http://schemas.openxmlformats.org/officeDocument/2006/relationships/image" Target="../media/image99.png"/><Relationship Id="rId65" Type="http://schemas.openxmlformats.org/officeDocument/2006/relationships/image" Target="../media/image100.jpeg"/><Relationship Id="rId66" Type="http://schemas.openxmlformats.org/officeDocument/2006/relationships/image" Target="../media/image101.png"/><Relationship Id="rId67" Type="http://schemas.openxmlformats.org/officeDocument/2006/relationships/image" Target="../media/image102.png"/><Relationship Id="rId68" Type="http://schemas.openxmlformats.org/officeDocument/2006/relationships/image" Target="../media/image103.png"/><Relationship Id="rId69" Type="http://schemas.openxmlformats.org/officeDocument/2006/relationships/image" Target="../media/image104.jpg"/><Relationship Id="rId50" Type="http://schemas.openxmlformats.org/officeDocument/2006/relationships/image" Target="../media/image85.png"/><Relationship Id="rId51" Type="http://schemas.openxmlformats.org/officeDocument/2006/relationships/image" Target="../media/image86.png"/><Relationship Id="rId52" Type="http://schemas.openxmlformats.org/officeDocument/2006/relationships/image" Target="../media/image87.jpg"/><Relationship Id="rId53" Type="http://schemas.openxmlformats.org/officeDocument/2006/relationships/image" Target="../media/image88.jpg"/><Relationship Id="rId54" Type="http://schemas.openxmlformats.org/officeDocument/2006/relationships/image" Target="../media/image89.png"/><Relationship Id="rId55" Type="http://schemas.openxmlformats.org/officeDocument/2006/relationships/image" Target="../media/image90.jpg"/><Relationship Id="rId56" Type="http://schemas.openxmlformats.org/officeDocument/2006/relationships/image" Target="../media/image91.jpg"/><Relationship Id="rId57" Type="http://schemas.openxmlformats.org/officeDocument/2006/relationships/image" Target="../media/image92.png"/><Relationship Id="rId58" Type="http://schemas.openxmlformats.org/officeDocument/2006/relationships/image" Target="../media/image93.png"/><Relationship Id="rId59" Type="http://schemas.openxmlformats.org/officeDocument/2006/relationships/image" Target="../media/image94.png"/><Relationship Id="rId40" Type="http://schemas.openxmlformats.org/officeDocument/2006/relationships/image" Target="../media/image75.jpg"/><Relationship Id="rId41" Type="http://schemas.openxmlformats.org/officeDocument/2006/relationships/image" Target="../media/image76.jpg"/><Relationship Id="rId42" Type="http://schemas.openxmlformats.org/officeDocument/2006/relationships/image" Target="../media/image77.jpg"/><Relationship Id="rId43" Type="http://schemas.openxmlformats.org/officeDocument/2006/relationships/image" Target="../media/image78.jpg"/><Relationship Id="rId44" Type="http://schemas.openxmlformats.org/officeDocument/2006/relationships/image" Target="../media/image79.jpg"/><Relationship Id="rId45" Type="http://schemas.openxmlformats.org/officeDocument/2006/relationships/image" Target="../media/image80.jpg"/><Relationship Id="rId46" Type="http://schemas.openxmlformats.org/officeDocument/2006/relationships/image" Target="../media/image81.jpg"/><Relationship Id="rId47" Type="http://schemas.openxmlformats.org/officeDocument/2006/relationships/image" Target="../media/image82.jpg"/><Relationship Id="rId48" Type="http://schemas.openxmlformats.org/officeDocument/2006/relationships/image" Target="../media/image83.png"/><Relationship Id="rId49" Type="http://schemas.openxmlformats.org/officeDocument/2006/relationships/image" Target="../media/image84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jpg"/><Relationship Id="rId30" Type="http://schemas.openxmlformats.org/officeDocument/2006/relationships/image" Target="../media/image65.jpg"/><Relationship Id="rId31" Type="http://schemas.openxmlformats.org/officeDocument/2006/relationships/image" Target="../media/image66.gif"/><Relationship Id="rId32" Type="http://schemas.openxmlformats.org/officeDocument/2006/relationships/image" Target="../media/image67.png"/><Relationship Id="rId33" Type="http://schemas.openxmlformats.org/officeDocument/2006/relationships/image" Target="../media/image68.png"/><Relationship Id="rId34" Type="http://schemas.openxmlformats.org/officeDocument/2006/relationships/image" Target="../media/image69.png"/><Relationship Id="rId35" Type="http://schemas.openxmlformats.org/officeDocument/2006/relationships/image" Target="../media/image70.jpg"/><Relationship Id="rId36" Type="http://schemas.openxmlformats.org/officeDocument/2006/relationships/image" Target="../media/image71.jpg"/><Relationship Id="rId37" Type="http://schemas.openxmlformats.org/officeDocument/2006/relationships/image" Target="../media/image72.jpg"/><Relationship Id="rId38" Type="http://schemas.openxmlformats.org/officeDocument/2006/relationships/image" Target="../media/image73.jpg"/><Relationship Id="rId39" Type="http://schemas.openxmlformats.org/officeDocument/2006/relationships/image" Target="../media/image74.jpg"/><Relationship Id="rId70" Type="http://schemas.openxmlformats.org/officeDocument/2006/relationships/image" Target="../media/image105.png"/><Relationship Id="rId20" Type="http://schemas.openxmlformats.org/officeDocument/2006/relationships/image" Target="../media/image55.png"/><Relationship Id="rId21" Type="http://schemas.openxmlformats.org/officeDocument/2006/relationships/image" Target="../media/image56.jpg"/><Relationship Id="rId22" Type="http://schemas.openxmlformats.org/officeDocument/2006/relationships/image" Target="../media/image57.jpg"/><Relationship Id="rId23" Type="http://schemas.openxmlformats.org/officeDocument/2006/relationships/image" Target="../media/image58.jpg"/><Relationship Id="rId24" Type="http://schemas.openxmlformats.org/officeDocument/2006/relationships/image" Target="../media/image59.jp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62.jpg"/><Relationship Id="rId28" Type="http://schemas.openxmlformats.org/officeDocument/2006/relationships/image" Target="../media/image63.png"/><Relationship Id="rId29" Type="http://schemas.openxmlformats.org/officeDocument/2006/relationships/image" Target="../media/image64.jpg"/><Relationship Id="rId60" Type="http://schemas.openxmlformats.org/officeDocument/2006/relationships/image" Target="../media/image95.png"/><Relationship Id="rId61" Type="http://schemas.openxmlformats.org/officeDocument/2006/relationships/image" Target="../media/image96.jpeg"/><Relationship Id="rId62" Type="http://schemas.openxmlformats.org/officeDocument/2006/relationships/image" Target="../media/image97.jpeg"/><Relationship Id="rId10" Type="http://schemas.openxmlformats.org/officeDocument/2006/relationships/image" Target="../media/image45.jpg"/><Relationship Id="rId11" Type="http://schemas.openxmlformats.org/officeDocument/2006/relationships/image" Target="../media/image46.jpg"/><Relationship Id="rId12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4" Type="http://schemas.openxmlformats.org/officeDocument/2006/relationships/image" Target="../media/image111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15.xml"/><Relationship Id="rId16" Type="http://schemas.openxmlformats.org/officeDocument/2006/relationships/image" Target="../media/image9.jpeg"/><Relationship Id="rId17" Type="http://schemas.openxmlformats.org/officeDocument/2006/relationships/image" Target="../media/image10.png"/><Relationship Id="rId18" Type="http://schemas.openxmlformats.org/officeDocument/2006/relationships/image" Target="../media/image11.jpeg"/><Relationship Id="rId19" Type="http://schemas.openxmlformats.org/officeDocument/2006/relationships/image" Target="../media/image12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jpeg"/><Relationship Id="rId5" Type="http://schemas.openxmlformats.org/officeDocument/2006/relationships/image" Target="../media/image12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w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Pistoia Alliance HELM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62664" cy="400110"/>
          </a:xfrm>
        </p:spPr>
        <p:txBody>
          <a:bodyPr/>
          <a:lstStyle/>
          <a:p>
            <a:r>
              <a:rPr lang="en-US" sz="2000" dirty="0"/>
              <a:t>Setting the Standard for </a:t>
            </a:r>
            <a:r>
              <a:rPr lang="en-US" sz="2000" dirty="0" err="1"/>
              <a:t>Biomolecular</a:t>
            </a:r>
            <a:r>
              <a:rPr lang="en-US" sz="2000" dirty="0"/>
              <a:t> Data Exchange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4343400"/>
            <a:ext cx="8001000" cy="70173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13th Annual Pharmaceutical IT </a:t>
            </a:r>
            <a:r>
              <a:rPr lang="en-US" dirty="0" smtClean="0">
                <a:solidFill>
                  <a:schemeClr val="tx1"/>
                </a:solidFill>
              </a:rPr>
              <a:t>Congress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London, UK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September 24,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5147900"/>
            <a:ext cx="8001000" cy="369332"/>
          </a:xfrm>
        </p:spPr>
        <p:txBody>
          <a:bodyPr/>
          <a:lstStyle/>
          <a:p>
            <a:r>
              <a:rPr lang="en-US" dirty="0" smtClean="0"/>
              <a:t>Sergio H. Rotstein,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3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89874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25978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3589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0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95011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802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5412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75681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4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501008"/>
            <a:ext cx="3588607" cy="314598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" y="3839310"/>
            <a:ext cx="576064" cy="5978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63688" y="4149080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021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</a:t>
            </a:r>
            <a:r>
              <a:rPr lang="en-US" dirty="0" smtClean="0"/>
              <a:t>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92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Atom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255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Atom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  <a:p>
            <a:r>
              <a:rPr lang="en-US" dirty="0" smtClean="0"/>
              <a:t>Able to handle entity complexity</a:t>
            </a:r>
          </a:p>
          <a:p>
            <a:pPr lvl="2"/>
            <a:r>
              <a:rPr lang="en-US" dirty="0" smtClean="0"/>
              <a:t>Oligonucleotide hybridization</a:t>
            </a:r>
          </a:p>
          <a:p>
            <a:pPr lvl="2"/>
            <a:r>
              <a:rPr lang="en-US" dirty="0" smtClean="0"/>
              <a:t>Chemically modified Biologics</a:t>
            </a:r>
          </a:p>
          <a:p>
            <a:pPr lvl="3"/>
            <a:r>
              <a:rPr lang="en-US" dirty="0" smtClean="0"/>
              <a:t>Unnatural amino acids</a:t>
            </a:r>
          </a:p>
          <a:p>
            <a:pPr lvl="3"/>
            <a:r>
              <a:rPr lang="en-US" dirty="0" err="1" smtClean="0"/>
              <a:t>Bioconjugates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255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205412"/>
            <a:ext cx="8280920" cy="1463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dirty="0" smtClean="0">
                <a:solidFill>
                  <a:srgbClr val="4C5156"/>
                </a:solidFill>
                <a:latin typeface="Calibri"/>
                <a:cs typeface="Calibri"/>
              </a:rPr>
              <a:t>HELM notation</a:t>
            </a:r>
            <a:endParaRPr lang="en-US" sz="1800" u="sng" dirty="0">
              <a:solidFill>
                <a:srgbClr val="4C5156"/>
              </a:solidFill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C5156"/>
                </a:solidFill>
                <a:latin typeface="Calibri"/>
                <a:cs typeface="Calibri"/>
              </a:rPr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2555776" y="2866400"/>
            <a:ext cx="4896544" cy="25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043608" y="1412776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u="sng" dirty="0">
                <a:solidFill>
                  <a:srgbClr val="4C5156"/>
                </a:solidFill>
              </a:rPr>
              <a:t>HELM </a:t>
            </a:r>
            <a:r>
              <a:rPr lang="en-US" u="sng" dirty="0" smtClean="0">
                <a:solidFill>
                  <a:srgbClr val="4C5156"/>
                </a:solidFill>
              </a:rPr>
              <a:t>notation</a:t>
            </a:r>
            <a:endParaRPr lang="en-US" u="sng" dirty="0">
              <a:solidFill>
                <a:srgbClr val="4C5156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4C5156"/>
                </a:solidFill>
              </a:rPr>
              <a:t>PEPTIDE1{A.R.G.[</a:t>
            </a:r>
            <a:r>
              <a:rPr lang="en-US" dirty="0" err="1" smtClean="0">
                <a:solidFill>
                  <a:srgbClr val="4C5156"/>
                </a:solidFill>
              </a:rPr>
              <a:t>dF</a:t>
            </a:r>
            <a:r>
              <a:rPr lang="en-US" dirty="0" smtClean="0">
                <a:solidFill>
                  <a:srgbClr val="4C5156"/>
                </a:solidFill>
              </a:rPr>
              <a:t>].C.K.[</a:t>
            </a:r>
            <a:r>
              <a:rPr lang="en-US" dirty="0" err="1" smtClean="0">
                <a:solidFill>
                  <a:srgbClr val="4C5156"/>
                </a:solidFill>
              </a:rPr>
              <a:t>meA</a:t>
            </a:r>
            <a:r>
              <a:rPr lang="en-US" dirty="0" smtClean="0">
                <a:solidFill>
                  <a:srgbClr val="4C5156"/>
                </a:solidFill>
              </a:rPr>
              <a:t>].E.D.A}$$$$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Pfizer: Drawing</a:t>
            </a:r>
            <a:endParaRPr lang="en-US" dirty="0"/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724400" cy="349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5013176"/>
            <a:ext cx="75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Editor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5949280"/>
            <a:ext cx="255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4C5156"/>
                </a:solidFill>
              </a:rPr>
              <a:t>Centralized Monomer DB </a:t>
            </a:r>
          </a:p>
          <a:p>
            <a:pPr algn="ctr"/>
            <a:r>
              <a:rPr lang="en-US" dirty="0" smtClean="0">
                <a:solidFill>
                  <a:srgbClr val="4C5156"/>
                </a:solidFill>
              </a:rPr>
              <a:t>(smiles, </a:t>
            </a:r>
            <a:r>
              <a:rPr lang="en-US" dirty="0" err="1" smtClean="0">
                <a:solidFill>
                  <a:srgbClr val="4C5156"/>
                </a:solidFill>
              </a:rPr>
              <a:t>InChI</a:t>
            </a:r>
            <a:r>
              <a:rPr lang="en-US" dirty="0" smtClean="0">
                <a:solidFill>
                  <a:srgbClr val="4C5156"/>
                </a:solidFill>
              </a:rPr>
              <a:t>, </a:t>
            </a:r>
            <a:r>
              <a:rPr lang="en-US" dirty="0" err="1" smtClean="0">
                <a:solidFill>
                  <a:srgbClr val="4C5156"/>
                </a:solidFill>
              </a:rPr>
              <a:t>mol</a:t>
            </a:r>
            <a:r>
              <a:rPr lang="en-US" dirty="0" smtClean="0">
                <a:solidFill>
                  <a:srgbClr val="4C5156"/>
                </a:solidFill>
              </a:rPr>
              <a:t>)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99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219908"/>
            <a:ext cx="24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Compound Registration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9098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304" y="2949298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32856"/>
            <a:ext cx="10801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34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>
            <a:fillRect/>
          </a:stretch>
        </p:blipFill>
        <p:spPr bwMode="auto">
          <a:xfrm>
            <a:off x="5531296" y="5157936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HELM at Pfizer: </a:t>
            </a:r>
            <a:r>
              <a:rPr lang="en-US" sz="3200" dirty="0" smtClean="0"/>
              <a:t>Analysis &amp; Design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92896" y="5538936"/>
            <a:ext cx="79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PFRED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" y="1652736"/>
            <a:ext cx="5138351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6304002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4C5156"/>
                </a:solidFill>
              </a:rPr>
              <a:t>PFRED: A computational tool for </a:t>
            </a:r>
            <a:r>
              <a:rPr lang="en-US" sz="1000" i="1" dirty="0" err="1">
                <a:solidFill>
                  <a:srgbClr val="4C5156"/>
                </a:solidFill>
              </a:rPr>
              <a:t>siRNA</a:t>
            </a:r>
            <a:r>
              <a:rPr lang="en-US" sz="1000" i="1" dirty="0">
                <a:solidFill>
                  <a:srgbClr val="4C5156"/>
                </a:solidFill>
              </a:rPr>
              <a:t> and antisense design</a:t>
            </a:r>
            <a:r>
              <a:rPr lang="en-US" sz="1000" dirty="0">
                <a:solidFill>
                  <a:srgbClr val="4C5156"/>
                </a:solidFill>
              </a:rPr>
              <a:t>. Simon </a:t>
            </a:r>
            <a:r>
              <a:rPr lang="en-US" sz="1000" dirty="0" smtClean="0">
                <a:solidFill>
                  <a:srgbClr val="4C5156"/>
                </a:solidFill>
              </a:rPr>
              <a:t>Xi, </a:t>
            </a:r>
            <a:r>
              <a:rPr lang="en-US" sz="1000" dirty="0">
                <a:solidFill>
                  <a:srgbClr val="4C5156"/>
                </a:solidFill>
              </a:rPr>
              <a:t>Qing </a:t>
            </a:r>
            <a:r>
              <a:rPr lang="en-US" sz="1000" dirty="0" smtClean="0">
                <a:solidFill>
                  <a:srgbClr val="4C5156"/>
                </a:solidFill>
              </a:rPr>
              <a:t>Cao, </a:t>
            </a:r>
            <a:r>
              <a:rPr lang="en-US" sz="1000" dirty="0">
                <a:solidFill>
                  <a:srgbClr val="4C5156"/>
                </a:solidFill>
              </a:rPr>
              <a:t>Christine </a:t>
            </a:r>
            <a:r>
              <a:rPr lang="en-US" sz="1000" dirty="0" smtClean="0">
                <a:solidFill>
                  <a:srgbClr val="4C5156"/>
                </a:solidFill>
              </a:rPr>
              <a:t>Lawrence, </a:t>
            </a:r>
            <a:r>
              <a:rPr lang="en-US" sz="1000" dirty="0" err="1">
                <a:solidFill>
                  <a:srgbClr val="4C5156"/>
                </a:solidFill>
              </a:rPr>
              <a:t>Tianhong</a:t>
            </a:r>
            <a:r>
              <a:rPr lang="en-US" sz="1000" dirty="0">
                <a:solidFill>
                  <a:srgbClr val="4C5156"/>
                </a:solidFill>
              </a:rPr>
              <a:t> </a:t>
            </a:r>
            <a:r>
              <a:rPr lang="en-US" sz="1000" dirty="0" smtClean="0">
                <a:solidFill>
                  <a:srgbClr val="4C5156"/>
                </a:solidFill>
              </a:rPr>
              <a:t>Zhang, </a:t>
            </a:r>
            <a:r>
              <a:rPr lang="en-US" sz="1000" dirty="0">
                <a:solidFill>
                  <a:srgbClr val="4C5156"/>
                </a:solidFill>
              </a:rPr>
              <a:t>Simone </a:t>
            </a:r>
            <a:r>
              <a:rPr lang="en-US" sz="1000" dirty="0" err="1" smtClean="0">
                <a:solidFill>
                  <a:srgbClr val="4C5156"/>
                </a:solidFill>
              </a:rPr>
              <a:t>Sciabola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Sergio </a:t>
            </a:r>
            <a:r>
              <a:rPr lang="en-US" sz="1000" dirty="0" smtClean="0">
                <a:solidFill>
                  <a:srgbClr val="4C5156"/>
                </a:solidFill>
              </a:rPr>
              <a:t>Rotstein, </a:t>
            </a:r>
            <a:r>
              <a:rPr lang="en-US" sz="1000" dirty="0">
                <a:solidFill>
                  <a:srgbClr val="4C5156"/>
                </a:solidFill>
              </a:rPr>
              <a:t>Jason </a:t>
            </a:r>
            <a:r>
              <a:rPr lang="en-US" sz="1000" dirty="0" smtClean="0">
                <a:solidFill>
                  <a:srgbClr val="4C5156"/>
                </a:solidFill>
              </a:rPr>
              <a:t>Hughes, </a:t>
            </a:r>
            <a:r>
              <a:rPr lang="en-US" sz="1000" dirty="0">
                <a:solidFill>
                  <a:srgbClr val="4C5156"/>
                </a:solidFill>
              </a:rPr>
              <a:t>Daniel </a:t>
            </a:r>
            <a:r>
              <a:rPr lang="en-US" sz="1000" dirty="0" err="1" smtClean="0">
                <a:solidFill>
                  <a:srgbClr val="4C5156"/>
                </a:solidFill>
              </a:rPr>
              <a:t>Caffrey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and Robert </a:t>
            </a:r>
            <a:r>
              <a:rPr lang="en-US" sz="1000" dirty="0" smtClean="0">
                <a:solidFill>
                  <a:srgbClr val="4C5156"/>
                </a:solidFill>
              </a:rPr>
              <a:t>Stanton, PLOS ONE, </a:t>
            </a:r>
            <a:r>
              <a:rPr lang="en-US" sz="1000" i="1" dirty="0" smtClean="0">
                <a:solidFill>
                  <a:srgbClr val="4C5156"/>
                </a:solidFill>
              </a:rPr>
              <a:t>Submitted</a:t>
            </a:r>
            <a:endParaRPr lang="en-US" sz="1000" i="1" dirty="0">
              <a:solidFill>
                <a:srgbClr val="4C5156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95536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6" y="2186136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5400000">
            <a:off x="6864796" y="1843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7093396" y="4891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41" y="1477246"/>
            <a:ext cx="4972053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88" y="2204864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026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07407E-6 L -0.26667 4.07407E-6 " pathEditMode="relative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</a:t>
            </a:r>
            <a:r>
              <a:rPr lang="en-US" smtClean="0"/>
              <a:t>: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23232"/>
              </p:ext>
            </p:extLst>
          </p:nvPr>
        </p:nvGraphicFramePr>
        <p:xfrm>
          <a:off x="549728" y="5871552"/>
          <a:ext cx="8044544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136"/>
                <a:gridCol w="2011136"/>
                <a:gridCol w="2011136"/>
                <a:gridCol w="201113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Antibody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Linker Payload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ADC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Workflow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3" y="1268760"/>
            <a:ext cx="682905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Pfizer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Top-tier </a:t>
            </a:r>
            <a:r>
              <a:rPr lang="en-US" dirty="0" err="1"/>
              <a:t>biotherapeutics</a:t>
            </a:r>
            <a:r>
              <a:rPr lang="en-US" dirty="0"/>
              <a:t> </a:t>
            </a:r>
            <a:r>
              <a:rPr lang="en-US" dirty="0" smtClean="0"/>
              <a:t>company”</a:t>
            </a:r>
            <a:endParaRPr lang="en-US" dirty="0"/>
          </a:p>
          <a:p>
            <a:pPr lvl="2"/>
            <a:r>
              <a:rPr lang="en-US" dirty="0"/>
              <a:t>But </a:t>
            </a:r>
            <a:r>
              <a:rPr lang="en-US" dirty="0" smtClean="0"/>
              <a:t>supporting informatics </a:t>
            </a:r>
            <a:r>
              <a:rPr lang="en-US" dirty="0"/>
              <a:t>infrastructure </a:t>
            </a:r>
            <a:r>
              <a:rPr lang="en-US" dirty="0" smtClean="0"/>
              <a:t>had many gaps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Biomolecules </a:t>
            </a:r>
            <a:r>
              <a:rPr lang="en-US" dirty="0"/>
              <a:t>Team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Make biomolecules “first-class citizens” of the informatics tool portfolio</a:t>
            </a:r>
          </a:p>
          <a:p>
            <a:pPr lvl="2"/>
            <a:r>
              <a:rPr lang="en-US" dirty="0" smtClean="0"/>
              <a:t>Working on therapeutic oligonucleotides since 2008</a:t>
            </a:r>
          </a:p>
          <a:p>
            <a:pPr lvl="2"/>
            <a:r>
              <a:rPr lang="en-US" dirty="0" smtClean="0"/>
              <a:t>Build on this work to support additional entities for</a:t>
            </a:r>
            <a:endParaRPr lang="en-US" dirty="0"/>
          </a:p>
          <a:p>
            <a:pPr lvl="3"/>
            <a:r>
              <a:rPr lang="en-US" dirty="0"/>
              <a:t>Registration</a:t>
            </a:r>
          </a:p>
          <a:p>
            <a:pPr lvl="3"/>
            <a:r>
              <a:rPr lang="en-US" dirty="0" smtClean="0"/>
              <a:t>Visualization</a:t>
            </a:r>
            <a:endParaRPr lang="en-US" dirty="0"/>
          </a:p>
          <a:p>
            <a:pPr lvl="3"/>
            <a:r>
              <a:rPr lang="en-US" dirty="0"/>
              <a:t>Analysis and design</a:t>
            </a:r>
          </a:p>
          <a:p>
            <a:pPr lvl="3"/>
            <a:r>
              <a:rPr lang="en-US" dirty="0"/>
              <a:t>Workflows</a:t>
            </a:r>
          </a:p>
          <a:p>
            <a:endParaRPr lang="en-US" dirty="0" smtClean="0"/>
          </a:p>
          <a:p>
            <a:r>
              <a:rPr lang="en-US" dirty="0" smtClean="0"/>
              <a:t>HELM is a result of this initiative</a:t>
            </a:r>
          </a:p>
        </p:txBody>
      </p:sp>
    </p:spTree>
    <p:extLst>
      <p:ext uri="{BB962C8B-B14F-4D97-AF65-F5344CB8AC3E}">
        <p14:creationId xmlns:p14="http://schemas.microsoft.com/office/powerpoint/2010/main" val="908027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Pistoia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060848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The Pistoia Alliance is a global, </a:t>
            </a:r>
            <a:r>
              <a:rPr lang="en-GB" sz="3200" dirty="0" smtClean="0"/>
              <a:t>non-</a:t>
            </a:r>
            <a:r>
              <a:rPr lang="en-GB" sz="3200" dirty="0"/>
              <a:t>profit alliance of life science companies, vendors, publishers, and academic groups that work together to </a:t>
            </a:r>
            <a:r>
              <a:rPr lang="en-GB" sz="3200" dirty="0" smtClean="0"/>
              <a:t>solve common problems and lower </a:t>
            </a:r>
            <a:r>
              <a:rPr lang="en-GB" sz="3200" dirty="0"/>
              <a:t>barriers to innovation in R&amp;D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37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-A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1" y="66770"/>
            <a:ext cx="637617" cy="490475"/>
          </a:xfrm>
          <a:prstGeom prst="rect">
            <a:avLst/>
          </a:prstGeom>
        </p:spPr>
      </p:pic>
      <p:pic>
        <p:nvPicPr>
          <p:cNvPr id="11" name="Picture 10" descr="logo-AstraZene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700569"/>
            <a:ext cx="1471424" cy="372761"/>
          </a:xfrm>
          <a:prstGeom prst="rect">
            <a:avLst/>
          </a:prstGeom>
        </p:spPr>
      </p:pic>
      <p:pic>
        <p:nvPicPr>
          <p:cNvPr id="12" name="Picture 11" descr="logo-Bay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20" y="4148845"/>
            <a:ext cx="490475" cy="490475"/>
          </a:xfrm>
          <a:prstGeom prst="rect">
            <a:avLst/>
          </a:prstGeom>
        </p:spPr>
      </p:pic>
      <p:pic>
        <p:nvPicPr>
          <p:cNvPr id="13" name="Picture 12" descr="logo-B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70" y="700569"/>
            <a:ext cx="1422377" cy="490475"/>
          </a:xfrm>
          <a:prstGeom prst="rect">
            <a:avLst/>
          </a:prstGeom>
        </p:spPr>
      </p:pic>
      <p:pic>
        <p:nvPicPr>
          <p:cNvPr id="15" name="Picture 14" descr="logo-BiochemFus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92" y="5460703"/>
            <a:ext cx="1471424" cy="264856"/>
          </a:xfrm>
          <a:prstGeom prst="rect">
            <a:avLst/>
          </a:prstGeom>
        </p:spPr>
      </p:pic>
      <p:pic>
        <p:nvPicPr>
          <p:cNvPr id="16" name="Picture 15" descr="logo-Bio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3492"/>
            <a:ext cx="980949" cy="470856"/>
          </a:xfrm>
          <a:prstGeom prst="rect">
            <a:avLst/>
          </a:prstGeom>
        </p:spPr>
      </p:pic>
      <p:pic>
        <p:nvPicPr>
          <p:cNvPr id="17" name="Picture 16" descr="logo-Biovarian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877272"/>
            <a:ext cx="1373329" cy="490475"/>
          </a:xfrm>
          <a:prstGeom prst="rect">
            <a:avLst/>
          </a:prstGeom>
        </p:spPr>
      </p:pic>
      <p:pic>
        <p:nvPicPr>
          <p:cNvPr id="18" name="Picture 17" descr="logo-biovi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07" y="2770609"/>
            <a:ext cx="1029997" cy="279571"/>
          </a:xfrm>
          <a:prstGeom prst="rect">
            <a:avLst/>
          </a:prstGeom>
        </p:spPr>
      </p:pic>
      <p:pic>
        <p:nvPicPr>
          <p:cNvPr id="19" name="Picture 18" descr="logo-BM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8" y="5877273"/>
            <a:ext cx="843616" cy="490474"/>
          </a:xfrm>
          <a:prstGeom prst="rect">
            <a:avLst/>
          </a:prstGeom>
        </p:spPr>
      </p:pic>
      <p:pic>
        <p:nvPicPr>
          <p:cNvPr id="20" name="Picture 19" descr="logo-CCDC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92" y="6001317"/>
            <a:ext cx="1008112" cy="235226"/>
          </a:xfrm>
          <a:prstGeom prst="rect">
            <a:avLst/>
          </a:prstGeom>
        </p:spPr>
      </p:pic>
      <p:pic>
        <p:nvPicPr>
          <p:cNvPr id="21" name="Picture 20" descr="logo-Certar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25" y="4774453"/>
            <a:ext cx="1471424" cy="431618"/>
          </a:xfrm>
          <a:prstGeom prst="rect">
            <a:avLst/>
          </a:prstGeom>
        </p:spPr>
      </p:pic>
      <p:pic>
        <p:nvPicPr>
          <p:cNvPr id="22" name="Picture 21" descr="logo-Chemaxo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1" y="5877273"/>
            <a:ext cx="559141" cy="490475"/>
          </a:xfrm>
          <a:prstGeom prst="rect">
            <a:avLst/>
          </a:prstGeom>
        </p:spPr>
      </p:pic>
      <p:pic>
        <p:nvPicPr>
          <p:cNvPr id="24" name="Picture 23" descr="logo-ConnDiscov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70" y="5460703"/>
            <a:ext cx="1471424" cy="255047"/>
          </a:xfrm>
          <a:prstGeom prst="rect">
            <a:avLst/>
          </a:prstGeom>
        </p:spPr>
      </p:pic>
      <p:pic>
        <p:nvPicPr>
          <p:cNvPr id="25" name="Picture 24" descr="logo-DataBi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3" y="4138426"/>
            <a:ext cx="1471424" cy="392380"/>
          </a:xfrm>
          <a:prstGeom prst="rect">
            <a:avLst/>
          </a:prstGeom>
        </p:spPr>
      </p:pic>
      <p:pic>
        <p:nvPicPr>
          <p:cNvPr id="26" name="Picture 25" descr="logo-Deloit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3" y="5333180"/>
            <a:ext cx="1353710" cy="490475"/>
          </a:xfrm>
          <a:prstGeom prst="rect">
            <a:avLst/>
          </a:prstGeom>
        </p:spPr>
      </p:pic>
      <p:pic>
        <p:nvPicPr>
          <p:cNvPr id="28" name="Picture 27" descr="logo-Eagl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425552"/>
            <a:ext cx="1177139" cy="490475"/>
          </a:xfrm>
          <a:prstGeom prst="rect">
            <a:avLst/>
          </a:prstGeom>
        </p:spPr>
      </p:pic>
      <p:pic>
        <p:nvPicPr>
          <p:cNvPr id="29" name="Picture 28" descr="logo-EBI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5" y="4836595"/>
            <a:ext cx="1471424" cy="451237"/>
          </a:xfrm>
          <a:prstGeom prst="rect">
            <a:avLst/>
          </a:prstGeom>
        </p:spPr>
      </p:pic>
      <p:pic>
        <p:nvPicPr>
          <p:cNvPr id="31" name="Picture 30" descr="logo-EdiPCC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3426790"/>
            <a:ext cx="1451805" cy="411999"/>
          </a:xfrm>
          <a:prstGeom prst="rect">
            <a:avLst/>
          </a:prstGeom>
        </p:spPr>
      </p:pic>
      <p:pic>
        <p:nvPicPr>
          <p:cNvPr id="32" name="Picture 31" descr="logo-EPAM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94" y="1354521"/>
            <a:ext cx="935041" cy="274279"/>
          </a:xfrm>
          <a:prstGeom prst="rect">
            <a:avLst/>
          </a:prstGeom>
        </p:spPr>
      </p:pic>
      <p:pic>
        <p:nvPicPr>
          <p:cNvPr id="33" name="Picture 32" descr="logo-Fulcrum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2" y="1434990"/>
            <a:ext cx="1049616" cy="490475"/>
          </a:xfrm>
          <a:prstGeom prst="rect">
            <a:avLst/>
          </a:prstGeom>
        </p:spPr>
      </p:pic>
      <p:pic>
        <p:nvPicPr>
          <p:cNvPr id="34" name="Picture 33" descr="logo-GeneStack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951"/>
            <a:ext cx="1471424" cy="323713"/>
          </a:xfrm>
          <a:prstGeom prst="rect">
            <a:avLst/>
          </a:prstGeom>
        </p:spPr>
      </p:pic>
      <p:pic>
        <p:nvPicPr>
          <p:cNvPr id="35" name="Picture 34" descr="logo-GSK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726570"/>
            <a:ext cx="1353710" cy="490475"/>
          </a:xfrm>
          <a:prstGeom prst="rect">
            <a:avLst/>
          </a:prstGeom>
        </p:spPr>
      </p:pic>
      <p:pic>
        <p:nvPicPr>
          <p:cNvPr id="36" name="Picture 35" descr="logo-hp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80" y="1406049"/>
            <a:ext cx="490475" cy="490475"/>
          </a:xfrm>
          <a:prstGeom prst="rect">
            <a:avLst/>
          </a:prstGeom>
        </p:spPr>
      </p:pic>
      <p:pic>
        <p:nvPicPr>
          <p:cNvPr id="37" name="Picture 36" descr="logo-Hyve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66770"/>
            <a:ext cx="1471424" cy="411999"/>
          </a:xfrm>
          <a:prstGeom prst="rect">
            <a:avLst/>
          </a:prstGeom>
        </p:spPr>
      </p:pic>
      <p:pic>
        <p:nvPicPr>
          <p:cNvPr id="38" name="Picture 37" descr="logo-IanHarrow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078030"/>
            <a:ext cx="1471424" cy="264856"/>
          </a:xfrm>
          <a:prstGeom prst="rect">
            <a:avLst/>
          </a:prstGeom>
        </p:spPr>
      </p:pic>
      <p:pic>
        <p:nvPicPr>
          <p:cNvPr id="39" name="Picture 38" descr="logo-INCHI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3" y="66770"/>
            <a:ext cx="931902" cy="490475"/>
          </a:xfrm>
          <a:prstGeom prst="rect">
            <a:avLst/>
          </a:prstGeom>
        </p:spPr>
      </p:pic>
      <p:pic>
        <p:nvPicPr>
          <p:cNvPr id="41" name="Picture 40" descr="logo-Instem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58781"/>
            <a:ext cx="1471424" cy="382570"/>
          </a:xfrm>
          <a:prstGeom prst="rect">
            <a:avLst/>
          </a:prstGeom>
        </p:spPr>
      </p:pic>
      <p:pic>
        <p:nvPicPr>
          <p:cNvPr id="42" name="Picture 41" descr="logo-I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5" y="5877273"/>
            <a:ext cx="510094" cy="490475"/>
          </a:xfrm>
          <a:prstGeom prst="rect">
            <a:avLst/>
          </a:prstGeom>
        </p:spPr>
      </p:pic>
      <p:pic>
        <p:nvPicPr>
          <p:cNvPr id="43" name="Picture 42" descr="logo-Ipsen.gi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99" y="2708291"/>
            <a:ext cx="1471424" cy="480665"/>
          </a:xfrm>
          <a:prstGeom prst="rect">
            <a:avLst/>
          </a:prstGeom>
        </p:spPr>
      </p:pic>
      <p:pic>
        <p:nvPicPr>
          <p:cNvPr id="45" name="Picture 44" descr="logo-jax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4" y="2674030"/>
            <a:ext cx="1206568" cy="490475"/>
          </a:xfrm>
          <a:prstGeom prst="rect">
            <a:avLst/>
          </a:prstGeom>
        </p:spPr>
      </p:pic>
      <p:pic>
        <p:nvPicPr>
          <p:cNvPr id="46" name="Picture 45" descr="logo-JnJ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6" y="2078030"/>
            <a:ext cx="1471424" cy="304094"/>
          </a:xfrm>
          <a:prstGeom prst="rect">
            <a:avLst/>
          </a:prstGeom>
        </p:spPr>
      </p:pic>
      <p:pic>
        <p:nvPicPr>
          <p:cNvPr id="48" name="Picture 47" descr="logo-MerckCo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58" y="3359404"/>
            <a:ext cx="1471424" cy="490475"/>
          </a:xfrm>
          <a:prstGeom prst="rect">
            <a:avLst/>
          </a:prstGeom>
        </p:spPr>
      </p:pic>
      <p:pic>
        <p:nvPicPr>
          <p:cNvPr id="49" name="Picture 48" descr="logo-MerckKgAA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92" y="5333180"/>
            <a:ext cx="696474" cy="490475"/>
          </a:xfrm>
          <a:prstGeom prst="rect">
            <a:avLst/>
          </a:prstGeom>
        </p:spPr>
      </p:pic>
      <p:pic>
        <p:nvPicPr>
          <p:cNvPr id="50" name="Picture 49" descr="logo-MolConns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2" y="4148845"/>
            <a:ext cx="1324282" cy="490475"/>
          </a:xfrm>
          <a:prstGeom prst="rect">
            <a:avLst/>
          </a:prstGeom>
        </p:spPr>
      </p:pic>
      <p:pic>
        <p:nvPicPr>
          <p:cNvPr id="51" name="Picture 50" descr="logo-Novartis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90" y="3426790"/>
            <a:ext cx="1471424" cy="353142"/>
          </a:xfrm>
          <a:prstGeom prst="rect">
            <a:avLst/>
          </a:prstGeom>
        </p:spPr>
      </p:pic>
      <p:pic>
        <p:nvPicPr>
          <p:cNvPr id="52" name="Picture 51" descr="logo-Omixon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9" y="4148845"/>
            <a:ext cx="1471424" cy="451237"/>
          </a:xfrm>
          <a:prstGeom prst="rect">
            <a:avLst/>
          </a:prstGeom>
        </p:spPr>
      </p:pic>
      <p:pic>
        <p:nvPicPr>
          <p:cNvPr id="53" name="Picture 52" descr="logo-Oracle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56" y="1380254"/>
            <a:ext cx="1471424" cy="304094"/>
          </a:xfrm>
          <a:prstGeom prst="rect">
            <a:avLst/>
          </a:prstGeom>
        </p:spPr>
      </p:pic>
      <p:pic>
        <p:nvPicPr>
          <p:cNvPr id="54" name="Picture 53" descr="logo-Osthus.jp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60" y="4077072"/>
            <a:ext cx="1392948" cy="490475"/>
          </a:xfrm>
          <a:prstGeom prst="rect">
            <a:avLst/>
          </a:prstGeom>
        </p:spPr>
      </p:pic>
      <p:pic>
        <p:nvPicPr>
          <p:cNvPr id="55" name="Picture 54" descr="logo-PerkinElmer.jp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07" y="3403245"/>
            <a:ext cx="931902" cy="490475"/>
          </a:xfrm>
          <a:prstGeom prst="rect">
            <a:avLst/>
          </a:prstGeom>
        </p:spPr>
      </p:pic>
      <p:pic>
        <p:nvPicPr>
          <p:cNvPr id="56" name="Picture 55" descr="logo-Pfizer.jp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" y="4077072"/>
            <a:ext cx="843616" cy="490474"/>
          </a:xfrm>
          <a:prstGeom prst="rect">
            <a:avLst/>
          </a:prstGeom>
        </p:spPr>
      </p:pic>
      <p:pic>
        <p:nvPicPr>
          <p:cNvPr id="58" name="Picture 57" descr="logo-Promeditec.jp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5" y="4934739"/>
            <a:ext cx="1471424" cy="186380"/>
          </a:xfrm>
          <a:prstGeom prst="rect">
            <a:avLst/>
          </a:prstGeom>
        </p:spPr>
      </p:pic>
      <p:pic>
        <p:nvPicPr>
          <p:cNvPr id="59" name="Picture 58" descr="logo-QFAB.jp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3" y="1411203"/>
            <a:ext cx="382570" cy="490474"/>
          </a:xfrm>
          <a:prstGeom prst="rect">
            <a:avLst/>
          </a:prstGeom>
        </p:spPr>
      </p:pic>
      <p:pic>
        <p:nvPicPr>
          <p:cNvPr id="60" name="Picture 59" descr="logo-Roche.jp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78" y="736300"/>
            <a:ext cx="922092" cy="490474"/>
          </a:xfrm>
          <a:prstGeom prst="rect">
            <a:avLst/>
          </a:prstGeom>
        </p:spPr>
      </p:pic>
      <p:pic>
        <p:nvPicPr>
          <p:cNvPr id="61" name="Picture 60" descr="logo-RSC.jp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078030"/>
            <a:ext cx="686665" cy="490475"/>
          </a:xfrm>
          <a:prstGeom prst="rect">
            <a:avLst/>
          </a:prstGeom>
        </p:spPr>
      </p:pic>
      <p:pic>
        <p:nvPicPr>
          <p:cNvPr id="62" name="Picture 61" descr="logo-Sanofi.jp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23" y="66770"/>
            <a:ext cx="617998" cy="490475"/>
          </a:xfrm>
          <a:prstGeom prst="rect">
            <a:avLst/>
          </a:prstGeom>
        </p:spPr>
      </p:pic>
      <p:pic>
        <p:nvPicPr>
          <p:cNvPr id="63" name="Picture 62" descr="logo-Schrod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2012"/>
            <a:ext cx="1471424" cy="205999"/>
          </a:xfrm>
          <a:prstGeom prst="rect">
            <a:avLst/>
          </a:prstGeom>
        </p:spPr>
      </p:pic>
      <p:pic>
        <p:nvPicPr>
          <p:cNvPr id="65" name="Picture 64" descr="logo-Scitegrity.jp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19544"/>
            <a:ext cx="1471424" cy="421808"/>
          </a:xfrm>
          <a:prstGeom prst="rect">
            <a:avLst/>
          </a:prstGeom>
        </p:spPr>
      </p:pic>
      <p:pic>
        <p:nvPicPr>
          <p:cNvPr id="66" name="Picture 65" descr="logo-Semtific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29" y="2078030"/>
            <a:ext cx="1383139" cy="490475"/>
          </a:xfrm>
          <a:prstGeom prst="rect">
            <a:avLst/>
          </a:prstGeom>
        </p:spPr>
      </p:pic>
      <p:pic>
        <p:nvPicPr>
          <p:cNvPr id="68" name="Picture 67" descr="logo-Syapse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78" y="1411203"/>
            <a:ext cx="1059425" cy="490475"/>
          </a:xfrm>
          <a:prstGeom prst="rect">
            <a:avLst/>
          </a:prstGeom>
        </p:spPr>
      </p:pic>
      <p:pic>
        <p:nvPicPr>
          <p:cNvPr id="69" name="Picture 68" descr="logo-TheEdge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3359404"/>
            <a:ext cx="735712" cy="490475"/>
          </a:xfrm>
          <a:prstGeom prst="rect">
            <a:avLst/>
          </a:prstGeom>
        </p:spPr>
      </p:pic>
      <p:pic>
        <p:nvPicPr>
          <p:cNvPr id="70" name="Picture 69" descr="logo-Titian.jp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73" y="4138957"/>
            <a:ext cx="676855" cy="490475"/>
          </a:xfrm>
          <a:prstGeom prst="rect">
            <a:avLst/>
          </a:prstGeom>
        </p:spPr>
      </p:pic>
      <p:pic>
        <p:nvPicPr>
          <p:cNvPr id="71" name="Picture 70" descr="logo-TR.pn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3534695"/>
            <a:ext cx="1471424" cy="245237"/>
          </a:xfrm>
          <a:prstGeom prst="rect">
            <a:avLst/>
          </a:prstGeom>
        </p:spPr>
      </p:pic>
      <p:pic>
        <p:nvPicPr>
          <p:cNvPr id="72" name="Picture 71" descr="logo-UCB.jp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401849"/>
            <a:ext cx="490475" cy="490475"/>
          </a:xfrm>
          <a:prstGeom prst="rect">
            <a:avLst/>
          </a:prstGeom>
        </p:spPr>
      </p:pic>
      <p:pic>
        <p:nvPicPr>
          <p:cNvPr id="73" name="Picture 72" descr="logo-UCL.jp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7" y="701770"/>
            <a:ext cx="1471424" cy="431618"/>
          </a:xfrm>
          <a:prstGeom prst="rect">
            <a:avLst/>
          </a:prstGeom>
        </p:spPr>
      </p:pic>
      <p:pic>
        <p:nvPicPr>
          <p:cNvPr id="2" name="Picture 1" descr="logo-amgen.pn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4697360"/>
            <a:ext cx="1117600" cy="635000"/>
          </a:xfrm>
          <a:prstGeom prst="rect">
            <a:avLst/>
          </a:prstGeom>
        </p:spPr>
      </p:pic>
      <p:pic>
        <p:nvPicPr>
          <p:cNvPr id="4" name="Picture 3" descr="logo-cambridgene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80" y="1795179"/>
            <a:ext cx="1503294" cy="260571"/>
          </a:xfrm>
          <a:prstGeom prst="rect">
            <a:avLst/>
          </a:prstGeom>
        </p:spPr>
      </p:pic>
      <p:pic>
        <p:nvPicPr>
          <p:cNvPr id="5" name="Picture 4" descr="logo-patcore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" y="6001317"/>
            <a:ext cx="1221432" cy="366430"/>
          </a:xfrm>
          <a:prstGeom prst="rect">
            <a:avLst/>
          </a:prstGeom>
        </p:spPr>
      </p:pic>
      <p:pic>
        <p:nvPicPr>
          <p:cNvPr id="6" name="Picture 5" descr="logo-dotmatics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1" y="4934739"/>
            <a:ext cx="1020471" cy="258519"/>
          </a:xfrm>
          <a:prstGeom prst="rect">
            <a:avLst/>
          </a:prstGeom>
        </p:spPr>
      </p:pic>
      <p:pic>
        <p:nvPicPr>
          <p:cNvPr id="7" name="Picture 6" descr="logo-quattro.jpe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00" y="5916027"/>
            <a:ext cx="1310928" cy="410757"/>
          </a:xfrm>
          <a:prstGeom prst="rect">
            <a:avLst/>
          </a:prstGeom>
        </p:spPr>
      </p:pic>
      <p:pic>
        <p:nvPicPr>
          <p:cNvPr id="8" name="Picture 7" descr="logo-reading.jpe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19" y="5935216"/>
            <a:ext cx="1069937" cy="374104"/>
          </a:xfrm>
          <a:prstGeom prst="rect">
            <a:avLst/>
          </a:prstGeom>
        </p:spPr>
      </p:pic>
      <p:pic>
        <p:nvPicPr>
          <p:cNvPr id="30" name="Picture 29" descr="Lundbeck_logo_LibraryView.jpg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96923" cy="478769"/>
          </a:xfrm>
          <a:prstGeom prst="rect">
            <a:avLst/>
          </a:prstGeom>
        </p:spPr>
      </p:pic>
      <p:pic>
        <p:nvPicPr>
          <p:cNvPr id="3" name="Picture 2" descr="Jeeva Logo - Justified.png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" y="2642578"/>
            <a:ext cx="721590" cy="580534"/>
          </a:xfrm>
          <a:prstGeom prst="rect">
            <a:avLst/>
          </a:prstGeom>
        </p:spPr>
      </p:pic>
      <p:pic>
        <p:nvPicPr>
          <p:cNvPr id="10" name="Picture 9" descr="Logo Industrial Lab Automation 1000x750 px.jpg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13" y="4697360"/>
            <a:ext cx="1084541" cy="813406"/>
          </a:xfrm>
          <a:prstGeom prst="rect">
            <a:avLst/>
          </a:prstGeom>
        </p:spPr>
      </p:pic>
      <p:pic>
        <p:nvPicPr>
          <p:cNvPr id="40" name="Picture 39" descr="logo-SciencePoint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1690256"/>
            <a:ext cx="853440" cy="304800"/>
          </a:xfrm>
          <a:prstGeom prst="rect">
            <a:avLst/>
          </a:prstGeom>
        </p:spPr>
      </p:pic>
      <p:pic>
        <p:nvPicPr>
          <p:cNvPr id="57" name="Picture 56" descr="logo-delta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64073"/>
            <a:ext cx="1069195" cy="156815"/>
          </a:xfrm>
          <a:prstGeom prst="rect">
            <a:avLst/>
          </a:prstGeom>
        </p:spPr>
      </p:pic>
      <p:pic>
        <p:nvPicPr>
          <p:cNvPr id="27" name="Picture 26" descr="logo-knime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58781"/>
            <a:ext cx="1120763" cy="291399"/>
          </a:xfrm>
          <a:prstGeom prst="rect">
            <a:avLst/>
          </a:prstGeom>
        </p:spPr>
      </p:pic>
      <p:pic>
        <p:nvPicPr>
          <p:cNvPr id="64" name="Picture 63" descr="logo-binocular.jpg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4" y="5395359"/>
            <a:ext cx="1905000" cy="330200"/>
          </a:xfrm>
          <a:prstGeom prst="rect">
            <a:avLst/>
          </a:prstGeom>
        </p:spPr>
      </p:pic>
      <p:pic>
        <p:nvPicPr>
          <p:cNvPr id="47" name="Picture 46" descr="logo-sib.png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9" y="2078030"/>
            <a:ext cx="833887" cy="4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8746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Pistoia HELM </a:t>
            </a:r>
            <a:r>
              <a:rPr lang="en-US" dirty="0"/>
              <a:t>Project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Transition HELM technology from Pfizer proprietary to Open </a:t>
            </a:r>
            <a:r>
              <a:rPr lang="en-US" dirty="0" smtClean="0"/>
              <a:t>Source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Provide an industry-wide standard for data exchange within and between organizations</a:t>
            </a:r>
          </a:p>
          <a:p>
            <a:r>
              <a:rPr lang="en-US" sz="2400" dirty="0"/>
              <a:t>Reduce software development costs by minimizing the need for companies to develop similar functionality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69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Open Source HELM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819172" y="4147157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112" y="2852936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364088" y="3707360"/>
            <a:ext cx="3528392" cy="29695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4C5156"/>
                </a:solidFill>
              </a:rPr>
              <a:t>Code for</a:t>
            </a:r>
          </a:p>
          <a:p>
            <a:r>
              <a:rPr lang="en-US" sz="2400" dirty="0" smtClean="0">
                <a:solidFill>
                  <a:srgbClr val="4C5156"/>
                </a:solidFill>
              </a:rPr>
              <a:t>HELM Toolkit</a:t>
            </a:r>
          </a:p>
          <a:p>
            <a:r>
              <a:rPr lang="en-US" sz="2400" dirty="0" smtClean="0">
                <a:solidFill>
                  <a:srgbClr val="4C5156"/>
                </a:solidFill>
              </a:rPr>
              <a:t>HELM Editor</a:t>
            </a:r>
            <a:endParaRPr lang="en-US" sz="2400" dirty="0">
              <a:solidFill>
                <a:srgbClr val="4C5156"/>
              </a:solidFill>
            </a:endParaRPr>
          </a:p>
          <a:p>
            <a:r>
              <a:rPr lang="en-US" sz="2400" dirty="0" smtClean="0">
                <a:solidFill>
                  <a:srgbClr val="4C5156"/>
                </a:solidFill>
              </a:rPr>
              <a:t>HELM Antibody Editor</a:t>
            </a:r>
          </a:p>
          <a:p>
            <a:pPr marL="0" indent="0">
              <a:buNone/>
            </a:pPr>
            <a:endParaRPr lang="en-US" sz="2000" dirty="0" smtClean="0">
              <a:solidFill>
                <a:srgbClr val="4C5156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C5156"/>
                </a:solidFill>
              </a:rPr>
              <a:t>Permissive </a:t>
            </a:r>
            <a:r>
              <a:rPr lang="en-US" sz="2800" b="1" dirty="0">
                <a:solidFill>
                  <a:srgbClr val="4C5156"/>
                </a:solidFill>
              </a:rPr>
              <a:t>MIT </a:t>
            </a:r>
            <a:r>
              <a:rPr lang="en-US" sz="2800" b="1" dirty="0" smtClean="0">
                <a:solidFill>
                  <a:srgbClr val="4C5156"/>
                </a:solidFill>
              </a:rPr>
              <a:t>license</a:t>
            </a:r>
            <a:endParaRPr lang="en-US" sz="2800" b="1" dirty="0">
              <a:solidFill>
                <a:srgbClr val="4C515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56176" y="1196752"/>
            <a:ext cx="1800898" cy="1478597"/>
            <a:chOff x="6398386" y="1484784"/>
            <a:chExt cx="1800898" cy="1478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4248" y="1484784"/>
              <a:ext cx="980728" cy="9807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8386" y="2492896"/>
              <a:ext cx="1800898" cy="47048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83585"/>
            <a:ext cx="4767021" cy="5293329"/>
          </a:xfrm>
          <a:prstGeom prst="rect">
            <a:avLst/>
          </a:prstGeom>
          <a:ln w="38100" cap="sq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64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HELM Editor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71732" y="5301208"/>
            <a:ext cx="7988700" cy="14401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en-US" sz="2000" dirty="0" smtClean="0">
                <a:solidFill>
                  <a:srgbClr val="4C5156"/>
                </a:solidFill>
              </a:rPr>
              <a:t>Import structural information in a number of formats</a:t>
            </a:r>
          </a:p>
          <a:p>
            <a:r>
              <a:rPr lang="en-US" sz="2000" dirty="0" smtClean="0">
                <a:solidFill>
                  <a:srgbClr val="4C5156"/>
                </a:solidFill>
              </a:rPr>
              <a:t>Draw from scratch</a:t>
            </a:r>
          </a:p>
          <a:p>
            <a:r>
              <a:rPr lang="en-US" sz="2000" dirty="0" smtClean="0">
                <a:solidFill>
                  <a:srgbClr val="4C5156"/>
                </a:solidFill>
              </a:rPr>
              <a:t>Create and manage monomers</a:t>
            </a:r>
          </a:p>
          <a:p>
            <a:r>
              <a:rPr lang="en-US" sz="2000" dirty="0" smtClean="0">
                <a:solidFill>
                  <a:srgbClr val="4C5156"/>
                </a:solidFill>
              </a:rPr>
              <a:t>Export in a variety of formats</a:t>
            </a:r>
            <a:endParaRPr lang="en-US" sz="2000" dirty="0">
              <a:solidFill>
                <a:srgbClr val="4C515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90537"/>
            <a:ext cx="6029130" cy="39817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3741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HELM Antibody Editor by Roche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718887" y="1261265"/>
            <a:ext cx="2224864" cy="51334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Import sequence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(e.g. FASTA)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Annotated antibody displayed and can be manipulated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1" y="3229952"/>
            <a:ext cx="5775408" cy="2677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6371" r="1078" b="72350"/>
          <a:stretch/>
        </p:blipFill>
        <p:spPr>
          <a:xfrm>
            <a:off x="251773" y="1261265"/>
            <a:ext cx="6120427" cy="78467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920403" y="2209368"/>
            <a:ext cx="529205" cy="100742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76269" y="2259735"/>
            <a:ext cx="211285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/>
              <a:t>Automatic domain recognition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323528" y="5949280"/>
            <a:ext cx="6685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Drug conjugates can be added and fully represented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479359"/>
            <a:ext cx="20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Stefan </a:t>
            </a:r>
            <a:r>
              <a:rPr lang="en-US" dirty="0" err="1" smtClean="0"/>
              <a:t>Klostermann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548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OpenHelm.org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48264" y="2276872"/>
            <a:ext cx="2123728" cy="2736304"/>
          </a:xfrm>
          <a:noFill/>
        </p:spPr>
        <p:txBody>
          <a:bodyPr>
            <a:normAutofit/>
          </a:bodyPr>
          <a:lstStyle/>
          <a:p>
            <a:pPr marL="182880" indent="-182880"/>
            <a:r>
              <a:rPr lang="en-US" sz="2000" dirty="0" smtClean="0"/>
              <a:t>Introduction to HELM and the project</a:t>
            </a:r>
          </a:p>
          <a:p>
            <a:pPr marL="182880" indent="-182880"/>
            <a:r>
              <a:rPr lang="en-US" sz="2000" dirty="0" smtClean="0"/>
              <a:t>News</a:t>
            </a:r>
            <a:endParaRPr lang="en-US" sz="2000" dirty="0"/>
          </a:p>
          <a:p>
            <a:pPr marL="182880" indent="-182880"/>
            <a:r>
              <a:rPr lang="en-US" sz="2000" dirty="0" smtClean="0"/>
              <a:t>Links to resources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1497"/>
            <a:ext cx="6611488" cy="396573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112036" y="5817263"/>
            <a:ext cx="274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http://</a:t>
            </a:r>
            <a:r>
              <a:rPr lang="en-US" dirty="0" err="1" smtClean="0">
                <a:solidFill>
                  <a:srgbClr val="4C5156"/>
                </a:solidFill>
                <a:latin typeface="+mn-lt"/>
              </a:rPr>
              <a:t>www.openhelm.org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26</a:t>
            </a:fld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42928" y="4077072"/>
            <a:ext cx="949352" cy="6734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948264" y="3645024"/>
            <a:ext cx="1656184" cy="792088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076056" y="4365104"/>
            <a:ext cx="1525416" cy="115212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364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27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24421"/>
            <a:ext cx="4522661" cy="5270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768752" y="2924944"/>
            <a:ext cx="2195736" cy="2402904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Specifications</a:t>
            </a:r>
          </a:p>
          <a:p>
            <a:r>
              <a:rPr lang="en-US" sz="2000" dirty="0" smtClean="0"/>
              <a:t>User guides</a:t>
            </a:r>
          </a:p>
          <a:p>
            <a:r>
              <a:rPr lang="en-US" sz="2000" dirty="0" smtClean="0"/>
              <a:t>Presentations</a:t>
            </a:r>
          </a:p>
          <a:p>
            <a:r>
              <a:rPr lang="en-US" sz="2000" dirty="0" smtClean="0"/>
              <a:t>Links to code</a:t>
            </a:r>
          </a:p>
          <a:p>
            <a:pPr marL="182880" indent="-18288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87901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838"/>
            <a:ext cx="8229600" cy="707886"/>
          </a:xfrm>
        </p:spPr>
        <p:txBody>
          <a:bodyPr/>
          <a:lstStyle/>
          <a:p>
            <a:r>
              <a:rPr lang="en-US" dirty="0" smtClean="0"/>
              <a:t>HELM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980" y="3340675"/>
            <a:ext cx="2047191" cy="3548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07906" y="3338093"/>
            <a:ext cx="2047191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59221" y="3338093"/>
            <a:ext cx="2047191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610537" y="3338093"/>
            <a:ext cx="2047191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98764" y="1998617"/>
            <a:ext cx="116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Paper published</a:t>
            </a:r>
            <a:endParaRPr lang="en-GB" dirty="0"/>
          </a:p>
        </p:txBody>
      </p:sp>
      <p:sp>
        <p:nvSpPr>
          <p:cNvPr id="18" name="Down Arrow 17"/>
          <p:cNvSpPr/>
          <p:nvPr/>
        </p:nvSpPr>
        <p:spPr>
          <a:xfrm>
            <a:off x="1403648" y="2738983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586746" y="4318062"/>
            <a:ext cx="116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Pistoia</a:t>
            </a:r>
          </a:p>
          <a:p>
            <a:pPr algn="ctr"/>
            <a:r>
              <a:rPr lang="en-GB" dirty="0"/>
              <a:t>p</a:t>
            </a:r>
            <a:r>
              <a:rPr lang="en-GB" dirty="0" smtClean="0"/>
              <a:t>roject started</a:t>
            </a:r>
            <a:endParaRPr lang="en-GB" dirty="0"/>
          </a:p>
        </p:txBody>
      </p:sp>
      <p:sp>
        <p:nvSpPr>
          <p:cNvPr id="20" name="Down Arrow 19"/>
          <p:cNvSpPr/>
          <p:nvPr/>
        </p:nvSpPr>
        <p:spPr>
          <a:xfrm flipV="1">
            <a:off x="2060156" y="3789040"/>
            <a:ext cx="216024" cy="54527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923884" y="1998617"/>
            <a:ext cx="12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OpenHELM</a:t>
            </a:r>
            <a:endParaRPr lang="en-GB" dirty="0" smtClean="0"/>
          </a:p>
          <a:p>
            <a:pPr algn="ctr"/>
            <a:r>
              <a:rPr lang="en-GB" dirty="0" smtClean="0"/>
              <a:t>Released</a:t>
            </a: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>
            <a:off x="3455875" y="2738983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025191" y="4318062"/>
            <a:ext cx="152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Exchangeable HELM</a:t>
            </a:r>
            <a:endParaRPr lang="en-GB" dirty="0"/>
          </a:p>
        </p:txBody>
      </p:sp>
      <p:sp>
        <p:nvSpPr>
          <p:cNvPr id="24" name="Down Arrow 23"/>
          <p:cNvSpPr/>
          <p:nvPr/>
        </p:nvSpPr>
        <p:spPr>
          <a:xfrm flipV="1">
            <a:off x="4677299" y="3789040"/>
            <a:ext cx="216024" cy="54527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516216" y="1998617"/>
            <a:ext cx="12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HAbE</a:t>
            </a:r>
            <a:endParaRPr lang="en-GB" dirty="0" smtClean="0"/>
          </a:p>
          <a:p>
            <a:pPr algn="ctr"/>
            <a:r>
              <a:rPr lang="en-GB" dirty="0" smtClean="0"/>
              <a:t>Released</a:t>
            </a:r>
            <a:endParaRPr lang="en-GB" dirty="0"/>
          </a:p>
        </p:txBody>
      </p:sp>
      <p:sp>
        <p:nvSpPr>
          <p:cNvPr id="26" name="Down Arrow 25"/>
          <p:cNvSpPr/>
          <p:nvPr/>
        </p:nvSpPr>
        <p:spPr>
          <a:xfrm>
            <a:off x="7048207" y="2738983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12160" y="4318062"/>
            <a:ext cx="152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ChEMBL20 with HELM</a:t>
            </a:r>
            <a:endParaRPr lang="en-GB" dirty="0"/>
          </a:p>
        </p:txBody>
      </p:sp>
      <p:sp>
        <p:nvSpPr>
          <p:cNvPr id="28" name="Down Arrow 27"/>
          <p:cNvSpPr/>
          <p:nvPr/>
        </p:nvSpPr>
        <p:spPr>
          <a:xfrm flipV="1">
            <a:off x="6664268" y="3789040"/>
            <a:ext cx="216024" cy="54527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283968" y="1998617"/>
            <a:ext cx="12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Inline</a:t>
            </a:r>
          </a:p>
          <a:p>
            <a:pPr algn="ctr"/>
            <a:r>
              <a:rPr lang="en-GB" dirty="0" smtClean="0"/>
              <a:t>HELM</a:t>
            </a:r>
            <a:endParaRPr lang="en-GB" dirty="0"/>
          </a:p>
        </p:txBody>
      </p:sp>
      <p:sp>
        <p:nvSpPr>
          <p:cNvPr id="30" name="Down Arrow 29"/>
          <p:cNvSpPr/>
          <p:nvPr/>
        </p:nvSpPr>
        <p:spPr>
          <a:xfrm>
            <a:off x="4815959" y="2738983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164203" y="2003206"/>
            <a:ext cx="12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Search</a:t>
            </a:r>
          </a:p>
          <a:p>
            <a:pPr algn="ctr"/>
            <a:r>
              <a:rPr lang="en-GB" dirty="0" smtClean="0"/>
              <a:t>Prototype</a:t>
            </a:r>
            <a:endParaRPr lang="en-GB" dirty="0"/>
          </a:p>
        </p:txBody>
      </p:sp>
      <p:sp>
        <p:nvSpPr>
          <p:cNvPr id="32" name="Down Arrow 31"/>
          <p:cNvSpPr/>
          <p:nvPr/>
        </p:nvSpPr>
        <p:spPr>
          <a:xfrm>
            <a:off x="5696194" y="2743572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79512" y="5805264"/>
            <a:ext cx="2265479" cy="852304"/>
            <a:chOff x="6401811" y="3284984"/>
            <a:chExt cx="2265479" cy="852304"/>
          </a:xfrm>
        </p:grpSpPr>
        <p:sp>
          <p:nvSpPr>
            <p:cNvPr id="34" name="Rectangle 33"/>
            <p:cNvSpPr/>
            <p:nvPr/>
          </p:nvSpPr>
          <p:spPr>
            <a:xfrm>
              <a:off x="6401811" y="3284984"/>
              <a:ext cx="2265479" cy="85230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21570" r="20975"/>
            <a:stretch/>
          </p:blipFill>
          <p:spPr>
            <a:xfrm>
              <a:off x="6491443" y="3370457"/>
              <a:ext cx="439730" cy="51212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435042" y="3829511"/>
              <a:ext cx="215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dobe Caslon Pro"/>
                  <a:cs typeface="Adobe Caslon Pro"/>
                </a:rPr>
                <a:t>Andreas Bender Group</a:t>
              </a:r>
              <a:endParaRPr lang="en-US" sz="1400" b="1" dirty="0">
                <a:latin typeface="Adobe Caslon Pro"/>
                <a:cs typeface="Adobe Caslon Pro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72117" y="3346902"/>
              <a:ext cx="1367754" cy="28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/>
                  <a:cs typeface="Times New Roman"/>
                </a:rPr>
                <a:t>UNIVERSITY OF</a:t>
              </a:r>
              <a:endParaRPr lang="en-US" sz="1600" b="1" dirty="0">
                <a:latin typeface="Times New Roman"/>
                <a:cs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2117" y="3533680"/>
              <a:ext cx="1379192" cy="331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CAMBRIDGE</a:t>
              </a:r>
              <a:endParaRPr lang="en-US" sz="2000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877272"/>
            <a:ext cx="217891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8978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427168" cy="707886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 you </a:t>
            </a:r>
            <a:r>
              <a:rPr lang="en-US" sz="3600" smtClean="0"/>
              <a:t>take the HELM?</a:t>
            </a:r>
            <a:endParaRPr lang="en-GB" sz="36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228600" y="1752600"/>
            <a:ext cx="8686800" cy="3886200"/>
          </a:xfrm>
          <a:prstGeom prst="rtTriangle">
            <a:avLst/>
          </a:prstGeom>
          <a:gradFill flip="none" rotWithShape="1">
            <a:gsLst>
              <a:gs pos="61000">
                <a:srgbClr val="FFFF00"/>
              </a:gs>
              <a:gs pos="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448" y="5073831"/>
            <a:ext cx="221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       Biomolecule Data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Exchange Mechanism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933056"/>
            <a:ext cx="35824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Foundation for your </a:t>
            </a:r>
            <a:r>
              <a:rPr lang="en-US" dirty="0">
                <a:solidFill>
                  <a:srgbClr val="4C5156"/>
                </a:solidFill>
              </a:rPr>
              <a:t>biomolecule informatics infrastructure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Registration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Visualization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Analysis and design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Workflows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5791200"/>
            <a:ext cx="8686800" cy="457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of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87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What is a “Biomolecule”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21152" y="1583334"/>
            <a:ext cx="1876508" cy="1828800"/>
            <a:chOff x="3521152" y="1583334"/>
            <a:chExt cx="1876508" cy="1828800"/>
          </a:xfrm>
        </p:grpSpPr>
        <p:sp>
          <p:nvSpPr>
            <p:cNvPr id="6" name="AutoShap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21152" y="1586101"/>
              <a:ext cx="1876508" cy="18260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Peptides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7" name="Picture 7" descr="t4-3-single-peptide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6" cstate="print">
              <a:clrChange>
                <a:clrFrom>
                  <a:srgbClr val="220000"/>
                </a:clrFrom>
                <a:clrTo>
                  <a:srgbClr val="22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954" y="1583334"/>
              <a:ext cx="1239934" cy="143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861412" y="1583335"/>
            <a:ext cx="1876508" cy="1828800"/>
            <a:chOff x="660" y="1992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" y="1992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Therapeutic Proteins</a:t>
              </a:r>
            </a:p>
          </p:txBody>
        </p:sp>
        <p:pic>
          <p:nvPicPr>
            <p:cNvPr id="10" name="Picture 10" descr="250px-BMP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997"/>
              <a:ext cx="52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21152" y="4509120"/>
            <a:ext cx="1878940" cy="1828800"/>
            <a:chOff x="1086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86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ADCs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226" y="1171"/>
              <a:ext cx="403" cy="415"/>
              <a:chOff x="1276" y="1233"/>
              <a:chExt cx="296" cy="304"/>
            </a:xfrm>
          </p:grpSpPr>
          <p:pic>
            <p:nvPicPr>
              <p:cNvPr id="14" name="Picture 14" descr="Ab"/>
              <p:cNvPicPr preferRelativeResize="0">
                <a:picLocks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" y="1233"/>
                <a:ext cx="29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1453" y="1445"/>
                <a:ext cx="78" cy="66"/>
              </a:xfrm>
              <a:prstGeom prst="ellipse">
                <a:avLst/>
              </a:prstGeom>
              <a:solidFill>
                <a:srgbClr val="C41300"/>
              </a:solidFill>
              <a:ln w="9525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80892" y="4509120"/>
            <a:ext cx="1878940" cy="1828800"/>
            <a:chOff x="234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4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Antibodies</a:t>
              </a:r>
              <a:endParaRPr lang="en-US" sz="1400" dirty="0">
                <a:solidFill>
                  <a:srgbClr val="003366"/>
                </a:solidFill>
              </a:endParaRPr>
            </a:p>
          </p:txBody>
        </p:sp>
        <p:pic>
          <p:nvPicPr>
            <p:cNvPr id="18" name="Picture 22" descr="Ab"/>
            <p:cNvPicPr preferRelativeResize="0"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168"/>
              <a:ext cx="403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0"/>
          <p:cNvGrpSpPr>
            <a:grpSpLocks noChangeAspect="1"/>
          </p:cNvGrpSpPr>
          <p:nvPr/>
        </p:nvGrpSpPr>
        <p:grpSpPr bwMode="auto">
          <a:xfrm>
            <a:off x="5861412" y="4509120"/>
            <a:ext cx="1878940" cy="1828800"/>
            <a:chOff x="729" y="2140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utoShap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29" y="214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Vaccines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21" name="Picture 7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199"/>
              <a:ext cx="5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80892" y="1556792"/>
            <a:ext cx="1878939" cy="1828800"/>
            <a:chOff x="3790952" y="3062502"/>
            <a:chExt cx="1076476" cy="1047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90952" y="3062502"/>
              <a:ext cx="1076476" cy="1047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3366"/>
                  </a:solidFill>
                </a:rPr>
                <a:t>ASOs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dirty="0" err="1" smtClean="0">
                  <a:solidFill>
                    <a:srgbClr val="003366"/>
                  </a:solidFill>
                </a:rPr>
                <a:t>siRNAs</a:t>
              </a:r>
              <a:endParaRPr lang="en-US" sz="1600" dirty="0">
                <a:solidFill>
                  <a:srgbClr val="003366"/>
                </a:solidFill>
              </a:endParaRPr>
            </a:p>
          </p:txBody>
        </p:sp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943589" y="3187634"/>
              <a:ext cx="857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1619672" y="3748970"/>
            <a:ext cx="5760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2B5C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C5156"/>
                </a:solidFill>
              </a:rPr>
              <a:t>Biomolecule: </a:t>
            </a:r>
            <a:r>
              <a:rPr lang="en-US" sz="2000" i="1" dirty="0" smtClean="0">
                <a:solidFill>
                  <a:srgbClr val="4C5156"/>
                </a:solidFill>
              </a:rPr>
              <a:t>Anything that is not a small molecule</a:t>
            </a:r>
            <a:endParaRPr lang="en-US" sz="2000" i="1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70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94920" cy="482453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Pharma</a:t>
            </a:r>
            <a:r>
              <a:rPr lang="en-US" sz="2400" dirty="0" smtClean="0"/>
              <a:t> / Biotech / Institutes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BMS, GSK, </a:t>
            </a:r>
            <a:r>
              <a:rPr lang="en-US" sz="2000" dirty="0" err="1" smtClean="0"/>
              <a:t>Lundbeck</a:t>
            </a:r>
            <a:r>
              <a:rPr lang="en-US" sz="2000" dirty="0" smtClean="0"/>
              <a:t>, Merck, Novartis, Pfizer, Roche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Software vendors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ACD/Labs, </a:t>
            </a:r>
            <a:r>
              <a:rPr lang="en-US" sz="2000" dirty="0" err="1" smtClean="0"/>
              <a:t>Arxspan</a:t>
            </a:r>
            <a:r>
              <a:rPr lang="en-US" sz="2000" dirty="0" smtClean="0"/>
              <a:t>, </a:t>
            </a:r>
            <a:r>
              <a:rPr lang="en-US" sz="2000" dirty="0" err="1" smtClean="0"/>
              <a:t>Biochemfusion</a:t>
            </a:r>
            <a:r>
              <a:rPr lang="en-US" sz="2000" dirty="0" smtClean="0"/>
              <a:t>, </a:t>
            </a:r>
            <a:r>
              <a:rPr lang="en-US" sz="2000" dirty="0" err="1" smtClean="0"/>
              <a:t>BioMax</a:t>
            </a:r>
            <a:r>
              <a:rPr lang="en-US" sz="2000" dirty="0" smtClean="0"/>
              <a:t>, </a:t>
            </a:r>
            <a:r>
              <a:rPr lang="en-US" sz="2000" dirty="0" err="1" smtClean="0"/>
              <a:t>Biovia</a:t>
            </a:r>
            <a:r>
              <a:rPr lang="en-US" sz="2000" dirty="0" smtClean="0"/>
              <a:t>, </a:t>
            </a:r>
            <a:r>
              <a:rPr lang="en-US" sz="2000" dirty="0" err="1" smtClean="0"/>
              <a:t>ChemAxon</a:t>
            </a:r>
            <a:r>
              <a:rPr lang="en-US" sz="2000" dirty="0" smtClean="0"/>
              <a:t>, </a:t>
            </a:r>
            <a:r>
              <a:rPr lang="en-US" sz="2000" dirty="0" err="1" smtClean="0"/>
              <a:t>NextMove</a:t>
            </a:r>
            <a:r>
              <a:rPr lang="en-US" sz="2000" dirty="0" smtClean="0"/>
              <a:t>, </a:t>
            </a:r>
            <a:r>
              <a:rPr lang="en-US" sz="2000" dirty="0" err="1" smtClean="0"/>
              <a:t>Scilligence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Content / Service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EBI (</a:t>
            </a:r>
            <a:r>
              <a:rPr lang="en-US" sz="2000" dirty="0" err="1" smtClean="0"/>
              <a:t>ChEMBL</a:t>
            </a:r>
            <a:r>
              <a:rPr lang="en-US" sz="2000" dirty="0" smtClean="0"/>
              <a:t>), </a:t>
            </a:r>
            <a:r>
              <a:rPr lang="en-US" sz="2000" dirty="0" err="1" smtClean="0"/>
              <a:t>eMolecules</a:t>
            </a:r>
            <a:r>
              <a:rPr lang="en-US" sz="2000" dirty="0" smtClean="0"/>
              <a:t>, </a:t>
            </a:r>
            <a:r>
              <a:rPr lang="en-US" sz="2000" dirty="0" err="1" smtClean="0"/>
              <a:t>quattro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Active discussions on-going with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268" r="31098"/>
          <a:stretch/>
        </p:blipFill>
        <p:spPr>
          <a:xfrm>
            <a:off x="6732240" y="4869160"/>
            <a:ext cx="1146944" cy="135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782" y="2231236"/>
            <a:ext cx="1387872" cy="1387872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359545" y="1556707"/>
            <a:ext cx="1224136" cy="1259470"/>
          </a:xfrm>
          <a:custGeom>
            <a:avLst/>
            <a:gdLst>
              <a:gd name="T0" fmla="*/ 2419350 w 1524"/>
              <a:gd name="T1" fmla="*/ 1762125 h 1568"/>
              <a:gd name="T2" fmla="*/ 2349500 w 1524"/>
              <a:gd name="T3" fmla="*/ 1574800 h 1568"/>
              <a:gd name="T4" fmla="*/ 2266950 w 1524"/>
              <a:gd name="T5" fmla="*/ 1393825 h 1568"/>
              <a:gd name="T6" fmla="*/ 2171700 w 1524"/>
              <a:gd name="T7" fmla="*/ 1219200 h 1568"/>
              <a:gd name="T8" fmla="*/ 2060575 w 1524"/>
              <a:gd name="T9" fmla="*/ 1057275 h 1568"/>
              <a:gd name="T10" fmla="*/ 1939925 w 1524"/>
              <a:gd name="T11" fmla="*/ 901700 h 1568"/>
              <a:gd name="T12" fmla="*/ 1806575 w 1524"/>
              <a:gd name="T13" fmla="*/ 755650 h 1568"/>
              <a:gd name="T14" fmla="*/ 1663700 w 1524"/>
              <a:gd name="T15" fmla="*/ 622300 h 1568"/>
              <a:gd name="T16" fmla="*/ 1511300 w 1524"/>
              <a:gd name="T17" fmla="*/ 498475 h 1568"/>
              <a:gd name="T18" fmla="*/ 1349375 w 1524"/>
              <a:gd name="T19" fmla="*/ 387350 h 1568"/>
              <a:gd name="T20" fmla="*/ 1177925 w 1524"/>
              <a:gd name="T21" fmla="*/ 288925 h 1568"/>
              <a:gd name="T22" fmla="*/ 996950 w 1524"/>
              <a:gd name="T23" fmla="*/ 203200 h 1568"/>
              <a:gd name="T24" fmla="*/ 809625 w 1524"/>
              <a:gd name="T25" fmla="*/ 133350 h 1568"/>
              <a:gd name="T26" fmla="*/ 615950 w 1524"/>
              <a:gd name="T27" fmla="*/ 76200 h 1568"/>
              <a:gd name="T28" fmla="*/ 415925 w 1524"/>
              <a:gd name="T29" fmla="*/ 34925 h 1568"/>
              <a:gd name="T30" fmla="*/ 209550 w 1524"/>
              <a:gd name="T31" fmla="*/ 9525 h 1568"/>
              <a:gd name="T32" fmla="*/ 0 w 1524"/>
              <a:gd name="T33" fmla="*/ 0 h 1568"/>
              <a:gd name="T34" fmla="*/ 596900 w 1524"/>
              <a:gd name="T35" fmla="*/ 508000 h 1568"/>
              <a:gd name="T36" fmla="*/ 0 w 1524"/>
              <a:gd name="T37" fmla="*/ 1016000 h 1568"/>
              <a:gd name="T38" fmla="*/ 0 w 1524"/>
              <a:gd name="T39" fmla="*/ 1016000 h 1568"/>
              <a:gd name="T40" fmla="*/ 127000 w 1524"/>
              <a:gd name="T41" fmla="*/ 1022350 h 1568"/>
              <a:gd name="T42" fmla="*/ 250825 w 1524"/>
              <a:gd name="T43" fmla="*/ 1038225 h 1568"/>
              <a:gd name="T44" fmla="*/ 371475 w 1524"/>
              <a:gd name="T45" fmla="*/ 1060450 h 1568"/>
              <a:gd name="T46" fmla="*/ 485775 w 1524"/>
              <a:gd name="T47" fmla="*/ 1095375 h 1568"/>
              <a:gd name="T48" fmla="*/ 600075 w 1524"/>
              <a:gd name="T49" fmla="*/ 1139825 h 1568"/>
              <a:gd name="T50" fmla="*/ 708025 w 1524"/>
              <a:gd name="T51" fmla="*/ 1190625 h 1568"/>
              <a:gd name="T52" fmla="*/ 809625 w 1524"/>
              <a:gd name="T53" fmla="*/ 1250950 h 1568"/>
              <a:gd name="T54" fmla="*/ 908050 w 1524"/>
              <a:gd name="T55" fmla="*/ 1317625 h 1568"/>
              <a:gd name="T56" fmla="*/ 1000125 w 1524"/>
              <a:gd name="T57" fmla="*/ 1390650 h 1568"/>
              <a:gd name="T58" fmla="*/ 1085850 w 1524"/>
              <a:gd name="T59" fmla="*/ 1470025 h 1568"/>
              <a:gd name="T60" fmla="*/ 1165225 w 1524"/>
              <a:gd name="T61" fmla="*/ 1558925 h 1568"/>
              <a:gd name="T62" fmla="*/ 1238250 w 1524"/>
              <a:gd name="T63" fmla="*/ 1651000 h 1568"/>
              <a:gd name="T64" fmla="*/ 1304925 w 1524"/>
              <a:gd name="T65" fmla="*/ 1749425 h 1568"/>
              <a:gd name="T66" fmla="*/ 1362075 w 1524"/>
              <a:gd name="T67" fmla="*/ 1854200 h 1568"/>
              <a:gd name="T68" fmla="*/ 1409700 w 1524"/>
              <a:gd name="T69" fmla="*/ 1965325 h 1568"/>
              <a:gd name="T70" fmla="*/ 1450975 w 1524"/>
              <a:gd name="T71" fmla="*/ 2076450 h 1568"/>
              <a:gd name="T72" fmla="*/ 2120900 w 1524"/>
              <a:gd name="T73" fmla="*/ 2489200 h 1568"/>
              <a:gd name="T74" fmla="*/ 2419350 w 1524"/>
              <a:gd name="T75" fmla="*/ 1762125 h 15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24" h="1568">
                <a:moveTo>
                  <a:pt x="1524" y="1110"/>
                </a:moveTo>
                <a:lnTo>
                  <a:pt x="1524" y="1110"/>
                </a:lnTo>
                <a:lnTo>
                  <a:pt x="1504" y="1050"/>
                </a:lnTo>
                <a:lnTo>
                  <a:pt x="1480" y="992"/>
                </a:lnTo>
                <a:lnTo>
                  <a:pt x="1456" y="934"/>
                </a:lnTo>
                <a:lnTo>
                  <a:pt x="1428" y="878"/>
                </a:lnTo>
                <a:lnTo>
                  <a:pt x="1398" y="822"/>
                </a:lnTo>
                <a:lnTo>
                  <a:pt x="1368" y="768"/>
                </a:lnTo>
                <a:lnTo>
                  <a:pt x="1334" y="716"/>
                </a:lnTo>
                <a:lnTo>
                  <a:pt x="1298" y="666"/>
                </a:lnTo>
                <a:lnTo>
                  <a:pt x="1262" y="616"/>
                </a:lnTo>
                <a:lnTo>
                  <a:pt x="1222" y="568"/>
                </a:lnTo>
                <a:lnTo>
                  <a:pt x="1182" y="522"/>
                </a:lnTo>
                <a:lnTo>
                  <a:pt x="1138" y="476"/>
                </a:lnTo>
                <a:lnTo>
                  <a:pt x="1094" y="432"/>
                </a:lnTo>
                <a:lnTo>
                  <a:pt x="1048" y="392"/>
                </a:lnTo>
                <a:lnTo>
                  <a:pt x="1000" y="352"/>
                </a:lnTo>
                <a:lnTo>
                  <a:pt x="952" y="314"/>
                </a:lnTo>
                <a:lnTo>
                  <a:pt x="902" y="278"/>
                </a:lnTo>
                <a:lnTo>
                  <a:pt x="850" y="244"/>
                </a:lnTo>
                <a:lnTo>
                  <a:pt x="796" y="212"/>
                </a:lnTo>
                <a:lnTo>
                  <a:pt x="742" y="182"/>
                </a:lnTo>
                <a:lnTo>
                  <a:pt x="686" y="154"/>
                </a:lnTo>
                <a:lnTo>
                  <a:pt x="628" y="128"/>
                </a:lnTo>
                <a:lnTo>
                  <a:pt x="570" y="104"/>
                </a:lnTo>
                <a:lnTo>
                  <a:pt x="510" y="84"/>
                </a:lnTo>
                <a:lnTo>
                  <a:pt x="450" y="64"/>
                </a:lnTo>
                <a:lnTo>
                  <a:pt x="388" y="48"/>
                </a:lnTo>
                <a:lnTo>
                  <a:pt x="326" y="34"/>
                </a:lnTo>
                <a:lnTo>
                  <a:pt x="262" y="22"/>
                </a:lnTo>
                <a:lnTo>
                  <a:pt x="198" y="12"/>
                </a:lnTo>
                <a:lnTo>
                  <a:pt x="132" y="6"/>
                </a:lnTo>
                <a:lnTo>
                  <a:pt x="66" y="2"/>
                </a:lnTo>
                <a:lnTo>
                  <a:pt x="0" y="0"/>
                </a:lnTo>
                <a:lnTo>
                  <a:pt x="376" y="320"/>
                </a:lnTo>
                <a:lnTo>
                  <a:pt x="188" y="480"/>
                </a:lnTo>
                <a:lnTo>
                  <a:pt x="0" y="640"/>
                </a:lnTo>
                <a:lnTo>
                  <a:pt x="40" y="642"/>
                </a:lnTo>
                <a:lnTo>
                  <a:pt x="80" y="644"/>
                </a:lnTo>
                <a:lnTo>
                  <a:pt x="118" y="648"/>
                </a:lnTo>
                <a:lnTo>
                  <a:pt x="158" y="654"/>
                </a:lnTo>
                <a:lnTo>
                  <a:pt x="196" y="660"/>
                </a:lnTo>
                <a:lnTo>
                  <a:pt x="234" y="668"/>
                </a:lnTo>
                <a:lnTo>
                  <a:pt x="270" y="678"/>
                </a:lnTo>
                <a:lnTo>
                  <a:pt x="306" y="690"/>
                </a:lnTo>
                <a:lnTo>
                  <a:pt x="342" y="704"/>
                </a:lnTo>
                <a:lnTo>
                  <a:pt x="378" y="718"/>
                </a:lnTo>
                <a:lnTo>
                  <a:pt x="412" y="732"/>
                </a:lnTo>
                <a:lnTo>
                  <a:pt x="446" y="750"/>
                </a:lnTo>
                <a:lnTo>
                  <a:pt x="478" y="768"/>
                </a:lnTo>
                <a:lnTo>
                  <a:pt x="510" y="788"/>
                </a:lnTo>
                <a:lnTo>
                  <a:pt x="542" y="808"/>
                </a:lnTo>
                <a:lnTo>
                  <a:pt x="572" y="830"/>
                </a:lnTo>
                <a:lnTo>
                  <a:pt x="602" y="852"/>
                </a:lnTo>
                <a:lnTo>
                  <a:pt x="630" y="876"/>
                </a:lnTo>
                <a:lnTo>
                  <a:pt x="658" y="900"/>
                </a:lnTo>
                <a:lnTo>
                  <a:pt x="684" y="926"/>
                </a:lnTo>
                <a:lnTo>
                  <a:pt x="710" y="954"/>
                </a:lnTo>
                <a:lnTo>
                  <a:pt x="734" y="982"/>
                </a:lnTo>
                <a:lnTo>
                  <a:pt x="758" y="1010"/>
                </a:lnTo>
                <a:lnTo>
                  <a:pt x="780" y="1040"/>
                </a:lnTo>
                <a:lnTo>
                  <a:pt x="802" y="1072"/>
                </a:lnTo>
                <a:lnTo>
                  <a:pt x="822" y="1102"/>
                </a:lnTo>
                <a:lnTo>
                  <a:pt x="840" y="1136"/>
                </a:lnTo>
                <a:lnTo>
                  <a:pt x="858" y="1168"/>
                </a:lnTo>
                <a:lnTo>
                  <a:pt x="874" y="1202"/>
                </a:lnTo>
                <a:lnTo>
                  <a:pt x="888" y="1238"/>
                </a:lnTo>
                <a:lnTo>
                  <a:pt x="902" y="1272"/>
                </a:lnTo>
                <a:lnTo>
                  <a:pt x="914" y="1308"/>
                </a:lnTo>
                <a:lnTo>
                  <a:pt x="1126" y="1438"/>
                </a:lnTo>
                <a:lnTo>
                  <a:pt x="1336" y="1568"/>
                </a:lnTo>
                <a:lnTo>
                  <a:pt x="1430" y="1338"/>
                </a:lnTo>
                <a:lnTo>
                  <a:pt x="1524" y="1110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42738" y="3659737"/>
            <a:ext cx="1608084" cy="665077"/>
          </a:xfrm>
          <a:custGeom>
            <a:avLst/>
            <a:gdLst>
              <a:gd name="T0" fmla="*/ 184150 w 2002"/>
              <a:gd name="T1" fmla="*/ 822325 h 828"/>
              <a:gd name="T2" fmla="*/ 352425 w 2002"/>
              <a:gd name="T3" fmla="*/ 936625 h 828"/>
              <a:gd name="T4" fmla="*/ 527050 w 2002"/>
              <a:gd name="T5" fmla="*/ 1031875 h 828"/>
              <a:gd name="T6" fmla="*/ 704850 w 2002"/>
              <a:gd name="T7" fmla="*/ 1117600 h 828"/>
              <a:gd name="T8" fmla="*/ 889000 w 2002"/>
              <a:gd name="T9" fmla="*/ 1184275 h 828"/>
              <a:gd name="T10" fmla="*/ 1079500 w 2002"/>
              <a:gd name="T11" fmla="*/ 1241425 h 828"/>
              <a:gd name="T12" fmla="*/ 1273175 w 2002"/>
              <a:gd name="T13" fmla="*/ 1279525 h 828"/>
              <a:gd name="T14" fmla="*/ 1466850 w 2002"/>
              <a:gd name="T15" fmla="*/ 1304925 h 828"/>
              <a:gd name="T16" fmla="*/ 1663700 w 2002"/>
              <a:gd name="T17" fmla="*/ 1314450 h 828"/>
              <a:gd name="T18" fmla="*/ 1860550 w 2002"/>
              <a:gd name="T19" fmla="*/ 1308100 h 828"/>
              <a:gd name="T20" fmla="*/ 2057400 w 2002"/>
              <a:gd name="T21" fmla="*/ 1285875 h 828"/>
              <a:gd name="T22" fmla="*/ 2254250 w 2002"/>
              <a:gd name="T23" fmla="*/ 1250950 h 828"/>
              <a:gd name="T24" fmla="*/ 2444750 w 2002"/>
              <a:gd name="T25" fmla="*/ 1196975 h 828"/>
              <a:gd name="T26" fmla="*/ 2635250 w 2002"/>
              <a:gd name="T27" fmla="*/ 1130300 h 828"/>
              <a:gd name="T28" fmla="*/ 2822575 w 2002"/>
              <a:gd name="T29" fmla="*/ 1044575 h 828"/>
              <a:gd name="T30" fmla="*/ 3003550 w 2002"/>
              <a:gd name="T31" fmla="*/ 942975 h 828"/>
              <a:gd name="T32" fmla="*/ 3178175 w 2002"/>
              <a:gd name="T33" fmla="*/ 828675 h 828"/>
              <a:gd name="T34" fmla="*/ 2397125 w 2002"/>
              <a:gd name="T35" fmla="*/ 768350 h 828"/>
              <a:gd name="T36" fmla="*/ 2581275 w 2002"/>
              <a:gd name="T37" fmla="*/ 6350 h 828"/>
              <a:gd name="T38" fmla="*/ 2581275 w 2002"/>
              <a:gd name="T39" fmla="*/ 6350 h 828"/>
              <a:gd name="T40" fmla="*/ 2476500 w 2002"/>
              <a:gd name="T41" fmla="*/ 76200 h 828"/>
              <a:gd name="T42" fmla="*/ 2368550 w 2002"/>
              <a:gd name="T43" fmla="*/ 136525 h 828"/>
              <a:gd name="T44" fmla="*/ 2254250 w 2002"/>
              <a:gd name="T45" fmla="*/ 187325 h 828"/>
              <a:gd name="T46" fmla="*/ 2139950 w 2002"/>
              <a:gd name="T47" fmla="*/ 228600 h 828"/>
              <a:gd name="T48" fmla="*/ 2025650 w 2002"/>
              <a:gd name="T49" fmla="*/ 260350 h 828"/>
              <a:gd name="T50" fmla="*/ 1908175 w 2002"/>
              <a:gd name="T51" fmla="*/ 282575 h 828"/>
              <a:gd name="T52" fmla="*/ 1787525 w 2002"/>
              <a:gd name="T53" fmla="*/ 292100 h 828"/>
              <a:gd name="T54" fmla="*/ 1670050 w 2002"/>
              <a:gd name="T55" fmla="*/ 298450 h 828"/>
              <a:gd name="T56" fmla="*/ 1552575 w 2002"/>
              <a:gd name="T57" fmla="*/ 292100 h 828"/>
              <a:gd name="T58" fmla="*/ 1435100 w 2002"/>
              <a:gd name="T59" fmla="*/ 276225 h 828"/>
              <a:gd name="T60" fmla="*/ 1320800 w 2002"/>
              <a:gd name="T61" fmla="*/ 254000 h 828"/>
              <a:gd name="T62" fmla="*/ 1206500 w 2002"/>
              <a:gd name="T63" fmla="*/ 219075 h 828"/>
              <a:gd name="T64" fmla="*/ 1095375 w 2002"/>
              <a:gd name="T65" fmla="*/ 177800 h 828"/>
              <a:gd name="T66" fmla="*/ 987425 w 2002"/>
              <a:gd name="T67" fmla="*/ 127000 h 828"/>
              <a:gd name="T68" fmla="*/ 882650 w 2002"/>
              <a:gd name="T69" fmla="*/ 69850 h 828"/>
              <a:gd name="T70" fmla="*/ 784225 w 2002"/>
              <a:gd name="T71" fmla="*/ 0 h 828"/>
              <a:gd name="T72" fmla="*/ 0 w 2002"/>
              <a:gd name="T73" fmla="*/ 63500 h 828"/>
              <a:gd name="T74" fmla="*/ 184150 w 2002"/>
              <a:gd name="T75" fmla="*/ 822325 h 8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02" h="828">
                <a:moveTo>
                  <a:pt x="116" y="518"/>
                </a:moveTo>
                <a:lnTo>
                  <a:pt x="116" y="518"/>
                </a:lnTo>
                <a:lnTo>
                  <a:pt x="168" y="556"/>
                </a:lnTo>
                <a:lnTo>
                  <a:pt x="222" y="590"/>
                </a:lnTo>
                <a:lnTo>
                  <a:pt x="276" y="622"/>
                </a:lnTo>
                <a:lnTo>
                  <a:pt x="332" y="650"/>
                </a:lnTo>
                <a:lnTo>
                  <a:pt x="388" y="678"/>
                </a:lnTo>
                <a:lnTo>
                  <a:pt x="444" y="704"/>
                </a:lnTo>
                <a:lnTo>
                  <a:pt x="502" y="726"/>
                </a:lnTo>
                <a:lnTo>
                  <a:pt x="560" y="746"/>
                </a:lnTo>
                <a:lnTo>
                  <a:pt x="620" y="766"/>
                </a:lnTo>
                <a:lnTo>
                  <a:pt x="680" y="782"/>
                </a:lnTo>
                <a:lnTo>
                  <a:pt x="740" y="794"/>
                </a:lnTo>
                <a:lnTo>
                  <a:pt x="802" y="806"/>
                </a:lnTo>
                <a:lnTo>
                  <a:pt x="862" y="814"/>
                </a:lnTo>
                <a:lnTo>
                  <a:pt x="924" y="822"/>
                </a:lnTo>
                <a:lnTo>
                  <a:pt x="986" y="826"/>
                </a:lnTo>
                <a:lnTo>
                  <a:pt x="1048" y="828"/>
                </a:lnTo>
                <a:lnTo>
                  <a:pt x="1110" y="826"/>
                </a:lnTo>
                <a:lnTo>
                  <a:pt x="1172" y="824"/>
                </a:lnTo>
                <a:lnTo>
                  <a:pt x="1234" y="818"/>
                </a:lnTo>
                <a:lnTo>
                  <a:pt x="1296" y="810"/>
                </a:lnTo>
                <a:lnTo>
                  <a:pt x="1358" y="800"/>
                </a:lnTo>
                <a:lnTo>
                  <a:pt x="1420" y="788"/>
                </a:lnTo>
                <a:lnTo>
                  <a:pt x="1480" y="772"/>
                </a:lnTo>
                <a:lnTo>
                  <a:pt x="1540" y="754"/>
                </a:lnTo>
                <a:lnTo>
                  <a:pt x="1600" y="734"/>
                </a:lnTo>
                <a:lnTo>
                  <a:pt x="1660" y="712"/>
                </a:lnTo>
                <a:lnTo>
                  <a:pt x="1720" y="686"/>
                </a:lnTo>
                <a:lnTo>
                  <a:pt x="1778" y="658"/>
                </a:lnTo>
                <a:lnTo>
                  <a:pt x="1836" y="628"/>
                </a:lnTo>
                <a:lnTo>
                  <a:pt x="1892" y="594"/>
                </a:lnTo>
                <a:lnTo>
                  <a:pt x="1948" y="560"/>
                </a:lnTo>
                <a:lnTo>
                  <a:pt x="2002" y="522"/>
                </a:lnTo>
                <a:lnTo>
                  <a:pt x="1510" y="484"/>
                </a:lnTo>
                <a:lnTo>
                  <a:pt x="1568" y="244"/>
                </a:lnTo>
                <a:lnTo>
                  <a:pt x="1626" y="4"/>
                </a:lnTo>
                <a:lnTo>
                  <a:pt x="1592" y="26"/>
                </a:lnTo>
                <a:lnTo>
                  <a:pt x="1560" y="48"/>
                </a:lnTo>
                <a:lnTo>
                  <a:pt x="1526" y="68"/>
                </a:lnTo>
                <a:lnTo>
                  <a:pt x="1492" y="86"/>
                </a:lnTo>
                <a:lnTo>
                  <a:pt x="1456" y="102"/>
                </a:lnTo>
                <a:lnTo>
                  <a:pt x="1420" y="118"/>
                </a:lnTo>
                <a:lnTo>
                  <a:pt x="1384" y="132"/>
                </a:lnTo>
                <a:lnTo>
                  <a:pt x="1348" y="144"/>
                </a:lnTo>
                <a:lnTo>
                  <a:pt x="1312" y="154"/>
                </a:lnTo>
                <a:lnTo>
                  <a:pt x="1276" y="164"/>
                </a:lnTo>
                <a:lnTo>
                  <a:pt x="1238" y="170"/>
                </a:lnTo>
                <a:lnTo>
                  <a:pt x="1202" y="178"/>
                </a:lnTo>
                <a:lnTo>
                  <a:pt x="1164" y="182"/>
                </a:lnTo>
                <a:lnTo>
                  <a:pt x="1126" y="184"/>
                </a:lnTo>
                <a:lnTo>
                  <a:pt x="1090" y="186"/>
                </a:lnTo>
                <a:lnTo>
                  <a:pt x="1052" y="188"/>
                </a:lnTo>
                <a:lnTo>
                  <a:pt x="1016" y="186"/>
                </a:lnTo>
                <a:lnTo>
                  <a:pt x="978" y="184"/>
                </a:lnTo>
                <a:lnTo>
                  <a:pt x="940" y="180"/>
                </a:lnTo>
                <a:lnTo>
                  <a:pt x="904" y="174"/>
                </a:lnTo>
                <a:lnTo>
                  <a:pt x="868" y="168"/>
                </a:lnTo>
                <a:lnTo>
                  <a:pt x="832" y="160"/>
                </a:lnTo>
                <a:lnTo>
                  <a:pt x="796" y="150"/>
                </a:lnTo>
                <a:lnTo>
                  <a:pt x="760" y="138"/>
                </a:lnTo>
                <a:lnTo>
                  <a:pt x="724" y="126"/>
                </a:lnTo>
                <a:lnTo>
                  <a:pt x="690" y="112"/>
                </a:lnTo>
                <a:lnTo>
                  <a:pt x="656" y="98"/>
                </a:lnTo>
                <a:lnTo>
                  <a:pt x="622" y="80"/>
                </a:lnTo>
                <a:lnTo>
                  <a:pt x="588" y="62"/>
                </a:lnTo>
                <a:lnTo>
                  <a:pt x="556" y="44"/>
                </a:lnTo>
                <a:lnTo>
                  <a:pt x="524" y="22"/>
                </a:lnTo>
                <a:lnTo>
                  <a:pt x="494" y="0"/>
                </a:lnTo>
                <a:lnTo>
                  <a:pt x="246" y="20"/>
                </a:lnTo>
                <a:lnTo>
                  <a:pt x="0" y="40"/>
                </a:lnTo>
                <a:lnTo>
                  <a:pt x="58" y="280"/>
                </a:lnTo>
                <a:lnTo>
                  <a:pt x="116" y="51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19063" y="1548197"/>
            <a:ext cx="1527760" cy="1047416"/>
          </a:xfrm>
          <a:custGeom>
            <a:avLst/>
            <a:gdLst>
              <a:gd name="T0" fmla="*/ 2422525 w 1902"/>
              <a:gd name="T1" fmla="*/ 0 h 1304"/>
              <a:gd name="T2" fmla="*/ 2222500 w 1902"/>
              <a:gd name="T3" fmla="*/ 9525 h 1304"/>
              <a:gd name="T4" fmla="*/ 2025650 w 1902"/>
              <a:gd name="T5" fmla="*/ 31750 h 1304"/>
              <a:gd name="T6" fmla="*/ 1831975 w 1902"/>
              <a:gd name="T7" fmla="*/ 69850 h 1304"/>
              <a:gd name="T8" fmla="*/ 1641475 w 1902"/>
              <a:gd name="T9" fmla="*/ 120650 h 1304"/>
              <a:gd name="T10" fmla="*/ 1457325 w 1902"/>
              <a:gd name="T11" fmla="*/ 190500 h 1304"/>
              <a:gd name="T12" fmla="*/ 1276350 w 1902"/>
              <a:gd name="T13" fmla="*/ 269875 h 1304"/>
              <a:gd name="T14" fmla="*/ 1104900 w 1902"/>
              <a:gd name="T15" fmla="*/ 365125 h 1304"/>
              <a:gd name="T16" fmla="*/ 939800 w 1902"/>
              <a:gd name="T17" fmla="*/ 473075 h 1304"/>
              <a:gd name="T18" fmla="*/ 784225 w 1902"/>
              <a:gd name="T19" fmla="*/ 593725 h 1304"/>
              <a:gd name="T20" fmla="*/ 638175 w 1902"/>
              <a:gd name="T21" fmla="*/ 727075 h 1304"/>
              <a:gd name="T22" fmla="*/ 501650 w 1902"/>
              <a:gd name="T23" fmla="*/ 869950 h 1304"/>
              <a:gd name="T24" fmla="*/ 374650 w 1902"/>
              <a:gd name="T25" fmla="*/ 1028700 h 1304"/>
              <a:gd name="T26" fmla="*/ 260350 w 1902"/>
              <a:gd name="T27" fmla="*/ 1193800 h 1304"/>
              <a:gd name="T28" fmla="*/ 161925 w 1902"/>
              <a:gd name="T29" fmla="*/ 1371600 h 1304"/>
              <a:gd name="T30" fmla="*/ 73025 w 1902"/>
              <a:gd name="T31" fmla="*/ 1558925 h 1304"/>
              <a:gd name="T32" fmla="*/ 0 w 1902"/>
              <a:gd name="T33" fmla="*/ 1755775 h 1304"/>
              <a:gd name="T34" fmla="*/ 666750 w 1902"/>
              <a:gd name="T35" fmla="*/ 1346200 h 1304"/>
              <a:gd name="T36" fmla="*/ 965200 w 1902"/>
              <a:gd name="T37" fmla="*/ 2070100 h 1304"/>
              <a:gd name="T38" fmla="*/ 965200 w 1902"/>
              <a:gd name="T39" fmla="*/ 2070100 h 1304"/>
              <a:gd name="T40" fmla="*/ 1009650 w 1902"/>
              <a:gd name="T41" fmla="*/ 1952625 h 1304"/>
              <a:gd name="T42" fmla="*/ 1063625 w 1902"/>
              <a:gd name="T43" fmla="*/ 1838325 h 1304"/>
              <a:gd name="T44" fmla="*/ 1123950 w 1902"/>
              <a:gd name="T45" fmla="*/ 1733550 h 1304"/>
              <a:gd name="T46" fmla="*/ 1190625 w 1902"/>
              <a:gd name="T47" fmla="*/ 1631950 h 1304"/>
              <a:gd name="T48" fmla="*/ 1266825 w 1902"/>
              <a:gd name="T49" fmla="*/ 1539875 h 1304"/>
              <a:gd name="T50" fmla="*/ 1349375 w 1902"/>
              <a:gd name="T51" fmla="*/ 1450975 h 1304"/>
              <a:gd name="T52" fmla="*/ 1438275 w 1902"/>
              <a:gd name="T53" fmla="*/ 1371600 h 1304"/>
              <a:gd name="T54" fmla="*/ 1530350 w 1902"/>
              <a:gd name="T55" fmla="*/ 1298575 h 1304"/>
              <a:gd name="T56" fmla="*/ 1631950 w 1902"/>
              <a:gd name="T57" fmla="*/ 1235075 h 1304"/>
              <a:gd name="T58" fmla="*/ 1733550 w 1902"/>
              <a:gd name="T59" fmla="*/ 1177925 h 1304"/>
              <a:gd name="T60" fmla="*/ 1841500 w 1902"/>
              <a:gd name="T61" fmla="*/ 1130300 h 1304"/>
              <a:gd name="T62" fmla="*/ 1952625 w 1902"/>
              <a:gd name="T63" fmla="*/ 1089025 h 1304"/>
              <a:gd name="T64" fmla="*/ 2066925 w 1902"/>
              <a:gd name="T65" fmla="*/ 1057275 h 1304"/>
              <a:gd name="T66" fmla="*/ 2184400 w 1902"/>
              <a:gd name="T67" fmla="*/ 1035050 h 1304"/>
              <a:gd name="T68" fmla="*/ 2301875 w 1902"/>
              <a:gd name="T69" fmla="*/ 1022350 h 1304"/>
              <a:gd name="T70" fmla="*/ 2422525 w 1902"/>
              <a:gd name="T71" fmla="*/ 1016000 h 1304"/>
              <a:gd name="T72" fmla="*/ 3019425 w 1902"/>
              <a:gd name="T73" fmla="*/ 508000 h 1304"/>
              <a:gd name="T74" fmla="*/ 2422525 w 1902"/>
              <a:gd name="T75" fmla="*/ 0 h 13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02" h="1304">
                <a:moveTo>
                  <a:pt x="1526" y="0"/>
                </a:moveTo>
                <a:lnTo>
                  <a:pt x="1526" y="0"/>
                </a:lnTo>
                <a:lnTo>
                  <a:pt x="1464" y="2"/>
                </a:lnTo>
                <a:lnTo>
                  <a:pt x="1400" y="6"/>
                </a:lnTo>
                <a:lnTo>
                  <a:pt x="1338" y="12"/>
                </a:lnTo>
                <a:lnTo>
                  <a:pt x="1276" y="20"/>
                </a:lnTo>
                <a:lnTo>
                  <a:pt x="1214" y="30"/>
                </a:lnTo>
                <a:lnTo>
                  <a:pt x="1154" y="44"/>
                </a:lnTo>
                <a:lnTo>
                  <a:pt x="1094" y="60"/>
                </a:lnTo>
                <a:lnTo>
                  <a:pt x="1034" y="76"/>
                </a:lnTo>
                <a:lnTo>
                  <a:pt x="974" y="96"/>
                </a:lnTo>
                <a:lnTo>
                  <a:pt x="918" y="120"/>
                </a:lnTo>
                <a:lnTo>
                  <a:pt x="860" y="144"/>
                </a:lnTo>
                <a:lnTo>
                  <a:pt x="804" y="170"/>
                </a:lnTo>
                <a:lnTo>
                  <a:pt x="750" y="200"/>
                </a:lnTo>
                <a:lnTo>
                  <a:pt x="696" y="230"/>
                </a:lnTo>
                <a:lnTo>
                  <a:pt x="644" y="264"/>
                </a:lnTo>
                <a:lnTo>
                  <a:pt x="592" y="298"/>
                </a:lnTo>
                <a:lnTo>
                  <a:pt x="542" y="336"/>
                </a:lnTo>
                <a:lnTo>
                  <a:pt x="494" y="374"/>
                </a:lnTo>
                <a:lnTo>
                  <a:pt x="448" y="416"/>
                </a:lnTo>
                <a:lnTo>
                  <a:pt x="402" y="458"/>
                </a:lnTo>
                <a:lnTo>
                  <a:pt x="358" y="502"/>
                </a:lnTo>
                <a:lnTo>
                  <a:pt x="316" y="548"/>
                </a:lnTo>
                <a:lnTo>
                  <a:pt x="276" y="598"/>
                </a:lnTo>
                <a:lnTo>
                  <a:pt x="236" y="648"/>
                </a:lnTo>
                <a:lnTo>
                  <a:pt x="200" y="698"/>
                </a:lnTo>
                <a:lnTo>
                  <a:pt x="164" y="752"/>
                </a:lnTo>
                <a:lnTo>
                  <a:pt x="132" y="808"/>
                </a:lnTo>
                <a:lnTo>
                  <a:pt x="102" y="864"/>
                </a:lnTo>
                <a:lnTo>
                  <a:pt x="72" y="922"/>
                </a:lnTo>
                <a:lnTo>
                  <a:pt x="46" y="982"/>
                </a:lnTo>
                <a:lnTo>
                  <a:pt x="22" y="1044"/>
                </a:lnTo>
                <a:lnTo>
                  <a:pt x="0" y="1106"/>
                </a:lnTo>
                <a:lnTo>
                  <a:pt x="420" y="848"/>
                </a:lnTo>
                <a:lnTo>
                  <a:pt x="514" y="1076"/>
                </a:lnTo>
                <a:lnTo>
                  <a:pt x="608" y="1304"/>
                </a:lnTo>
                <a:lnTo>
                  <a:pt x="622" y="1266"/>
                </a:lnTo>
                <a:lnTo>
                  <a:pt x="636" y="1230"/>
                </a:lnTo>
                <a:lnTo>
                  <a:pt x="652" y="1194"/>
                </a:lnTo>
                <a:lnTo>
                  <a:pt x="670" y="1158"/>
                </a:lnTo>
                <a:lnTo>
                  <a:pt x="688" y="1124"/>
                </a:lnTo>
                <a:lnTo>
                  <a:pt x="708" y="1092"/>
                </a:lnTo>
                <a:lnTo>
                  <a:pt x="728" y="1060"/>
                </a:lnTo>
                <a:lnTo>
                  <a:pt x="750" y="1028"/>
                </a:lnTo>
                <a:lnTo>
                  <a:pt x="774" y="998"/>
                </a:lnTo>
                <a:lnTo>
                  <a:pt x="798" y="970"/>
                </a:lnTo>
                <a:lnTo>
                  <a:pt x="824" y="942"/>
                </a:lnTo>
                <a:lnTo>
                  <a:pt x="850" y="914"/>
                </a:lnTo>
                <a:lnTo>
                  <a:pt x="878" y="888"/>
                </a:lnTo>
                <a:lnTo>
                  <a:pt x="906" y="864"/>
                </a:lnTo>
                <a:lnTo>
                  <a:pt x="934" y="840"/>
                </a:lnTo>
                <a:lnTo>
                  <a:pt x="964" y="818"/>
                </a:lnTo>
                <a:lnTo>
                  <a:pt x="996" y="798"/>
                </a:lnTo>
                <a:lnTo>
                  <a:pt x="1028" y="778"/>
                </a:lnTo>
                <a:lnTo>
                  <a:pt x="1060" y="760"/>
                </a:lnTo>
                <a:lnTo>
                  <a:pt x="1092" y="742"/>
                </a:lnTo>
                <a:lnTo>
                  <a:pt x="1126" y="726"/>
                </a:lnTo>
                <a:lnTo>
                  <a:pt x="1160" y="712"/>
                </a:lnTo>
                <a:lnTo>
                  <a:pt x="1194" y="698"/>
                </a:lnTo>
                <a:lnTo>
                  <a:pt x="1230" y="686"/>
                </a:lnTo>
                <a:lnTo>
                  <a:pt x="1266" y="676"/>
                </a:lnTo>
                <a:lnTo>
                  <a:pt x="1302" y="666"/>
                </a:lnTo>
                <a:lnTo>
                  <a:pt x="1338" y="658"/>
                </a:lnTo>
                <a:lnTo>
                  <a:pt x="1376" y="652"/>
                </a:lnTo>
                <a:lnTo>
                  <a:pt x="1414" y="646"/>
                </a:lnTo>
                <a:lnTo>
                  <a:pt x="1450" y="644"/>
                </a:lnTo>
                <a:lnTo>
                  <a:pt x="1488" y="642"/>
                </a:lnTo>
                <a:lnTo>
                  <a:pt x="1526" y="640"/>
                </a:lnTo>
                <a:lnTo>
                  <a:pt x="1714" y="480"/>
                </a:lnTo>
                <a:lnTo>
                  <a:pt x="1902" y="320"/>
                </a:lnTo>
                <a:lnTo>
                  <a:pt x="1714" y="160"/>
                </a:lnTo>
                <a:lnTo>
                  <a:pt x="1526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21052" y="2344041"/>
            <a:ext cx="832155" cy="1648235"/>
          </a:xfrm>
          <a:custGeom>
            <a:avLst/>
            <a:gdLst>
              <a:gd name="T0" fmla="*/ 127000 w 1036"/>
              <a:gd name="T1" fmla="*/ 412750 h 2052"/>
              <a:gd name="T2" fmla="*/ 73025 w 1036"/>
              <a:gd name="T3" fmla="*/ 603250 h 2052"/>
              <a:gd name="T4" fmla="*/ 34925 w 1036"/>
              <a:gd name="T5" fmla="*/ 800100 h 2052"/>
              <a:gd name="T6" fmla="*/ 9525 w 1036"/>
              <a:gd name="T7" fmla="*/ 996950 h 2052"/>
              <a:gd name="T8" fmla="*/ 0 w 1036"/>
              <a:gd name="T9" fmla="*/ 1193800 h 2052"/>
              <a:gd name="T10" fmla="*/ 9525 w 1036"/>
              <a:gd name="T11" fmla="*/ 1390650 h 2052"/>
              <a:gd name="T12" fmla="*/ 31750 w 1036"/>
              <a:gd name="T13" fmla="*/ 1584325 h 2052"/>
              <a:gd name="T14" fmla="*/ 66675 w 1036"/>
              <a:gd name="T15" fmla="*/ 1778000 h 2052"/>
              <a:gd name="T16" fmla="*/ 117475 w 1036"/>
              <a:gd name="T17" fmla="*/ 1968500 h 2052"/>
              <a:gd name="T18" fmla="*/ 184150 w 1036"/>
              <a:gd name="T19" fmla="*/ 2152650 h 2052"/>
              <a:gd name="T20" fmla="*/ 266700 w 1036"/>
              <a:gd name="T21" fmla="*/ 2333625 h 2052"/>
              <a:gd name="T22" fmla="*/ 361950 w 1036"/>
              <a:gd name="T23" fmla="*/ 2508250 h 2052"/>
              <a:gd name="T24" fmla="*/ 469900 w 1036"/>
              <a:gd name="T25" fmla="*/ 2676525 h 2052"/>
              <a:gd name="T26" fmla="*/ 593725 w 1036"/>
              <a:gd name="T27" fmla="*/ 2835275 h 2052"/>
              <a:gd name="T28" fmla="*/ 733425 w 1036"/>
              <a:gd name="T29" fmla="*/ 2987675 h 2052"/>
              <a:gd name="T30" fmla="*/ 882650 w 1036"/>
              <a:gd name="T31" fmla="*/ 3127375 h 2052"/>
              <a:gd name="T32" fmla="*/ 1047750 w 1036"/>
              <a:gd name="T33" fmla="*/ 3257550 h 2052"/>
              <a:gd name="T34" fmla="*/ 863600 w 1036"/>
              <a:gd name="T35" fmla="*/ 2498725 h 2052"/>
              <a:gd name="T36" fmla="*/ 1644650 w 1036"/>
              <a:gd name="T37" fmla="*/ 2438400 h 2052"/>
              <a:gd name="T38" fmla="*/ 1644650 w 1036"/>
              <a:gd name="T39" fmla="*/ 2438400 h 2052"/>
              <a:gd name="T40" fmla="*/ 1546225 w 1036"/>
              <a:gd name="T41" fmla="*/ 2359025 h 2052"/>
              <a:gd name="T42" fmla="*/ 1457325 w 1036"/>
              <a:gd name="T43" fmla="*/ 2273300 h 2052"/>
              <a:gd name="T44" fmla="*/ 1374775 w 1036"/>
              <a:gd name="T45" fmla="*/ 2184400 h 2052"/>
              <a:gd name="T46" fmla="*/ 1298575 w 1036"/>
              <a:gd name="T47" fmla="*/ 2085975 h 2052"/>
              <a:gd name="T48" fmla="*/ 1231900 w 1036"/>
              <a:gd name="T49" fmla="*/ 1987550 h 2052"/>
              <a:gd name="T50" fmla="*/ 1174750 w 1036"/>
              <a:gd name="T51" fmla="*/ 1882775 h 2052"/>
              <a:gd name="T52" fmla="*/ 1127125 w 1036"/>
              <a:gd name="T53" fmla="*/ 1771650 h 2052"/>
              <a:gd name="T54" fmla="*/ 1089025 w 1036"/>
              <a:gd name="T55" fmla="*/ 1660525 h 2052"/>
              <a:gd name="T56" fmla="*/ 1057275 w 1036"/>
              <a:gd name="T57" fmla="*/ 1546225 h 2052"/>
              <a:gd name="T58" fmla="*/ 1035050 w 1036"/>
              <a:gd name="T59" fmla="*/ 1431925 h 2052"/>
              <a:gd name="T60" fmla="*/ 1022350 w 1036"/>
              <a:gd name="T61" fmla="*/ 1314450 h 2052"/>
              <a:gd name="T62" fmla="*/ 1016000 w 1036"/>
              <a:gd name="T63" fmla="*/ 1196975 h 2052"/>
              <a:gd name="T64" fmla="*/ 1022350 w 1036"/>
              <a:gd name="T65" fmla="*/ 1076325 h 2052"/>
              <a:gd name="T66" fmla="*/ 1038225 w 1036"/>
              <a:gd name="T67" fmla="*/ 958850 h 2052"/>
              <a:gd name="T68" fmla="*/ 1060450 w 1036"/>
              <a:gd name="T69" fmla="*/ 841375 h 2052"/>
              <a:gd name="T70" fmla="*/ 1095375 w 1036"/>
              <a:gd name="T71" fmla="*/ 727075 h 2052"/>
              <a:gd name="T72" fmla="*/ 793750 w 1036"/>
              <a:gd name="T73" fmla="*/ 0 h 2052"/>
              <a:gd name="T74" fmla="*/ 127000 w 1036"/>
              <a:gd name="T75" fmla="*/ 412750 h 20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6" h="2052">
                <a:moveTo>
                  <a:pt x="80" y="260"/>
                </a:moveTo>
                <a:lnTo>
                  <a:pt x="80" y="260"/>
                </a:lnTo>
                <a:lnTo>
                  <a:pt x="62" y="320"/>
                </a:lnTo>
                <a:lnTo>
                  <a:pt x="46" y="380"/>
                </a:lnTo>
                <a:lnTo>
                  <a:pt x="32" y="442"/>
                </a:lnTo>
                <a:lnTo>
                  <a:pt x="22" y="504"/>
                </a:lnTo>
                <a:lnTo>
                  <a:pt x="12" y="566"/>
                </a:lnTo>
                <a:lnTo>
                  <a:pt x="6" y="628"/>
                </a:lnTo>
                <a:lnTo>
                  <a:pt x="2" y="690"/>
                </a:lnTo>
                <a:lnTo>
                  <a:pt x="0" y="752"/>
                </a:lnTo>
                <a:lnTo>
                  <a:pt x="2" y="814"/>
                </a:lnTo>
                <a:lnTo>
                  <a:pt x="6" y="876"/>
                </a:lnTo>
                <a:lnTo>
                  <a:pt x="10" y="938"/>
                </a:lnTo>
                <a:lnTo>
                  <a:pt x="20" y="998"/>
                </a:lnTo>
                <a:lnTo>
                  <a:pt x="30" y="1060"/>
                </a:lnTo>
                <a:lnTo>
                  <a:pt x="42" y="1120"/>
                </a:lnTo>
                <a:lnTo>
                  <a:pt x="58" y="1180"/>
                </a:lnTo>
                <a:lnTo>
                  <a:pt x="74" y="1240"/>
                </a:lnTo>
                <a:lnTo>
                  <a:pt x="94" y="1298"/>
                </a:lnTo>
                <a:lnTo>
                  <a:pt x="116" y="1356"/>
                </a:lnTo>
                <a:lnTo>
                  <a:pt x="142" y="1414"/>
                </a:lnTo>
                <a:lnTo>
                  <a:pt x="168" y="1470"/>
                </a:lnTo>
                <a:lnTo>
                  <a:pt x="196" y="1526"/>
                </a:lnTo>
                <a:lnTo>
                  <a:pt x="228" y="1580"/>
                </a:lnTo>
                <a:lnTo>
                  <a:pt x="262" y="1634"/>
                </a:lnTo>
                <a:lnTo>
                  <a:pt x="296" y="1686"/>
                </a:lnTo>
                <a:lnTo>
                  <a:pt x="334" y="1738"/>
                </a:lnTo>
                <a:lnTo>
                  <a:pt x="374" y="1786"/>
                </a:lnTo>
                <a:lnTo>
                  <a:pt x="418" y="1836"/>
                </a:lnTo>
                <a:lnTo>
                  <a:pt x="462" y="1882"/>
                </a:lnTo>
                <a:lnTo>
                  <a:pt x="508" y="1928"/>
                </a:lnTo>
                <a:lnTo>
                  <a:pt x="556" y="1970"/>
                </a:lnTo>
                <a:lnTo>
                  <a:pt x="608" y="2012"/>
                </a:lnTo>
                <a:lnTo>
                  <a:pt x="660" y="2052"/>
                </a:lnTo>
                <a:lnTo>
                  <a:pt x="544" y="1574"/>
                </a:lnTo>
                <a:lnTo>
                  <a:pt x="790" y="1554"/>
                </a:lnTo>
                <a:lnTo>
                  <a:pt x="1036" y="1536"/>
                </a:lnTo>
                <a:lnTo>
                  <a:pt x="1006" y="1512"/>
                </a:lnTo>
                <a:lnTo>
                  <a:pt x="974" y="1486"/>
                </a:lnTo>
                <a:lnTo>
                  <a:pt x="946" y="1460"/>
                </a:lnTo>
                <a:lnTo>
                  <a:pt x="918" y="1432"/>
                </a:lnTo>
                <a:lnTo>
                  <a:pt x="890" y="1404"/>
                </a:lnTo>
                <a:lnTo>
                  <a:pt x="866" y="1376"/>
                </a:lnTo>
                <a:lnTo>
                  <a:pt x="842" y="1346"/>
                </a:lnTo>
                <a:lnTo>
                  <a:pt x="818" y="1314"/>
                </a:lnTo>
                <a:lnTo>
                  <a:pt x="796" y="1284"/>
                </a:lnTo>
                <a:lnTo>
                  <a:pt x="776" y="1252"/>
                </a:lnTo>
                <a:lnTo>
                  <a:pt x="758" y="1218"/>
                </a:lnTo>
                <a:lnTo>
                  <a:pt x="740" y="1186"/>
                </a:lnTo>
                <a:lnTo>
                  <a:pt x="724" y="1152"/>
                </a:lnTo>
                <a:lnTo>
                  <a:pt x="710" y="1116"/>
                </a:lnTo>
                <a:lnTo>
                  <a:pt x="698" y="1082"/>
                </a:lnTo>
                <a:lnTo>
                  <a:pt x="686" y="1046"/>
                </a:lnTo>
                <a:lnTo>
                  <a:pt x="674" y="1010"/>
                </a:lnTo>
                <a:lnTo>
                  <a:pt x="666" y="974"/>
                </a:lnTo>
                <a:lnTo>
                  <a:pt x="658" y="938"/>
                </a:lnTo>
                <a:lnTo>
                  <a:pt x="652" y="902"/>
                </a:lnTo>
                <a:lnTo>
                  <a:pt x="646" y="864"/>
                </a:lnTo>
                <a:lnTo>
                  <a:pt x="644" y="828"/>
                </a:lnTo>
                <a:lnTo>
                  <a:pt x="642" y="790"/>
                </a:lnTo>
                <a:lnTo>
                  <a:pt x="640" y="754"/>
                </a:lnTo>
                <a:lnTo>
                  <a:pt x="642" y="716"/>
                </a:lnTo>
                <a:lnTo>
                  <a:pt x="644" y="678"/>
                </a:lnTo>
                <a:lnTo>
                  <a:pt x="648" y="642"/>
                </a:lnTo>
                <a:lnTo>
                  <a:pt x="654" y="604"/>
                </a:lnTo>
                <a:lnTo>
                  <a:pt x="660" y="568"/>
                </a:lnTo>
                <a:lnTo>
                  <a:pt x="668" y="530"/>
                </a:lnTo>
                <a:lnTo>
                  <a:pt x="678" y="494"/>
                </a:lnTo>
                <a:lnTo>
                  <a:pt x="690" y="458"/>
                </a:lnTo>
                <a:lnTo>
                  <a:pt x="594" y="228"/>
                </a:lnTo>
                <a:lnTo>
                  <a:pt x="500" y="0"/>
                </a:lnTo>
                <a:lnTo>
                  <a:pt x="290" y="130"/>
                </a:lnTo>
                <a:lnTo>
                  <a:pt x="80" y="260"/>
                </a:lnTo>
                <a:close/>
              </a:path>
            </a:pathLst>
          </a:custGeom>
          <a:solidFill>
            <a:schemeClr val="accent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740352" y="2573738"/>
            <a:ext cx="928544" cy="1439394"/>
          </a:xfrm>
          <a:custGeom>
            <a:avLst/>
            <a:gdLst>
              <a:gd name="T0" fmla="*/ 781050 w 1156"/>
              <a:gd name="T1" fmla="*/ 2844800 h 1792"/>
              <a:gd name="T2" fmla="*/ 939800 w 1156"/>
              <a:gd name="T3" fmla="*/ 2720975 h 1792"/>
              <a:gd name="T4" fmla="*/ 1085850 w 1156"/>
              <a:gd name="T5" fmla="*/ 2587625 h 1792"/>
              <a:gd name="T6" fmla="*/ 1222375 w 1156"/>
              <a:gd name="T7" fmla="*/ 2441575 h 1792"/>
              <a:gd name="T8" fmla="*/ 1343025 w 1156"/>
              <a:gd name="T9" fmla="*/ 2286000 h 1792"/>
              <a:gd name="T10" fmla="*/ 1454150 w 1156"/>
              <a:gd name="T11" fmla="*/ 2124075 h 1792"/>
              <a:gd name="T12" fmla="*/ 1549400 w 1156"/>
              <a:gd name="T13" fmla="*/ 1952625 h 1792"/>
              <a:gd name="T14" fmla="*/ 1635125 w 1156"/>
              <a:gd name="T15" fmla="*/ 1774825 h 1792"/>
              <a:gd name="T16" fmla="*/ 1704975 w 1156"/>
              <a:gd name="T17" fmla="*/ 1590675 h 1792"/>
              <a:gd name="T18" fmla="*/ 1758950 w 1156"/>
              <a:gd name="T19" fmla="*/ 1403350 h 1792"/>
              <a:gd name="T20" fmla="*/ 1800225 w 1156"/>
              <a:gd name="T21" fmla="*/ 1209675 h 1792"/>
              <a:gd name="T22" fmla="*/ 1825625 w 1156"/>
              <a:gd name="T23" fmla="*/ 1009650 h 1792"/>
              <a:gd name="T24" fmla="*/ 1835150 w 1156"/>
              <a:gd name="T25" fmla="*/ 809625 h 1792"/>
              <a:gd name="T26" fmla="*/ 1828800 w 1156"/>
              <a:gd name="T27" fmla="*/ 609600 h 1792"/>
              <a:gd name="T28" fmla="*/ 1806575 w 1156"/>
              <a:gd name="T29" fmla="*/ 406400 h 1792"/>
              <a:gd name="T30" fmla="*/ 1768475 w 1156"/>
              <a:gd name="T31" fmla="*/ 203200 h 1792"/>
              <a:gd name="T32" fmla="*/ 1711325 w 1156"/>
              <a:gd name="T33" fmla="*/ 0 h 1792"/>
              <a:gd name="T34" fmla="*/ 1412875 w 1156"/>
              <a:gd name="T35" fmla="*/ 723900 h 1792"/>
              <a:gd name="T36" fmla="*/ 746125 w 1156"/>
              <a:gd name="T37" fmla="*/ 314325 h 1792"/>
              <a:gd name="T38" fmla="*/ 742950 w 1156"/>
              <a:gd name="T39" fmla="*/ 314325 h 1792"/>
              <a:gd name="T40" fmla="*/ 777875 w 1156"/>
              <a:gd name="T41" fmla="*/ 434975 h 1792"/>
              <a:gd name="T42" fmla="*/ 803275 w 1156"/>
              <a:gd name="T43" fmla="*/ 558800 h 1792"/>
              <a:gd name="T44" fmla="*/ 815975 w 1156"/>
              <a:gd name="T45" fmla="*/ 679450 h 1792"/>
              <a:gd name="T46" fmla="*/ 819150 w 1156"/>
              <a:gd name="T47" fmla="*/ 800100 h 1792"/>
              <a:gd name="T48" fmla="*/ 812800 w 1156"/>
              <a:gd name="T49" fmla="*/ 920750 h 1792"/>
              <a:gd name="T50" fmla="*/ 796925 w 1156"/>
              <a:gd name="T51" fmla="*/ 1041400 h 1792"/>
              <a:gd name="T52" fmla="*/ 774700 w 1156"/>
              <a:gd name="T53" fmla="*/ 1155700 h 1792"/>
              <a:gd name="T54" fmla="*/ 739775 w 1156"/>
              <a:gd name="T55" fmla="*/ 1270000 h 1792"/>
              <a:gd name="T56" fmla="*/ 698500 w 1156"/>
              <a:gd name="T57" fmla="*/ 1381125 h 1792"/>
              <a:gd name="T58" fmla="*/ 647700 w 1156"/>
              <a:gd name="T59" fmla="*/ 1489075 h 1792"/>
              <a:gd name="T60" fmla="*/ 590550 w 1156"/>
              <a:gd name="T61" fmla="*/ 1590675 h 1792"/>
              <a:gd name="T62" fmla="*/ 523875 w 1156"/>
              <a:gd name="T63" fmla="*/ 1689100 h 1792"/>
              <a:gd name="T64" fmla="*/ 447675 w 1156"/>
              <a:gd name="T65" fmla="*/ 1781175 h 1792"/>
              <a:gd name="T66" fmla="*/ 368300 w 1156"/>
              <a:gd name="T67" fmla="*/ 1866900 h 1792"/>
              <a:gd name="T68" fmla="*/ 279400 w 1156"/>
              <a:gd name="T69" fmla="*/ 1949450 h 1792"/>
              <a:gd name="T70" fmla="*/ 184150 w 1156"/>
              <a:gd name="T71" fmla="*/ 2022475 h 1792"/>
              <a:gd name="T72" fmla="*/ 0 w 1156"/>
              <a:gd name="T73" fmla="*/ 2787650 h 1792"/>
              <a:gd name="T74" fmla="*/ 781050 w 1156"/>
              <a:gd name="T75" fmla="*/ 2844800 h 1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56" h="1792">
                <a:moveTo>
                  <a:pt x="492" y="1792"/>
                </a:moveTo>
                <a:lnTo>
                  <a:pt x="492" y="1792"/>
                </a:lnTo>
                <a:lnTo>
                  <a:pt x="544" y="1754"/>
                </a:lnTo>
                <a:lnTo>
                  <a:pt x="592" y="1714"/>
                </a:lnTo>
                <a:lnTo>
                  <a:pt x="640" y="1672"/>
                </a:lnTo>
                <a:lnTo>
                  <a:pt x="684" y="1630"/>
                </a:lnTo>
                <a:lnTo>
                  <a:pt x="728" y="1584"/>
                </a:lnTo>
                <a:lnTo>
                  <a:pt x="770" y="1538"/>
                </a:lnTo>
                <a:lnTo>
                  <a:pt x="808" y="1490"/>
                </a:lnTo>
                <a:lnTo>
                  <a:pt x="846" y="1440"/>
                </a:lnTo>
                <a:lnTo>
                  <a:pt x="882" y="1390"/>
                </a:lnTo>
                <a:lnTo>
                  <a:pt x="916" y="1338"/>
                </a:lnTo>
                <a:lnTo>
                  <a:pt x="948" y="1284"/>
                </a:lnTo>
                <a:lnTo>
                  <a:pt x="976" y="1230"/>
                </a:lnTo>
                <a:lnTo>
                  <a:pt x="1004" y="1174"/>
                </a:lnTo>
                <a:lnTo>
                  <a:pt x="1030" y="1118"/>
                </a:lnTo>
                <a:lnTo>
                  <a:pt x="1052" y="1060"/>
                </a:lnTo>
                <a:lnTo>
                  <a:pt x="1074" y="1002"/>
                </a:lnTo>
                <a:lnTo>
                  <a:pt x="1092" y="944"/>
                </a:lnTo>
                <a:lnTo>
                  <a:pt x="1108" y="884"/>
                </a:lnTo>
                <a:lnTo>
                  <a:pt x="1122" y="822"/>
                </a:lnTo>
                <a:lnTo>
                  <a:pt x="1134" y="762"/>
                </a:lnTo>
                <a:lnTo>
                  <a:pt x="1144" y="700"/>
                </a:lnTo>
                <a:lnTo>
                  <a:pt x="1150" y="636"/>
                </a:lnTo>
                <a:lnTo>
                  <a:pt x="1154" y="574"/>
                </a:lnTo>
                <a:lnTo>
                  <a:pt x="1156" y="510"/>
                </a:lnTo>
                <a:lnTo>
                  <a:pt x="1156" y="448"/>
                </a:lnTo>
                <a:lnTo>
                  <a:pt x="1152" y="384"/>
                </a:lnTo>
                <a:lnTo>
                  <a:pt x="1146" y="320"/>
                </a:lnTo>
                <a:lnTo>
                  <a:pt x="1138" y="256"/>
                </a:lnTo>
                <a:lnTo>
                  <a:pt x="1126" y="192"/>
                </a:lnTo>
                <a:lnTo>
                  <a:pt x="1114" y="128"/>
                </a:lnTo>
                <a:lnTo>
                  <a:pt x="1096" y="64"/>
                </a:lnTo>
                <a:lnTo>
                  <a:pt x="1078" y="0"/>
                </a:lnTo>
                <a:lnTo>
                  <a:pt x="890" y="456"/>
                </a:lnTo>
                <a:lnTo>
                  <a:pt x="680" y="328"/>
                </a:lnTo>
                <a:lnTo>
                  <a:pt x="470" y="198"/>
                </a:lnTo>
                <a:lnTo>
                  <a:pt x="468" y="198"/>
                </a:lnTo>
                <a:lnTo>
                  <a:pt x="480" y="236"/>
                </a:lnTo>
                <a:lnTo>
                  <a:pt x="490" y="274"/>
                </a:lnTo>
                <a:lnTo>
                  <a:pt x="498" y="314"/>
                </a:lnTo>
                <a:lnTo>
                  <a:pt x="506" y="352"/>
                </a:lnTo>
                <a:lnTo>
                  <a:pt x="510" y="390"/>
                </a:lnTo>
                <a:lnTo>
                  <a:pt x="514" y="428"/>
                </a:lnTo>
                <a:lnTo>
                  <a:pt x="516" y="466"/>
                </a:lnTo>
                <a:lnTo>
                  <a:pt x="516" y="504"/>
                </a:lnTo>
                <a:lnTo>
                  <a:pt x="514" y="542"/>
                </a:lnTo>
                <a:lnTo>
                  <a:pt x="512" y="580"/>
                </a:lnTo>
                <a:lnTo>
                  <a:pt x="508" y="618"/>
                </a:lnTo>
                <a:lnTo>
                  <a:pt x="502" y="656"/>
                </a:lnTo>
                <a:lnTo>
                  <a:pt x="496" y="692"/>
                </a:lnTo>
                <a:lnTo>
                  <a:pt x="488" y="728"/>
                </a:lnTo>
                <a:lnTo>
                  <a:pt x="478" y="764"/>
                </a:lnTo>
                <a:lnTo>
                  <a:pt x="466" y="800"/>
                </a:lnTo>
                <a:lnTo>
                  <a:pt x="454" y="836"/>
                </a:lnTo>
                <a:lnTo>
                  <a:pt x="440" y="870"/>
                </a:lnTo>
                <a:lnTo>
                  <a:pt x="424" y="904"/>
                </a:lnTo>
                <a:lnTo>
                  <a:pt x="408" y="938"/>
                </a:lnTo>
                <a:lnTo>
                  <a:pt x="390" y="970"/>
                </a:lnTo>
                <a:lnTo>
                  <a:pt x="372" y="1002"/>
                </a:lnTo>
                <a:lnTo>
                  <a:pt x="350" y="1032"/>
                </a:lnTo>
                <a:lnTo>
                  <a:pt x="330" y="1064"/>
                </a:lnTo>
                <a:lnTo>
                  <a:pt x="306" y="1094"/>
                </a:lnTo>
                <a:lnTo>
                  <a:pt x="282" y="1122"/>
                </a:lnTo>
                <a:lnTo>
                  <a:pt x="258" y="1150"/>
                </a:lnTo>
                <a:lnTo>
                  <a:pt x="232" y="1176"/>
                </a:lnTo>
                <a:lnTo>
                  <a:pt x="204" y="1202"/>
                </a:lnTo>
                <a:lnTo>
                  <a:pt x="176" y="1228"/>
                </a:lnTo>
                <a:lnTo>
                  <a:pt x="146" y="1252"/>
                </a:lnTo>
                <a:lnTo>
                  <a:pt x="116" y="1274"/>
                </a:lnTo>
                <a:lnTo>
                  <a:pt x="58" y="1516"/>
                </a:lnTo>
                <a:lnTo>
                  <a:pt x="0" y="1756"/>
                </a:lnTo>
                <a:lnTo>
                  <a:pt x="246" y="1774"/>
                </a:lnTo>
                <a:lnTo>
                  <a:pt x="492" y="1792"/>
                </a:lnTo>
                <a:close/>
              </a:path>
            </a:pathLst>
          </a:custGeom>
          <a:solidFill>
            <a:schemeClr val="accent4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48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Phase 2 -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91264" cy="4963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Systems need to handle molecules that are not always fully defined</a:t>
            </a:r>
          </a:p>
          <a:p>
            <a:endParaRPr lang="en-US" dirty="0" smtClean="0"/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design for the representation of ambiguity has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drafted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Issued and bid selected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work starting soon</a:t>
            </a:r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796136" y="5229200"/>
            <a:ext cx="2550354" cy="13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IDMP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369" y="1844824"/>
            <a:ext cx="8003231" cy="4631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implementation guide for </a:t>
            </a:r>
            <a:r>
              <a:rPr lang="en-GB" sz="2400" i="1" dirty="0">
                <a:solidFill>
                  <a:schemeClr val="tx1">
                    <a:lumMod val="50000"/>
                  </a:schemeClr>
                </a:solidFill>
              </a:rPr>
              <a:t>ISO 11238: Health Informatics - Identification of medicinal products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will include HELM as an acceptable format.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the FDA to include HELM as a format within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GInAS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GInAS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provide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global identifier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substances used in medicinal products or active substances under clinical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7421"/>
          <a:stretch/>
        </p:blipFill>
        <p:spPr>
          <a:xfrm>
            <a:off x="3418663" y="260066"/>
            <a:ext cx="2018641" cy="90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6499" b="1006"/>
          <a:stretch/>
        </p:blipFill>
        <p:spPr>
          <a:xfrm>
            <a:off x="7717601" y="2096666"/>
            <a:ext cx="1042281" cy="1039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604" y="5229200"/>
            <a:ext cx="122227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Team Members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156176" y="1261785"/>
            <a:ext cx="2376264" cy="3240360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Pfizer Team</a:t>
            </a:r>
            <a:endParaRPr lang="en-US" sz="1400" b="1" u="sng" dirty="0"/>
          </a:p>
          <a:p>
            <a:r>
              <a:rPr lang="en-US" sz="1400" dirty="0" smtClean="0"/>
              <a:t>Peter </a:t>
            </a:r>
            <a:r>
              <a:rPr lang="en-US" sz="1400" dirty="0" err="1" smtClean="0"/>
              <a:t>Henstock</a:t>
            </a:r>
            <a:endParaRPr lang="en-US" sz="1400" dirty="0" smtClean="0"/>
          </a:p>
          <a:p>
            <a:r>
              <a:rPr lang="en-US" sz="1400" dirty="0" smtClean="0"/>
              <a:t>David </a:t>
            </a:r>
            <a:r>
              <a:rPr lang="en-US" sz="1400" dirty="0" err="1" smtClean="0"/>
              <a:t>Klatte</a:t>
            </a:r>
            <a:endParaRPr lang="en-US" sz="1400" dirty="0" smtClean="0"/>
          </a:p>
          <a:p>
            <a:r>
              <a:rPr lang="en-US" sz="1400" dirty="0" smtClean="0"/>
              <a:t>Christine Lawrence</a:t>
            </a:r>
          </a:p>
          <a:p>
            <a:r>
              <a:rPr lang="en-US" sz="1400" dirty="0" smtClean="0"/>
              <a:t>Frank </a:t>
            </a:r>
            <a:r>
              <a:rPr lang="en-US" sz="1400" dirty="0" err="1" smtClean="0"/>
              <a:t>Loganzo</a:t>
            </a:r>
            <a:endParaRPr lang="en-US" sz="1400" dirty="0" smtClean="0"/>
          </a:p>
          <a:p>
            <a:r>
              <a:rPr lang="en-US" sz="1400" dirty="0" err="1" smtClean="0"/>
              <a:t>Hongli</a:t>
            </a:r>
            <a:r>
              <a:rPr lang="en-US" sz="1400" dirty="0" smtClean="0"/>
              <a:t> </a:t>
            </a:r>
            <a:r>
              <a:rPr lang="en-US" sz="1400" dirty="0"/>
              <a:t>Li</a:t>
            </a:r>
          </a:p>
          <a:p>
            <a:r>
              <a:rPr lang="en-US" sz="1400" dirty="0" smtClean="0"/>
              <a:t>Sergio </a:t>
            </a:r>
            <a:r>
              <a:rPr lang="en-US" sz="1400" dirty="0" err="1" smtClean="0"/>
              <a:t>Rotstein</a:t>
            </a:r>
            <a:endParaRPr lang="en-US" sz="1400" dirty="0" smtClean="0"/>
          </a:p>
          <a:p>
            <a:r>
              <a:rPr lang="en-US" sz="1400" dirty="0" smtClean="0"/>
              <a:t>Simone </a:t>
            </a:r>
            <a:r>
              <a:rPr lang="en-US" sz="1400" dirty="0" err="1" smtClean="0"/>
              <a:t>Sciabola</a:t>
            </a:r>
            <a:endParaRPr lang="en-US" sz="1400" dirty="0" smtClean="0"/>
          </a:p>
          <a:p>
            <a:r>
              <a:rPr lang="en-US" sz="1400" dirty="0"/>
              <a:t>Rob </a:t>
            </a:r>
            <a:r>
              <a:rPr lang="en-US" sz="1400" dirty="0" smtClean="0"/>
              <a:t>Stanton</a:t>
            </a:r>
          </a:p>
          <a:p>
            <a:r>
              <a:rPr lang="en-US" sz="1400" dirty="0" smtClean="0"/>
              <a:t>Nathan </a:t>
            </a:r>
            <a:r>
              <a:rPr lang="en-US" sz="1400" dirty="0" err="1" smtClean="0"/>
              <a:t>Tumey</a:t>
            </a:r>
            <a:endParaRPr lang="en-US" sz="1400" dirty="0" smtClean="0"/>
          </a:p>
          <a:p>
            <a:r>
              <a:rPr lang="en-US" sz="1400" dirty="0" smtClean="0"/>
              <a:t>Simon Xi</a:t>
            </a:r>
          </a:p>
          <a:p>
            <a:r>
              <a:rPr lang="en-US" sz="1400" dirty="0" smtClean="0"/>
              <a:t>Tianhong Zhang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261785"/>
            <a:ext cx="5184576" cy="504753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The Pistoia Alliance HELM </a:t>
            </a:r>
            <a:r>
              <a:rPr lang="en-US" sz="1400" b="1" dirty="0">
                <a:latin typeface="Arial"/>
                <a:cs typeface="Arial"/>
              </a:rPr>
              <a:t>P</a:t>
            </a:r>
            <a:r>
              <a:rPr lang="en-US" sz="1400" b="1" dirty="0" smtClean="0">
                <a:latin typeface="Arial"/>
                <a:cs typeface="Arial"/>
              </a:rPr>
              <a:t>roject Team, especially</a:t>
            </a:r>
            <a:r>
              <a:rPr lang="en-US" sz="1400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Sergio </a:t>
            </a:r>
            <a:r>
              <a:rPr lang="en-US" sz="1400" dirty="0" err="1" smtClean="0">
                <a:latin typeface="Arial"/>
                <a:cs typeface="Arial"/>
              </a:rPr>
              <a:t>Rotstein</a:t>
            </a:r>
            <a:r>
              <a:rPr lang="en-US" sz="1400" dirty="0" smtClean="0">
                <a:latin typeface="Arial"/>
                <a:cs typeface="Arial"/>
              </a:rPr>
              <a:t> (Pfizer) –  Domain Lead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Claire Bellamy (Pistoia Alliance) – Project Manager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Active Team Members: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Roland </a:t>
            </a:r>
            <a:r>
              <a:rPr lang="en-US" sz="1400" dirty="0" err="1" smtClean="0">
                <a:latin typeface="Arial"/>
                <a:cs typeface="Arial"/>
              </a:rPr>
              <a:t>Knispel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ChemAxon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Matthias Nolte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Jan Holst </a:t>
            </a:r>
            <a:r>
              <a:rPr lang="en-US" sz="1400" dirty="0" smtClean="0">
                <a:latin typeface="Arial"/>
                <a:cs typeface="Arial"/>
              </a:rPr>
              <a:t>Jensen (</a:t>
            </a:r>
            <a:r>
              <a:rPr lang="en-US" sz="1400" dirty="0" err="1" smtClean="0">
                <a:latin typeface="Arial"/>
                <a:cs typeface="Arial"/>
              </a:rPr>
              <a:t>Chembiofusion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Thomas </a:t>
            </a:r>
            <a:r>
              <a:rPr lang="en-US" sz="1400" dirty="0" err="1">
                <a:latin typeface="Arial"/>
                <a:cs typeface="Arial"/>
              </a:rPr>
              <a:t>Gan</a:t>
            </a:r>
            <a:r>
              <a:rPr lang="en-US" sz="1400" dirty="0">
                <a:latin typeface="Arial"/>
                <a:cs typeface="Arial"/>
              </a:rPr>
              <a:t>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Stefan </a:t>
            </a:r>
            <a:r>
              <a:rPr lang="en-US" sz="1400" dirty="0" err="1" smtClean="0">
                <a:latin typeface="Arial"/>
                <a:cs typeface="Arial"/>
              </a:rPr>
              <a:t>Klostermann</a:t>
            </a:r>
            <a:r>
              <a:rPr lang="en-US" sz="1400" dirty="0" smtClean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Sven </a:t>
            </a:r>
            <a:r>
              <a:rPr lang="en-US" sz="1400" dirty="0" err="1" smtClean="0">
                <a:latin typeface="Arial"/>
                <a:cs typeface="Arial"/>
              </a:rPr>
              <a:t>Neumeyer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latin typeface="Arial"/>
                <a:cs typeface="Arial"/>
              </a:rPr>
              <a:t>Yohann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Potier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Tianhong Zhang (Pfizer)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Steering </a:t>
            </a:r>
            <a:r>
              <a:rPr lang="en-US" sz="1400" b="1" dirty="0" smtClean="0">
                <a:latin typeface="Arial"/>
                <a:cs typeface="Arial"/>
              </a:rPr>
              <a:t>Committee Members:</a:t>
            </a:r>
            <a:endParaRPr lang="en-US" sz="14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John Wise (Pistoia Alliance)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Margret </a:t>
            </a:r>
            <a:r>
              <a:rPr lang="en-US" sz="1400" dirty="0" err="1">
                <a:latin typeface="Arial"/>
                <a:cs typeface="Arial"/>
              </a:rPr>
              <a:t>Assfalg</a:t>
            </a:r>
            <a:r>
              <a:rPr lang="en-US" sz="1400" dirty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Leah O'Brien (GSK)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Ramesh </a:t>
            </a:r>
            <a:r>
              <a:rPr lang="en-US" sz="1400" dirty="0" err="1">
                <a:latin typeface="Arial"/>
                <a:cs typeface="Arial"/>
              </a:rPr>
              <a:t>Durvasula</a:t>
            </a:r>
            <a:r>
              <a:rPr lang="en-US" sz="1400" dirty="0">
                <a:latin typeface="Arial"/>
                <a:cs typeface="Arial"/>
              </a:rPr>
              <a:t> (BMS)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Sergio </a:t>
            </a:r>
            <a:r>
              <a:rPr lang="en-US" sz="1400" dirty="0" err="1">
                <a:latin typeface="Arial"/>
                <a:cs typeface="Arial"/>
              </a:rPr>
              <a:t>Rotstein</a:t>
            </a:r>
            <a:r>
              <a:rPr lang="en-US" sz="1400" dirty="0">
                <a:latin typeface="Arial"/>
                <a:cs typeface="Arial"/>
              </a:rPr>
              <a:t> (Pfizer)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Alex </a:t>
            </a:r>
            <a:r>
              <a:rPr lang="en-US" sz="1400" dirty="0" err="1">
                <a:latin typeface="Arial"/>
                <a:cs typeface="Arial"/>
              </a:rPr>
              <a:t>Drijver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ChemAxon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Chris Waller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Quan</a:t>
            </a:r>
            <a:r>
              <a:rPr lang="en-US" sz="1400" dirty="0" smtClean="0">
                <a:latin typeface="Arial"/>
                <a:cs typeface="Arial"/>
              </a:rPr>
              <a:t> Yang (Novartis)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2091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010" y="3717032"/>
            <a:ext cx="275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4C5156"/>
                </a:solidFill>
              </a:rPr>
              <a:t>www.OpenHelm.org</a:t>
            </a:r>
            <a:r>
              <a:rPr lang="en-US" sz="2400" dirty="0">
                <a:solidFill>
                  <a:srgbClr val="4C5156"/>
                </a:solidFill>
              </a:rPr>
              <a:t/>
            </a:r>
            <a:br>
              <a:rPr lang="en-US" sz="2400" dirty="0">
                <a:solidFill>
                  <a:srgbClr val="4C5156"/>
                </a:solidFill>
              </a:rPr>
            </a:br>
            <a:r>
              <a:rPr lang="en-US" sz="2400" dirty="0" err="1" smtClean="0">
                <a:solidFill>
                  <a:srgbClr val="4C5156"/>
                </a:solidFill>
              </a:rPr>
              <a:t>info@openhelm.org</a:t>
            </a:r>
            <a:endParaRPr lang="en-US" sz="24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Stuck in the middle…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4C5156"/>
                </a:solidFill>
              </a:rPr>
              <a:t>Small 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Sequences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Biomolecules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Small Molecule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Sequence-Based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“Fit-for-Purpose” Structure Representation</a:t>
            </a:r>
            <a:endParaRPr lang="en-US" sz="2800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16912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79512" y="1196752"/>
            <a:ext cx="8712968" cy="5544616"/>
            <a:chOff x="179512" y="1196752"/>
            <a:chExt cx="8712968" cy="5544616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1196752"/>
              <a:ext cx="8712968" cy="5472608"/>
              <a:chOff x="179512" y="1196752"/>
              <a:chExt cx="8712968" cy="54726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79512" y="2924944"/>
                <a:ext cx="8712968" cy="3744416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76056" y="1196752"/>
                <a:ext cx="3816424" cy="1728192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00" y="5353496"/>
              <a:ext cx="1387872" cy="1387872"/>
            </a:xfrm>
            <a:prstGeom prst="rect">
              <a:avLst/>
            </a:prstGeom>
          </p:spPr>
        </p:pic>
      </p:grpSp>
      <p:sp>
        <p:nvSpPr>
          <p:cNvPr id="9" name="Bent Arrow 8"/>
          <p:cNvSpPr/>
          <p:nvPr/>
        </p:nvSpPr>
        <p:spPr>
          <a:xfrm rot="10800000">
            <a:off x="7218294" y="3086962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467545" y="4293096"/>
            <a:ext cx="720080" cy="1008112"/>
          </a:xfrm>
          <a:prstGeom prst="bentArrow">
            <a:avLst>
              <a:gd name="adj1" fmla="val 29308"/>
              <a:gd name="adj2" fmla="val 25000"/>
              <a:gd name="adj3" fmla="val 25000"/>
              <a:gd name="adj4" fmla="val 46928"/>
            </a:avLst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79912" y="1959656"/>
            <a:ext cx="720080" cy="411424"/>
          </a:xfrm>
          <a:prstGeom prst="righ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1" y="4293096"/>
            <a:ext cx="4879749" cy="20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318911" y="1196752"/>
            <a:ext cx="3285537" cy="17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60233" y="5229201"/>
            <a:ext cx="2232247" cy="1296143"/>
            <a:chOff x="523448" y="4869161"/>
            <a:chExt cx="2232247" cy="1296143"/>
          </a:xfrm>
        </p:grpSpPr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398846"/>
                </p:ext>
              </p:extLst>
            </p:nvPr>
          </p:nvGraphicFramePr>
          <p:xfrm>
            <a:off x="755576" y="5085184"/>
            <a:ext cx="2000119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5" name="MarvinOLE" r:id="rId8" imgW="3426781" imgH="1855433" progId="">
                    <p:embed/>
                  </p:oleObj>
                </mc:Choice>
                <mc:Fallback>
                  <p:oleObj name="MarvinOLE" r:id="rId8" imgW="3426781" imgH="18554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5085184"/>
                          <a:ext cx="2000119" cy="1080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 bwMode="auto">
            <a:xfrm>
              <a:off x="523448" y="4869161"/>
              <a:ext cx="44413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rPr>
                <a:t>Ab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528" y="30689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TTSASSHLNKGIKQVYMSLPQGEKVQAMYIWIDGTGEGLRCKTRTLDSEPKCVEELPEWNFDGSSTLQSEGSNSDMYLVPAAMFRDPFRKDPNKLVLCEVFKYNRRPAETNLRHTCKRIMDMVSNQHPWFGMEQEYTLMGTDGHPFGWPSNGFPGPQGPYYCGVGADRAYGRDIVEAHYRACLYAGVKIAGTNAEVMPAQWEFQIGPCEGISMGDHLWVARFILHRVCEDFGVIATFDPKPIPGNWNGAGCHTNFSTKAMREENGLKYIEEAIEKLSKRHQYHIRAYDPKGGLDNARRLTGFHETSNINDFSAGVANRSASIRIPRTVGQEKKGYFEDRRPSANCDPFSVTEALIRTCLLNETGDEPFQYKN</a:t>
            </a:r>
            <a:endParaRPr lang="en-US" sz="1200" dirty="0"/>
          </a:p>
        </p:txBody>
      </p:sp>
      <p:sp>
        <p:nvSpPr>
          <p:cNvPr id="19" name="Bent Arrow 18"/>
          <p:cNvSpPr/>
          <p:nvPr/>
        </p:nvSpPr>
        <p:spPr>
          <a:xfrm rot="5400000">
            <a:off x="7218294" y="4509120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22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r>
              <a:rPr lang="en-US" dirty="0" smtClean="0"/>
              <a:t>Extensible</a:t>
            </a:r>
            <a:endParaRPr lang="en-US" dirty="0"/>
          </a:p>
          <a:p>
            <a:r>
              <a:rPr lang="en-US" dirty="0" smtClean="0"/>
              <a:t>Able to handle “entity complexity”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354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083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7544" y="3645024"/>
            <a:ext cx="8064896" cy="2520280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738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59632" y="5445224"/>
            <a:ext cx="4824536" cy="792088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7544" y="3645024"/>
            <a:ext cx="7992888" cy="1224136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5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jqKDXCkyuyAtIIp11m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rksexuU6CLx7WOC7b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Lev7rnxECrToqfYDgP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7GlnjJj0.hR._N4CCz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Aaswfcr0CSUfAjDK45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XRRJEPxE.tW.yHgwWa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gp.jZFokOOggcVPez7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SMNv4lqUmP1Y2zkRlV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5rApjO8E2iX2.V3R.k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KM2bZydUSfRu7gaFm8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ZPjALjrEyt2aNa_W2cMw"/>
</p:tagLst>
</file>

<file path=ppt/theme/theme1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d813433c3743a571253c4b1ba9d83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95f639f373cbb55f09436e78c8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98A8BA-6417-415C-A6BE-5669C01C0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35EAD9-C5DA-44F0-8DD2-086E90530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90D5E0-5BE7-4B9D-B7B6-BEA320FB97AD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Pistoia Alliance Theme.thmx</Template>
  <TotalTime>20614</TotalTime>
  <Words>1179</Words>
  <Application>Microsoft Macintosh PowerPoint</Application>
  <PresentationFormat>On-screen Show (4:3)</PresentationFormat>
  <Paragraphs>283</Paragraphs>
  <Slides>34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Pistoia Alliance Theme</vt:lpstr>
      <vt:lpstr>Pistoia Content Theme</vt:lpstr>
      <vt:lpstr>MarvinOLE</vt:lpstr>
      <vt:lpstr>Pistoia Alliance HELM Project</vt:lpstr>
      <vt:lpstr>Background</vt:lpstr>
      <vt:lpstr>What is a “Biomolecule”</vt:lpstr>
      <vt:lpstr>Stuck in the middle…</vt:lpstr>
      <vt:lpstr>“Fit-for-Purpose” Structure Representation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Examples</vt:lpstr>
      <vt:lpstr>HELM at Pfizer: Drawing</vt:lpstr>
      <vt:lpstr>HELM at Pfizer: Registration</vt:lpstr>
      <vt:lpstr>HELM at Pfizer: Analysis &amp; Design</vt:lpstr>
      <vt:lpstr>HELM at Pfizer: Workflow</vt:lpstr>
      <vt:lpstr>The Pistoia Alliance</vt:lpstr>
      <vt:lpstr>PowerPoint Presentation</vt:lpstr>
      <vt:lpstr>Pistoia HELM Project Goal</vt:lpstr>
      <vt:lpstr>Open Source HELM</vt:lpstr>
      <vt:lpstr>HELM Editor</vt:lpstr>
      <vt:lpstr>HELM Antibody Editor by Roche</vt:lpstr>
      <vt:lpstr>OpenHelm.org</vt:lpstr>
      <vt:lpstr>Online resources</vt:lpstr>
      <vt:lpstr>HELM Evolution</vt:lpstr>
      <vt:lpstr>How do you take the HELM?</vt:lpstr>
      <vt:lpstr>The HELM Ecosystem</vt:lpstr>
      <vt:lpstr>HELM Phase 2 - Ambiguity</vt:lpstr>
      <vt:lpstr>IDMP</vt:lpstr>
      <vt:lpstr>HELM Team Members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Sergio Rotstein</cp:lastModifiedBy>
  <cp:revision>359</cp:revision>
  <cp:lastPrinted>2013-09-20T15:04:55Z</cp:lastPrinted>
  <dcterms:created xsi:type="dcterms:W3CDTF">2013-02-18T10:26:54Z</dcterms:created>
  <dcterms:modified xsi:type="dcterms:W3CDTF">2015-09-24T09:16:41Z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