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6" r:id="rId4"/>
    <p:sldMasterId id="2147483685" r:id="rId5"/>
    <p:sldMasterId id="2147483697" r:id="rId6"/>
    <p:sldMasterId id="2147483711" r:id="rId7"/>
    <p:sldMasterId id="2147483720" r:id="rId8"/>
    <p:sldMasterId id="2147483725" r:id="rId9"/>
  </p:sldMasterIdLst>
  <p:notesMasterIdLst>
    <p:notesMasterId r:id="rId40"/>
  </p:notesMasterIdLst>
  <p:handoutMasterIdLst>
    <p:handoutMasterId r:id="rId41"/>
  </p:handoutMasterIdLst>
  <p:sldIdLst>
    <p:sldId id="256" r:id="rId10"/>
    <p:sldId id="798" r:id="rId11"/>
    <p:sldId id="799" r:id="rId12"/>
    <p:sldId id="800" r:id="rId13"/>
    <p:sldId id="785" r:id="rId14"/>
    <p:sldId id="461" r:id="rId15"/>
    <p:sldId id="462" r:id="rId16"/>
    <p:sldId id="463" r:id="rId17"/>
    <p:sldId id="460" r:id="rId18"/>
    <p:sldId id="801" r:id="rId19"/>
    <p:sldId id="488" r:id="rId20"/>
    <p:sldId id="490" r:id="rId21"/>
    <p:sldId id="454" r:id="rId22"/>
    <p:sldId id="501" r:id="rId23"/>
    <p:sldId id="788" r:id="rId24"/>
    <p:sldId id="786" r:id="rId25"/>
    <p:sldId id="802" r:id="rId26"/>
    <p:sldId id="795" r:id="rId27"/>
    <p:sldId id="794" r:id="rId28"/>
    <p:sldId id="796" r:id="rId29"/>
    <p:sldId id="806" r:id="rId30"/>
    <p:sldId id="807" r:id="rId31"/>
    <p:sldId id="808" r:id="rId32"/>
    <p:sldId id="809" r:id="rId33"/>
    <p:sldId id="495" r:id="rId34"/>
    <p:sldId id="416" r:id="rId35"/>
    <p:sldId id="405" r:id="rId36"/>
    <p:sldId id="479" r:id="rId37"/>
    <p:sldId id="286" r:id="rId38"/>
    <p:sldId id="287" r:id="rId39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3D5"/>
    <a:srgbClr val="1A1C1E"/>
    <a:srgbClr val="FFFFFF"/>
    <a:srgbClr val="228B96"/>
    <a:srgbClr val="4C5156"/>
    <a:srgbClr val="249797"/>
    <a:srgbClr val="259958"/>
    <a:srgbClr val="818991"/>
    <a:srgbClr val="66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3" autoAdjust="0"/>
    <p:restoredTop sz="95468" autoAdjust="0"/>
  </p:normalViewPr>
  <p:slideViewPr>
    <p:cSldViewPr snapToObjects="1" showGuides="1">
      <p:cViewPr varScale="1">
        <p:scale>
          <a:sx n="128" d="100"/>
          <a:sy n="128" d="100"/>
        </p:scale>
        <p:origin x="1504" y="17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502"/>
    </p:cViewPr>
  </p:sorterViewPr>
  <p:notesViewPr>
    <p:cSldViewPr snapToObjects="1">
      <p:cViewPr varScale="1">
        <p:scale>
          <a:sx n="118" d="100"/>
          <a:sy n="118" d="100"/>
        </p:scale>
        <p:origin x="-2080" y="-10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FAB8E-4178-D645-8E7D-2F76FCAEEF54}" type="doc">
      <dgm:prSet loTypeId="urn:microsoft.com/office/officeart/2005/8/layout/radial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9384F7-4747-0540-8C58-E6898814D8BF}">
      <dgm:prSet phldrT="[Text]" custT="1"/>
      <dgm:spPr/>
      <dgm:t>
        <a:bodyPr/>
        <a:lstStyle/>
        <a:p>
          <a:endParaRPr lang="en-US" sz="2000" baseline="0" dirty="0"/>
        </a:p>
      </dgm:t>
    </dgm:pt>
    <dgm:pt modelId="{4C9B86E6-198E-3649-8A31-3F40A91ADC1A}" type="parTrans" cxnId="{FA918D3A-5146-DB41-ADE1-6F65F4448150}">
      <dgm:prSet/>
      <dgm:spPr/>
      <dgm:t>
        <a:bodyPr/>
        <a:lstStyle/>
        <a:p>
          <a:endParaRPr lang="en-US"/>
        </a:p>
      </dgm:t>
    </dgm:pt>
    <dgm:pt modelId="{F1C3701E-5368-524A-8EC3-128AD796FAD9}" type="sibTrans" cxnId="{FA918D3A-5146-DB41-ADE1-6F65F4448150}">
      <dgm:prSet/>
      <dgm:spPr/>
      <dgm:t>
        <a:bodyPr/>
        <a:lstStyle/>
        <a:p>
          <a:endParaRPr lang="en-US"/>
        </a:p>
      </dgm:t>
    </dgm:pt>
    <dgm:pt modelId="{4EB33DB1-5C84-524C-8710-0372C2DF053F}">
      <dgm:prSet phldrT="[Text]" custT="1"/>
      <dgm:spPr/>
      <dgm:t>
        <a:bodyPr/>
        <a:lstStyle/>
        <a:p>
          <a:r>
            <a:rPr lang="en-US" sz="1800" baseline="0" dirty="0"/>
            <a:t>A medication to treat COVID-19</a:t>
          </a:r>
        </a:p>
      </dgm:t>
    </dgm:pt>
    <dgm:pt modelId="{97EBCDC6-433B-E64F-822F-E8CE506FC81B}" type="parTrans" cxnId="{F2C3AF54-0F72-2146-A995-2AFFF8A2A7A1}">
      <dgm:prSet/>
      <dgm:spPr/>
      <dgm:t>
        <a:bodyPr/>
        <a:lstStyle/>
        <a:p>
          <a:endParaRPr lang="en-US"/>
        </a:p>
      </dgm:t>
    </dgm:pt>
    <dgm:pt modelId="{80768A1E-108E-C74C-869B-E660D930BD36}" type="sibTrans" cxnId="{F2C3AF54-0F72-2146-A995-2AFFF8A2A7A1}">
      <dgm:prSet/>
      <dgm:spPr/>
      <dgm:t>
        <a:bodyPr/>
        <a:lstStyle/>
        <a:p>
          <a:endParaRPr lang="en-US"/>
        </a:p>
      </dgm:t>
    </dgm:pt>
    <dgm:pt modelId="{02F0B351-EF78-8543-847F-0E66CEB8DEFC}">
      <dgm:prSet phldrT="[Text]" custT="1"/>
      <dgm:spPr/>
      <dgm:t>
        <a:bodyPr/>
        <a:lstStyle/>
        <a:p>
          <a:r>
            <a:rPr lang="en-US" sz="1800" baseline="0" dirty="0"/>
            <a:t>Representation</a:t>
          </a:r>
        </a:p>
      </dgm:t>
    </dgm:pt>
    <dgm:pt modelId="{264CBB24-0132-554D-BB4E-FBA9D1E26E3A}" type="parTrans" cxnId="{DFC6F370-3480-DF42-93B1-BDDEC11040C8}">
      <dgm:prSet/>
      <dgm:spPr/>
      <dgm:t>
        <a:bodyPr/>
        <a:lstStyle/>
        <a:p>
          <a:endParaRPr lang="en-US"/>
        </a:p>
      </dgm:t>
    </dgm:pt>
    <dgm:pt modelId="{D288A67B-2E56-A548-9023-5DD81A3B91AD}" type="sibTrans" cxnId="{DFC6F370-3480-DF42-93B1-BDDEC11040C8}">
      <dgm:prSet/>
      <dgm:spPr/>
      <dgm:t>
        <a:bodyPr/>
        <a:lstStyle/>
        <a:p>
          <a:endParaRPr lang="en-US"/>
        </a:p>
      </dgm:t>
    </dgm:pt>
    <dgm:pt modelId="{D6078042-B4F1-FB47-B3FB-F084DD9E297F}">
      <dgm:prSet phldrT="[Text]" custT="1"/>
      <dgm:spPr/>
      <dgm:t>
        <a:bodyPr/>
        <a:lstStyle/>
        <a:p>
          <a:r>
            <a:rPr lang="en-US" sz="1800" baseline="0" dirty="0"/>
            <a:t>An RNA replication inhibitor</a:t>
          </a:r>
        </a:p>
      </dgm:t>
    </dgm:pt>
    <dgm:pt modelId="{A8725770-80AC-E444-B8E8-C9478F99A0F6}" type="parTrans" cxnId="{FD0917FB-1B6B-FD49-9380-3A685B6436E6}">
      <dgm:prSet/>
      <dgm:spPr/>
      <dgm:t>
        <a:bodyPr/>
        <a:lstStyle/>
        <a:p>
          <a:endParaRPr lang="en-US"/>
        </a:p>
      </dgm:t>
    </dgm:pt>
    <dgm:pt modelId="{9B6C4C29-6D72-5B4A-924A-24296AEE9462}" type="sibTrans" cxnId="{FD0917FB-1B6B-FD49-9380-3A685B6436E6}">
      <dgm:prSet/>
      <dgm:spPr/>
      <dgm:t>
        <a:bodyPr/>
        <a:lstStyle/>
        <a:p>
          <a:endParaRPr lang="en-US"/>
        </a:p>
      </dgm:t>
    </dgm:pt>
    <dgm:pt modelId="{49D3BEF5-C47C-AC44-B6CC-81F476A106D3}">
      <dgm:prSet phldrT="[Text]" custT="1"/>
      <dgm:spPr/>
      <dgm:t>
        <a:bodyPr/>
        <a:lstStyle/>
        <a:p>
          <a:r>
            <a:rPr lang="en-US" sz="1800" baseline="0" dirty="0"/>
            <a:t>A nucleotide analog</a:t>
          </a:r>
        </a:p>
      </dgm:t>
    </dgm:pt>
    <dgm:pt modelId="{1CDE4B36-D151-3A4A-8337-99D0CBC941AC}" type="parTrans" cxnId="{D326E172-6A86-9043-BF51-E491354FD541}">
      <dgm:prSet/>
      <dgm:spPr/>
      <dgm:t>
        <a:bodyPr/>
        <a:lstStyle/>
        <a:p>
          <a:endParaRPr lang="en-US"/>
        </a:p>
      </dgm:t>
    </dgm:pt>
    <dgm:pt modelId="{465ACCFC-C5E8-7540-BA65-6BABB9F32995}" type="sibTrans" cxnId="{D326E172-6A86-9043-BF51-E491354FD541}">
      <dgm:prSet/>
      <dgm:spPr/>
      <dgm:t>
        <a:bodyPr/>
        <a:lstStyle/>
        <a:p>
          <a:endParaRPr lang="en-US"/>
        </a:p>
      </dgm:t>
    </dgm:pt>
    <dgm:pt modelId="{299F17EF-EE44-B94B-BB98-7165CD2F4551}">
      <dgm:prSet phldrT="[Text]" custT="1"/>
      <dgm:spPr/>
      <dgm:t>
        <a:bodyPr/>
        <a:lstStyle/>
        <a:p>
          <a:r>
            <a:rPr lang="en-US" sz="1800" baseline="0" dirty="0"/>
            <a:t>SMILES</a:t>
          </a:r>
        </a:p>
      </dgm:t>
    </dgm:pt>
    <dgm:pt modelId="{081FA7F7-4212-A544-86D8-7E409231AFF2}" type="parTrans" cxnId="{2AE812B4-E16E-1946-ABB2-358C8792C97D}">
      <dgm:prSet/>
      <dgm:spPr/>
      <dgm:t>
        <a:bodyPr/>
        <a:lstStyle/>
        <a:p>
          <a:endParaRPr lang="en-US"/>
        </a:p>
      </dgm:t>
    </dgm:pt>
    <dgm:pt modelId="{AA0B68DA-CBA0-984F-B479-DC1CB73EBBF0}" type="sibTrans" cxnId="{2AE812B4-E16E-1946-ABB2-358C8792C97D}">
      <dgm:prSet/>
      <dgm:spPr/>
      <dgm:t>
        <a:bodyPr/>
        <a:lstStyle/>
        <a:p>
          <a:endParaRPr lang="en-US"/>
        </a:p>
      </dgm:t>
    </dgm:pt>
    <dgm:pt modelId="{F7C7DFC5-2F8D-7946-B88A-9C70EA1E9332}">
      <dgm:prSet phldrT="[Text]" custT="1"/>
      <dgm:spPr/>
      <dgm:t>
        <a:bodyPr/>
        <a:lstStyle/>
        <a:p>
          <a:r>
            <a:rPr lang="en-US" sz="1800" baseline="0" dirty="0" err="1"/>
            <a:t>InChi</a:t>
          </a:r>
          <a:endParaRPr lang="en-US" sz="1800" baseline="0" dirty="0"/>
        </a:p>
      </dgm:t>
    </dgm:pt>
    <dgm:pt modelId="{A28B5F9A-53DA-F14A-81CF-BFE4005D50EE}" type="parTrans" cxnId="{79F374F3-73FA-AA49-AD1F-24947EB90F14}">
      <dgm:prSet/>
      <dgm:spPr/>
      <dgm:t>
        <a:bodyPr/>
        <a:lstStyle/>
        <a:p>
          <a:endParaRPr lang="en-US"/>
        </a:p>
      </dgm:t>
    </dgm:pt>
    <dgm:pt modelId="{D8800CF6-956F-DB47-B6ED-5C430632E32D}" type="sibTrans" cxnId="{79F374F3-73FA-AA49-AD1F-24947EB90F14}">
      <dgm:prSet/>
      <dgm:spPr/>
      <dgm:t>
        <a:bodyPr/>
        <a:lstStyle/>
        <a:p>
          <a:endParaRPr lang="en-US"/>
        </a:p>
      </dgm:t>
    </dgm:pt>
    <dgm:pt modelId="{03510B1A-AEC7-754B-94E8-AB0250943D65}">
      <dgm:prSet phldrT="[Text]" custT="1"/>
      <dgm:spPr/>
      <dgm:t>
        <a:bodyPr/>
        <a:lstStyle/>
        <a:p>
          <a:r>
            <a:rPr lang="en-US" sz="1800" baseline="0" dirty="0" err="1"/>
            <a:t>Molfile</a:t>
          </a:r>
          <a:endParaRPr lang="en-US" sz="800" baseline="0" dirty="0"/>
        </a:p>
      </dgm:t>
    </dgm:pt>
    <dgm:pt modelId="{A37CB467-964B-3449-B7B8-2A0DD5136C77}" type="parTrans" cxnId="{A2E56BEA-800C-8046-B390-F4AB4C2C792A}">
      <dgm:prSet/>
      <dgm:spPr/>
      <dgm:t>
        <a:bodyPr/>
        <a:lstStyle/>
        <a:p>
          <a:endParaRPr lang="en-US"/>
        </a:p>
      </dgm:t>
    </dgm:pt>
    <dgm:pt modelId="{AF1983CC-621E-C54C-9C1C-732EE1081630}" type="sibTrans" cxnId="{A2E56BEA-800C-8046-B390-F4AB4C2C792A}">
      <dgm:prSet/>
      <dgm:spPr/>
      <dgm:t>
        <a:bodyPr/>
        <a:lstStyle/>
        <a:p>
          <a:endParaRPr lang="en-US"/>
        </a:p>
      </dgm:t>
    </dgm:pt>
    <dgm:pt modelId="{B524B02F-7867-AD42-8FCC-FA21BF3BDC2C}">
      <dgm:prSet phldrT="[Text]" custT="1"/>
      <dgm:spPr/>
      <dgm:t>
        <a:bodyPr/>
        <a:lstStyle/>
        <a:p>
          <a:r>
            <a:rPr lang="en-US" sz="1800" baseline="0" dirty="0"/>
            <a:t>A small molecule drug</a:t>
          </a:r>
        </a:p>
      </dgm:t>
    </dgm:pt>
    <dgm:pt modelId="{F3D6168F-5E7F-4D4A-A25E-DFA338D8EAB9}" type="parTrans" cxnId="{9781E387-4CF9-5941-9146-C9559FE5EAB9}">
      <dgm:prSet/>
      <dgm:spPr/>
      <dgm:t>
        <a:bodyPr/>
        <a:lstStyle/>
        <a:p>
          <a:endParaRPr lang="en-US"/>
        </a:p>
      </dgm:t>
    </dgm:pt>
    <dgm:pt modelId="{E8C52E1E-D07D-244A-9FCC-C050CF654507}" type="sibTrans" cxnId="{9781E387-4CF9-5941-9146-C9559FE5EAB9}">
      <dgm:prSet/>
      <dgm:spPr/>
      <dgm:t>
        <a:bodyPr/>
        <a:lstStyle/>
        <a:p>
          <a:endParaRPr lang="en-US"/>
        </a:p>
      </dgm:t>
    </dgm:pt>
    <dgm:pt modelId="{57E3F480-8CD6-404A-A20A-5644FEF4CD3E}">
      <dgm:prSet phldrT="[Text]" custT="1"/>
      <dgm:spPr/>
      <dgm:t>
        <a:bodyPr/>
        <a:lstStyle/>
        <a:p>
          <a:r>
            <a:rPr lang="en-US" sz="1800" baseline="0" dirty="0"/>
            <a:t>Cheminformatics</a:t>
          </a:r>
        </a:p>
      </dgm:t>
    </dgm:pt>
    <dgm:pt modelId="{EC7F8DAD-154F-1440-926E-D01354FE8DD0}" type="parTrans" cxnId="{18ACC930-CCA2-D347-ADB1-CC854E8A29DC}">
      <dgm:prSet/>
      <dgm:spPr/>
      <dgm:t>
        <a:bodyPr/>
        <a:lstStyle/>
        <a:p>
          <a:endParaRPr lang="en-US"/>
        </a:p>
      </dgm:t>
    </dgm:pt>
    <dgm:pt modelId="{B22DF784-7C01-5942-BF74-5B919F2AA8CF}" type="sibTrans" cxnId="{18ACC930-CCA2-D347-ADB1-CC854E8A29DC}">
      <dgm:prSet/>
      <dgm:spPr/>
      <dgm:t>
        <a:bodyPr/>
        <a:lstStyle/>
        <a:p>
          <a:endParaRPr lang="en-US"/>
        </a:p>
      </dgm:t>
    </dgm:pt>
    <dgm:pt modelId="{3D5B6CFF-5222-C243-BDC6-79559C005D44}">
      <dgm:prSet phldrT="[Text]" custT="1"/>
      <dgm:spPr/>
      <dgm:t>
        <a:bodyPr/>
        <a:lstStyle/>
        <a:p>
          <a:r>
            <a:rPr lang="en-US" sz="1800" baseline="0" dirty="0"/>
            <a:t>Toolkit</a:t>
          </a:r>
        </a:p>
      </dgm:t>
    </dgm:pt>
    <dgm:pt modelId="{925AC4E2-A26D-3044-85FE-C6713C358AB6}" type="parTrans" cxnId="{DD63E9CE-79E9-BF47-8539-1B69E9C475AC}">
      <dgm:prSet/>
      <dgm:spPr/>
      <dgm:t>
        <a:bodyPr/>
        <a:lstStyle/>
        <a:p>
          <a:endParaRPr lang="en-US"/>
        </a:p>
      </dgm:t>
    </dgm:pt>
    <dgm:pt modelId="{16C9DCD5-FE10-E64C-9FAB-8E0F4B8AB885}" type="sibTrans" cxnId="{DD63E9CE-79E9-BF47-8539-1B69E9C475AC}">
      <dgm:prSet/>
      <dgm:spPr/>
      <dgm:t>
        <a:bodyPr/>
        <a:lstStyle/>
        <a:p>
          <a:endParaRPr lang="en-US"/>
        </a:p>
      </dgm:t>
    </dgm:pt>
    <dgm:pt modelId="{A139A3EE-DDCB-854A-800E-04C90E37B4EF}">
      <dgm:prSet phldrT="[Text]" custT="1"/>
      <dgm:spPr/>
      <dgm:t>
        <a:bodyPr/>
        <a:lstStyle/>
        <a:p>
          <a:r>
            <a:rPr lang="en-US" sz="1800" baseline="0" dirty="0"/>
            <a:t>SAR</a:t>
          </a:r>
        </a:p>
      </dgm:t>
    </dgm:pt>
    <dgm:pt modelId="{27EB9AC5-1E60-3B4F-A2D5-6BC3DE428091}" type="parTrans" cxnId="{24E1DC6E-2CEC-0B4C-A2CC-D175DD042641}">
      <dgm:prSet/>
      <dgm:spPr/>
      <dgm:t>
        <a:bodyPr/>
        <a:lstStyle/>
        <a:p>
          <a:endParaRPr lang="en-US"/>
        </a:p>
      </dgm:t>
    </dgm:pt>
    <dgm:pt modelId="{4EE831FE-608F-9F47-A041-8D88CCCC59EF}" type="sibTrans" cxnId="{24E1DC6E-2CEC-0B4C-A2CC-D175DD042641}">
      <dgm:prSet/>
      <dgm:spPr/>
      <dgm:t>
        <a:bodyPr/>
        <a:lstStyle/>
        <a:p>
          <a:endParaRPr lang="en-US"/>
        </a:p>
      </dgm:t>
    </dgm:pt>
    <dgm:pt modelId="{69670D70-2BBF-6B45-BB50-579226B6F6CE}" type="pres">
      <dgm:prSet presAssocID="{6B2FAB8E-4178-D645-8E7D-2F76FCAEEF54}" presName="composite" presStyleCnt="0">
        <dgm:presLayoutVars>
          <dgm:chMax val="1"/>
          <dgm:dir/>
          <dgm:resizeHandles val="exact"/>
        </dgm:presLayoutVars>
      </dgm:prSet>
      <dgm:spPr/>
    </dgm:pt>
    <dgm:pt modelId="{B36373AD-F7C7-4946-940C-8C3FE64E29B0}" type="pres">
      <dgm:prSet presAssocID="{6B2FAB8E-4178-D645-8E7D-2F76FCAEEF54}" presName="radial" presStyleCnt="0">
        <dgm:presLayoutVars>
          <dgm:animLvl val="ctr"/>
        </dgm:presLayoutVars>
      </dgm:prSet>
      <dgm:spPr/>
    </dgm:pt>
    <dgm:pt modelId="{E3D4AA85-C9B5-904D-9770-F929C6A5F25A}" type="pres">
      <dgm:prSet presAssocID="{189384F7-4747-0540-8C58-E6898814D8BF}" presName="centerShape" presStyleLbl="vennNode1" presStyleIdx="0" presStyleCnt="7" custScaleX="100505" custScaleY="100505"/>
      <dgm:spPr/>
    </dgm:pt>
    <dgm:pt modelId="{8BAEABDE-BD9C-D84A-8903-472978F34FF1}" type="pres">
      <dgm:prSet presAssocID="{4EB33DB1-5C84-524C-8710-0372C2DF053F}" presName="node" presStyleLbl="vennNode1" presStyleIdx="1" presStyleCnt="7" custScaleX="138459" custScaleY="110768">
        <dgm:presLayoutVars>
          <dgm:bulletEnabled val="1"/>
        </dgm:presLayoutVars>
      </dgm:prSet>
      <dgm:spPr/>
    </dgm:pt>
    <dgm:pt modelId="{AF9126CE-A436-FE47-9758-CEAE06491D24}" type="pres">
      <dgm:prSet presAssocID="{D6078042-B4F1-FB47-B3FB-F084DD9E297F}" presName="node" presStyleLbl="vennNode1" presStyleIdx="2" presStyleCnt="7" custScaleX="138459" custScaleY="110768" custRadScaleRad="109116" custRadScaleInc="742">
        <dgm:presLayoutVars>
          <dgm:bulletEnabled val="1"/>
        </dgm:presLayoutVars>
      </dgm:prSet>
      <dgm:spPr/>
    </dgm:pt>
    <dgm:pt modelId="{1B78EC18-6251-EE45-8FA0-884F6A7D13A5}" type="pres">
      <dgm:prSet presAssocID="{B524B02F-7867-AD42-8FCC-FA21BF3BDC2C}" presName="node" presStyleLbl="vennNode1" presStyleIdx="3" presStyleCnt="7" custScaleX="138459" custScaleY="110768" custRadScaleRad="99513" custRadScaleInc="-6474">
        <dgm:presLayoutVars>
          <dgm:bulletEnabled val="1"/>
        </dgm:presLayoutVars>
      </dgm:prSet>
      <dgm:spPr/>
    </dgm:pt>
    <dgm:pt modelId="{0025694A-9A3F-6841-B3B7-FDD52BFB815C}" type="pres">
      <dgm:prSet presAssocID="{49D3BEF5-C47C-AC44-B6CC-81F476A106D3}" presName="node" presStyleLbl="vennNode1" presStyleIdx="4" presStyleCnt="7" custScaleX="138459" custScaleY="110768">
        <dgm:presLayoutVars>
          <dgm:bulletEnabled val="1"/>
        </dgm:presLayoutVars>
      </dgm:prSet>
      <dgm:spPr/>
    </dgm:pt>
    <dgm:pt modelId="{3E2859CD-B2C6-0E4D-92A7-7F73C7CCC7A1}" type="pres">
      <dgm:prSet presAssocID="{02F0B351-EF78-8543-847F-0E66CEB8DEFC}" presName="node" presStyleLbl="vennNode1" presStyleIdx="5" presStyleCnt="7" custScaleX="138459" custScaleY="110768" custRadScaleRad="114064" custRadScaleInc="469">
        <dgm:presLayoutVars>
          <dgm:bulletEnabled val="1"/>
        </dgm:presLayoutVars>
      </dgm:prSet>
      <dgm:spPr/>
    </dgm:pt>
    <dgm:pt modelId="{36A96BE3-4C4D-1A48-9EB8-674612C325B1}" type="pres">
      <dgm:prSet presAssocID="{57E3F480-8CD6-404A-A20A-5644FEF4CD3E}" presName="node" presStyleLbl="vennNode1" presStyleIdx="6" presStyleCnt="7" custScaleX="149439" custScaleY="103377" custRadScaleRad="103934" custRadScaleInc="-9943">
        <dgm:presLayoutVars>
          <dgm:bulletEnabled val="1"/>
        </dgm:presLayoutVars>
      </dgm:prSet>
      <dgm:spPr/>
    </dgm:pt>
  </dgm:ptLst>
  <dgm:cxnLst>
    <dgm:cxn modelId="{79A7F508-5C97-AF4E-B117-067D0F79A305}" type="presOf" srcId="{6B2FAB8E-4178-D645-8E7D-2F76FCAEEF54}" destId="{69670D70-2BBF-6B45-BB50-579226B6F6CE}" srcOrd="0" destOrd="0" presId="urn:microsoft.com/office/officeart/2005/8/layout/radial3"/>
    <dgm:cxn modelId="{61F23112-CE26-6945-900B-39A7F7D2AA9D}" type="presOf" srcId="{189384F7-4747-0540-8C58-E6898814D8BF}" destId="{E3D4AA85-C9B5-904D-9770-F929C6A5F25A}" srcOrd="0" destOrd="0" presId="urn:microsoft.com/office/officeart/2005/8/layout/radial3"/>
    <dgm:cxn modelId="{18ACC930-CCA2-D347-ADB1-CC854E8A29DC}" srcId="{189384F7-4747-0540-8C58-E6898814D8BF}" destId="{57E3F480-8CD6-404A-A20A-5644FEF4CD3E}" srcOrd="5" destOrd="0" parTransId="{EC7F8DAD-154F-1440-926E-D01354FE8DD0}" sibTransId="{B22DF784-7C01-5942-BF74-5B919F2AA8CF}"/>
    <dgm:cxn modelId="{FA918D3A-5146-DB41-ADE1-6F65F4448150}" srcId="{6B2FAB8E-4178-D645-8E7D-2F76FCAEEF54}" destId="{189384F7-4747-0540-8C58-E6898814D8BF}" srcOrd="0" destOrd="0" parTransId="{4C9B86E6-198E-3649-8A31-3F40A91ADC1A}" sibTransId="{F1C3701E-5368-524A-8EC3-128AD796FAD9}"/>
    <dgm:cxn modelId="{6045DE40-B062-8B4B-AC63-9566B7D85655}" type="presOf" srcId="{299F17EF-EE44-B94B-BB98-7165CD2F4551}" destId="{3E2859CD-B2C6-0E4D-92A7-7F73C7CCC7A1}" srcOrd="0" destOrd="1" presId="urn:microsoft.com/office/officeart/2005/8/layout/radial3"/>
    <dgm:cxn modelId="{2559FC47-C739-014A-AA35-06FDABAC18E3}" type="presOf" srcId="{4EB33DB1-5C84-524C-8710-0372C2DF053F}" destId="{8BAEABDE-BD9C-D84A-8903-472978F34FF1}" srcOrd="0" destOrd="0" presId="urn:microsoft.com/office/officeart/2005/8/layout/radial3"/>
    <dgm:cxn modelId="{0A90714A-DA26-514C-BA94-7D000E4DF0DD}" type="presOf" srcId="{B524B02F-7867-AD42-8FCC-FA21BF3BDC2C}" destId="{1B78EC18-6251-EE45-8FA0-884F6A7D13A5}" srcOrd="0" destOrd="0" presId="urn:microsoft.com/office/officeart/2005/8/layout/radial3"/>
    <dgm:cxn modelId="{1920A64A-916D-6340-90E1-D0291BD931B3}" type="presOf" srcId="{D6078042-B4F1-FB47-B3FB-F084DD9E297F}" destId="{AF9126CE-A436-FE47-9758-CEAE06491D24}" srcOrd="0" destOrd="0" presId="urn:microsoft.com/office/officeart/2005/8/layout/radial3"/>
    <dgm:cxn modelId="{CFC61F4E-AE85-8840-976A-2980FE951901}" type="presOf" srcId="{A139A3EE-DDCB-854A-800E-04C90E37B4EF}" destId="{36A96BE3-4C4D-1A48-9EB8-674612C325B1}" srcOrd="0" destOrd="2" presId="urn:microsoft.com/office/officeart/2005/8/layout/radial3"/>
    <dgm:cxn modelId="{F2C3AF54-0F72-2146-A995-2AFFF8A2A7A1}" srcId="{189384F7-4747-0540-8C58-E6898814D8BF}" destId="{4EB33DB1-5C84-524C-8710-0372C2DF053F}" srcOrd="0" destOrd="0" parTransId="{97EBCDC6-433B-E64F-822F-E8CE506FC81B}" sibTransId="{80768A1E-108E-C74C-869B-E660D930BD36}"/>
    <dgm:cxn modelId="{AB92B567-1074-E342-B038-14655275D88F}" type="presOf" srcId="{49D3BEF5-C47C-AC44-B6CC-81F476A106D3}" destId="{0025694A-9A3F-6841-B3B7-FDD52BFB815C}" srcOrd="0" destOrd="0" presId="urn:microsoft.com/office/officeart/2005/8/layout/radial3"/>
    <dgm:cxn modelId="{24E1DC6E-2CEC-0B4C-A2CC-D175DD042641}" srcId="{57E3F480-8CD6-404A-A20A-5644FEF4CD3E}" destId="{A139A3EE-DDCB-854A-800E-04C90E37B4EF}" srcOrd="1" destOrd="0" parTransId="{27EB9AC5-1E60-3B4F-A2D5-6BC3DE428091}" sibTransId="{4EE831FE-608F-9F47-A041-8D88CCCC59EF}"/>
    <dgm:cxn modelId="{223F9D70-D79E-A841-AF7C-3B6D036BDDBB}" type="presOf" srcId="{3D5B6CFF-5222-C243-BDC6-79559C005D44}" destId="{36A96BE3-4C4D-1A48-9EB8-674612C325B1}" srcOrd="0" destOrd="1" presId="urn:microsoft.com/office/officeart/2005/8/layout/radial3"/>
    <dgm:cxn modelId="{DFC6F370-3480-DF42-93B1-BDDEC11040C8}" srcId="{189384F7-4747-0540-8C58-E6898814D8BF}" destId="{02F0B351-EF78-8543-847F-0E66CEB8DEFC}" srcOrd="4" destOrd="0" parTransId="{264CBB24-0132-554D-BB4E-FBA9D1E26E3A}" sibTransId="{D288A67B-2E56-A548-9023-5DD81A3B91AD}"/>
    <dgm:cxn modelId="{D326E172-6A86-9043-BF51-E491354FD541}" srcId="{189384F7-4747-0540-8C58-E6898814D8BF}" destId="{49D3BEF5-C47C-AC44-B6CC-81F476A106D3}" srcOrd="3" destOrd="0" parTransId="{1CDE4B36-D151-3A4A-8337-99D0CBC941AC}" sibTransId="{465ACCFC-C5E8-7540-BA65-6BABB9F32995}"/>
    <dgm:cxn modelId="{9E122176-F76C-D14B-86D8-124C1920AFB6}" type="presOf" srcId="{02F0B351-EF78-8543-847F-0E66CEB8DEFC}" destId="{3E2859CD-B2C6-0E4D-92A7-7F73C7CCC7A1}" srcOrd="0" destOrd="0" presId="urn:microsoft.com/office/officeart/2005/8/layout/radial3"/>
    <dgm:cxn modelId="{7FEE3D84-4E0D-F645-A182-AF83AF9BD693}" type="presOf" srcId="{57E3F480-8CD6-404A-A20A-5644FEF4CD3E}" destId="{36A96BE3-4C4D-1A48-9EB8-674612C325B1}" srcOrd="0" destOrd="0" presId="urn:microsoft.com/office/officeart/2005/8/layout/radial3"/>
    <dgm:cxn modelId="{D0AD5285-5309-6E47-8C5C-5CCB7E3476E3}" type="presOf" srcId="{03510B1A-AEC7-754B-94E8-AB0250943D65}" destId="{3E2859CD-B2C6-0E4D-92A7-7F73C7CCC7A1}" srcOrd="0" destOrd="3" presId="urn:microsoft.com/office/officeart/2005/8/layout/radial3"/>
    <dgm:cxn modelId="{9781E387-4CF9-5941-9146-C9559FE5EAB9}" srcId="{189384F7-4747-0540-8C58-E6898814D8BF}" destId="{B524B02F-7867-AD42-8FCC-FA21BF3BDC2C}" srcOrd="2" destOrd="0" parTransId="{F3D6168F-5E7F-4D4A-A25E-DFA338D8EAB9}" sibTransId="{E8C52E1E-D07D-244A-9FCC-C050CF654507}"/>
    <dgm:cxn modelId="{A8AF9696-01CF-E94E-B5D9-BD9C5DCCB8FC}" type="presOf" srcId="{F7C7DFC5-2F8D-7946-B88A-9C70EA1E9332}" destId="{3E2859CD-B2C6-0E4D-92A7-7F73C7CCC7A1}" srcOrd="0" destOrd="2" presId="urn:microsoft.com/office/officeart/2005/8/layout/radial3"/>
    <dgm:cxn modelId="{2AE812B4-E16E-1946-ABB2-358C8792C97D}" srcId="{02F0B351-EF78-8543-847F-0E66CEB8DEFC}" destId="{299F17EF-EE44-B94B-BB98-7165CD2F4551}" srcOrd="0" destOrd="0" parTransId="{081FA7F7-4212-A544-86D8-7E409231AFF2}" sibTransId="{AA0B68DA-CBA0-984F-B479-DC1CB73EBBF0}"/>
    <dgm:cxn modelId="{DD63E9CE-79E9-BF47-8539-1B69E9C475AC}" srcId="{57E3F480-8CD6-404A-A20A-5644FEF4CD3E}" destId="{3D5B6CFF-5222-C243-BDC6-79559C005D44}" srcOrd="0" destOrd="0" parTransId="{925AC4E2-A26D-3044-85FE-C6713C358AB6}" sibTransId="{16C9DCD5-FE10-E64C-9FAB-8E0F4B8AB885}"/>
    <dgm:cxn modelId="{A2E56BEA-800C-8046-B390-F4AB4C2C792A}" srcId="{02F0B351-EF78-8543-847F-0E66CEB8DEFC}" destId="{03510B1A-AEC7-754B-94E8-AB0250943D65}" srcOrd="2" destOrd="0" parTransId="{A37CB467-964B-3449-B7B8-2A0DD5136C77}" sibTransId="{AF1983CC-621E-C54C-9C1C-732EE1081630}"/>
    <dgm:cxn modelId="{79F374F3-73FA-AA49-AD1F-24947EB90F14}" srcId="{02F0B351-EF78-8543-847F-0E66CEB8DEFC}" destId="{F7C7DFC5-2F8D-7946-B88A-9C70EA1E9332}" srcOrd="1" destOrd="0" parTransId="{A28B5F9A-53DA-F14A-81CF-BFE4005D50EE}" sibTransId="{D8800CF6-956F-DB47-B6ED-5C430632E32D}"/>
    <dgm:cxn modelId="{FD0917FB-1B6B-FD49-9380-3A685B6436E6}" srcId="{189384F7-4747-0540-8C58-E6898814D8BF}" destId="{D6078042-B4F1-FB47-B3FB-F084DD9E297F}" srcOrd="1" destOrd="0" parTransId="{A8725770-80AC-E444-B8E8-C9478F99A0F6}" sibTransId="{9B6C4C29-6D72-5B4A-924A-24296AEE9462}"/>
    <dgm:cxn modelId="{BA826216-1E8D-BB48-AA1A-EA64DC0171CC}" type="presParOf" srcId="{69670D70-2BBF-6B45-BB50-579226B6F6CE}" destId="{B36373AD-F7C7-4946-940C-8C3FE64E29B0}" srcOrd="0" destOrd="0" presId="urn:microsoft.com/office/officeart/2005/8/layout/radial3"/>
    <dgm:cxn modelId="{76B3BE93-23CB-C548-9DC7-29BE0FA48B3A}" type="presParOf" srcId="{B36373AD-F7C7-4946-940C-8C3FE64E29B0}" destId="{E3D4AA85-C9B5-904D-9770-F929C6A5F25A}" srcOrd="0" destOrd="0" presId="urn:microsoft.com/office/officeart/2005/8/layout/radial3"/>
    <dgm:cxn modelId="{9CBEE9EA-98CE-744A-A60F-11A65CACE58C}" type="presParOf" srcId="{B36373AD-F7C7-4946-940C-8C3FE64E29B0}" destId="{8BAEABDE-BD9C-D84A-8903-472978F34FF1}" srcOrd="1" destOrd="0" presId="urn:microsoft.com/office/officeart/2005/8/layout/radial3"/>
    <dgm:cxn modelId="{80B55130-275B-F442-8B03-C0BDEF3110B4}" type="presParOf" srcId="{B36373AD-F7C7-4946-940C-8C3FE64E29B0}" destId="{AF9126CE-A436-FE47-9758-CEAE06491D24}" srcOrd="2" destOrd="0" presId="urn:microsoft.com/office/officeart/2005/8/layout/radial3"/>
    <dgm:cxn modelId="{F03C9160-EF00-E34C-98A9-F9680419541C}" type="presParOf" srcId="{B36373AD-F7C7-4946-940C-8C3FE64E29B0}" destId="{1B78EC18-6251-EE45-8FA0-884F6A7D13A5}" srcOrd="3" destOrd="0" presId="urn:microsoft.com/office/officeart/2005/8/layout/radial3"/>
    <dgm:cxn modelId="{87E6D4DC-104B-FA45-BEB2-C552E8A59FA5}" type="presParOf" srcId="{B36373AD-F7C7-4946-940C-8C3FE64E29B0}" destId="{0025694A-9A3F-6841-B3B7-FDD52BFB815C}" srcOrd="4" destOrd="0" presId="urn:microsoft.com/office/officeart/2005/8/layout/radial3"/>
    <dgm:cxn modelId="{AF17CB1C-7329-9145-B446-F0AA5C1640C6}" type="presParOf" srcId="{B36373AD-F7C7-4946-940C-8C3FE64E29B0}" destId="{3E2859CD-B2C6-0E4D-92A7-7F73C7CCC7A1}" srcOrd="5" destOrd="0" presId="urn:microsoft.com/office/officeart/2005/8/layout/radial3"/>
    <dgm:cxn modelId="{7FFC34B8-1676-2646-9DF4-628AE1B7147B}" type="presParOf" srcId="{B36373AD-F7C7-4946-940C-8C3FE64E29B0}" destId="{36A96BE3-4C4D-1A48-9EB8-674612C325B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FAB8E-4178-D645-8E7D-2F76FCAEEF54}" type="doc">
      <dgm:prSet loTypeId="urn:microsoft.com/office/officeart/2005/8/layout/radial3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9384F7-4747-0540-8C58-E6898814D8BF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4C9B86E6-198E-3649-8A31-3F40A91ADC1A}" type="parTrans" cxnId="{FA918D3A-5146-DB41-ADE1-6F65F4448150}">
      <dgm:prSet/>
      <dgm:spPr/>
      <dgm:t>
        <a:bodyPr/>
        <a:lstStyle/>
        <a:p>
          <a:endParaRPr lang="en-US"/>
        </a:p>
      </dgm:t>
    </dgm:pt>
    <dgm:pt modelId="{F1C3701E-5368-524A-8EC3-128AD796FAD9}" type="sibTrans" cxnId="{FA918D3A-5146-DB41-ADE1-6F65F4448150}">
      <dgm:prSet/>
      <dgm:spPr/>
      <dgm:t>
        <a:bodyPr/>
        <a:lstStyle/>
        <a:p>
          <a:endParaRPr lang="en-US"/>
        </a:p>
      </dgm:t>
    </dgm:pt>
    <dgm:pt modelId="{4EB33DB1-5C84-524C-8710-0372C2DF053F}">
      <dgm:prSet phldrT="[Text]" custT="1"/>
      <dgm:spPr/>
      <dgm:t>
        <a:bodyPr/>
        <a:lstStyle/>
        <a:p>
          <a:r>
            <a:rPr lang="en-US" sz="1600" baseline="0" dirty="0"/>
            <a:t>A medication to treat </a:t>
          </a:r>
          <a:r>
            <a:rPr lang="en-US" altLang="en-US" sz="1600" baseline="0" dirty="0">
              <a:latin typeface="Arial" panose="020B0604020202020204" pitchFamily="34" charset="0"/>
              <a:cs typeface="Arial" panose="020B0604020202020204" pitchFamily="34" charset="0"/>
            </a:rPr>
            <a:t>homozygous familial hypercholesterolemia</a:t>
          </a:r>
          <a:endParaRPr lang="en-US" sz="1600" baseline="0" dirty="0"/>
        </a:p>
      </dgm:t>
    </dgm:pt>
    <dgm:pt modelId="{97EBCDC6-433B-E64F-822F-E8CE506FC81B}" type="parTrans" cxnId="{F2C3AF54-0F72-2146-A995-2AFFF8A2A7A1}">
      <dgm:prSet/>
      <dgm:spPr/>
      <dgm:t>
        <a:bodyPr/>
        <a:lstStyle/>
        <a:p>
          <a:endParaRPr lang="en-US"/>
        </a:p>
      </dgm:t>
    </dgm:pt>
    <dgm:pt modelId="{80768A1E-108E-C74C-869B-E660D930BD36}" type="sibTrans" cxnId="{F2C3AF54-0F72-2146-A995-2AFFF8A2A7A1}">
      <dgm:prSet/>
      <dgm:spPr/>
      <dgm:t>
        <a:bodyPr/>
        <a:lstStyle/>
        <a:p>
          <a:endParaRPr lang="en-US"/>
        </a:p>
      </dgm:t>
    </dgm:pt>
    <dgm:pt modelId="{02F0B351-EF78-8543-847F-0E66CEB8DEFC}">
      <dgm:prSet phldrT="[Text]" custT="1"/>
      <dgm:spPr/>
      <dgm:t>
        <a:bodyPr/>
        <a:lstStyle/>
        <a:p>
          <a:r>
            <a:rPr lang="en-US" sz="1800" baseline="0" dirty="0"/>
            <a:t>Representation</a:t>
          </a:r>
        </a:p>
      </dgm:t>
    </dgm:pt>
    <dgm:pt modelId="{264CBB24-0132-554D-BB4E-FBA9D1E26E3A}" type="parTrans" cxnId="{DFC6F370-3480-DF42-93B1-BDDEC11040C8}">
      <dgm:prSet/>
      <dgm:spPr/>
      <dgm:t>
        <a:bodyPr/>
        <a:lstStyle/>
        <a:p>
          <a:endParaRPr lang="en-US"/>
        </a:p>
      </dgm:t>
    </dgm:pt>
    <dgm:pt modelId="{D288A67B-2E56-A548-9023-5DD81A3B91AD}" type="sibTrans" cxnId="{DFC6F370-3480-DF42-93B1-BDDEC11040C8}">
      <dgm:prSet/>
      <dgm:spPr/>
      <dgm:t>
        <a:bodyPr/>
        <a:lstStyle/>
        <a:p>
          <a:endParaRPr lang="en-US"/>
        </a:p>
      </dgm:t>
    </dgm:pt>
    <dgm:pt modelId="{D6078042-B4F1-FB47-B3FB-F084DD9E297F}">
      <dgm:prSet phldrT="[Text]"/>
      <dgm:spPr/>
      <dgm:t>
        <a:bodyPr/>
        <a:lstStyle/>
        <a:p>
          <a:r>
            <a:rPr lang="en-US" dirty="0"/>
            <a:t>A mRNA binder </a:t>
          </a:r>
        </a:p>
        <a:p>
          <a:r>
            <a:rPr lang="en-US" dirty="0"/>
            <a:t>(ApoB-100)</a:t>
          </a:r>
        </a:p>
      </dgm:t>
    </dgm:pt>
    <dgm:pt modelId="{A8725770-80AC-E444-B8E8-C9478F99A0F6}" type="parTrans" cxnId="{FD0917FB-1B6B-FD49-9380-3A685B6436E6}">
      <dgm:prSet/>
      <dgm:spPr/>
      <dgm:t>
        <a:bodyPr/>
        <a:lstStyle/>
        <a:p>
          <a:endParaRPr lang="en-US"/>
        </a:p>
      </dgm:t>
    </dgm:pt>
    <dgm:pt modelId="{9B6C4C29-6D72-5B4A-924A-24296AEE9462}" type="sibTrans" cxnId="{FD0917FB-1B6B-FD49-9380-3A685B6436E6}">
      <dgm:prSet/>
      <dgm:spPr/>
      <dgm:t>
        <a:bodyPr/>
        <a:lstStyle/>
        <a:p>
          <a:endParaRPr lang="en-US"/>
        </a:p>
      </dgm:t>
    </dgm:pt>
    <dgm:pt modelId="{49D3BEF5-C47C-AC44-B6CC-81F476A106D3}">
      <dgm:prSet phldrT="[Text]"/>
      <dgm:spPr/>
      <dgm:t>
        <a:bodyPr/>
        <a:lstStyle/>
        <a:p>
          <a:r>
            <a:rPr lang="en-US" dirty="0"/>
            <a:t>A modified oligonucleotide</a:t>
          </a:r>
        </a:p>
      </dgm:t>
    </dgm:pt>
    <dgm:pt modelId="{1CDE4B36-D151-3A4A-8337-99D0CBC941AC}" type="parTrans" cxnId="{D326E172-6A86-9043-BF51-E491354FD541}">
      <dgm:prSet/>
      <dgm:spPr/>
      <dgm:t>
        <a:bodyPr/>
        <a:lstStyle/>
        <a:p>
          <a:endParaRPr lang="en-US"/>
        </a:p>
      </dgm:t>
    </dgm:pt>
    <dgm:pt modelId="{465ACCFC-C5E8-7540-BA65-6BABB9F32995}" type="sibTrans" cxnId="{D326E172-6A86-9043-BF51-E491354FD541}">
      <dgm:prSet/>
      <dgm:spPr/>
      <dgm:t>
        <a:bodyPr/>
        <a:lstStyle/>
        <a:p>
          <a:endParaRPr lang="en-US"/>
        </a:p>
      </dgm:t>
    </dgm:pt>
    <dgm:pt modelId="{0F83593C-BFAF-5A47-AF9C-7B18B1095CA7}">
      <dgm:prSet phldrT="[Text]" custT="1"/>
      <dgm:spPr/>
      <dgm:t>
        <a:bodyPr/>
        <a:lstStyle/>
        <a:p>
          <a:r>
            <a:rPr lang="en-US" sz="1800" baseline="0" dirty="0"/>
            <a:t>SMILES</a:t>
          </a:r>
        </a:p>
      </dgm:t>
    </dgm:pt>
    <dgm:pt modelId="{3C793105-0089-BE4F-84D3-1098977FE1D4}" type="parTrans" cxnId="{09736E2E-8488-D54A-9A32-18CEF658C389}">
      <dgm:prSet/>
      <dgm:spPr/>
      <dgm:t>
        <a:bodyPr/>
        <a:lstStyle/>
        <a:p>
          <a:endParaRPr lang="en-US"/>
        </a:p>
      </dgm:t>
    </dgm:pt>
    <dgm:pt modelId="{F77F3E20-1531-724A-BB95-316E3DD40C8F}" type="sibTrans" cxnId="{09736E2E-8488-D54A-9A32-18CEF658C389}">
      <dgm:prSet/>
      <dgm:spPr/>
      <dgm:t>
        <a:bodyPr/>
        <a:lstStyle/>
        <a:p>
          <a:endParaRPr lang="en-US"/>
        </a:p>
      </dgm:t>
    </dgm:pt>
    <dgm:pt modelId="{F5CB4A89-ACBA-414B-B23B-569CB009691C}">
      <dgm:prSet phldrT="[Text]" custT="1"/>
      <dgm:spPr/>
      <dgm:t>
        <a:bodyPr/>
        <a:lstStyle/>
        <a:p>
          <a:r>
            <a:rPr lang="en-US" sz="1800" baseline="0" dirty="0" err="1"/>
            <a:t>InChi</a:t>
          </a:r>
          <a:endParaRPr lang="en-US" sz="1800" baseline="0" dirty="0"/>
        </a:p>
      </dgm:t>
    </dgm:pt>
    <dgm:pt modelId="{AD37A66D-7405-164D-8744-3CA8E04700DC}" type="parTrans" cxnId="{3B5D3812-FB4C-5D4A-8693-F8485ED66537}">
      <dgm:prSet/>
      <dgm:spPr/>
      <dgm:t>
        <a:bodyPr/>
        <a:lstStyle/>
        <a:p>
          <a:endParaRPr lang="en-US"/>
        </a:p>
      </dgm:t>
    </dgm:pt>
    <dgm:pt modelId="{5CFE4096-5373-804C-8E9E-3802EA1B4B44}" type="sibTrans" cxnId="{3B5D3812-FB4C-5D4A-8693-F8485ED66537}">
      <dgm:prSet/>
      <dgm:spPr/>
      <dgm:t>
        <a:bodyPr/>
        <a:lstStyle/>
        <a:p>
          <a:endParaRPr lang="en-US"/>
        </a:p>
      </dgm:t>
    </dgm:pt>
    <dgm:pt modelId="{48E7435A-64FC-C54B-8276-CE6F7C6D5E92}">
      <dgm:prSet phldrT="[Text]" custT="1"/>
      <dgm:spPr/>
      <dgm:t>
        <a:bodyPr/>
        <a:lstStyle/>
        <a:p>
          <a:r>
            <a:rPr lang="en-US" sz="1800" baseline="0" dirty="0" err="1"/>
            <a:t>Molfile</a:t>
          </a:r>
          <a:endParaRPr lang="en-US" sz="1800" baseline="0" dirty="0"/>
        </a:p>
      </dgm:t>
    </dgm:pt>
    <dgm:pt modelId="{5FE73E70-C328-D345-8F84-89E7B62D37A4}" type="parTrans" cxnId="{EC61C2FC-9C3B-CD4F-ACD2-B801E83478A0}">
      <dgm:prSet/>
      <dgm:spPr/>
      <dgm:t>
        <a:bodyPr/>
        <a:lstStyle/>
        <a:p>
          <a:endParaRPr lang="en-US"/>
        </a:p>
      </dgm:t>
    </dgm:pt>
    <dgm:pt modelId="{AD32F8CD-831D-E141-9900-96A0097F8676}" type="sibTrans" cxnId="{EC61C2FC-9C3B-CD4F-ACD2-B801E83478A0}">
      <dgm:prSet/>
      <dgm:spPr/>
      <dgm:t>
        <a:bodyPr/>
        <a:lstStyle/>
        <a:p>
          <a:endParaRPr lang="en-US"/>
        </a:p>
      </dgm:t>
    </dgm:pt>
    <dgm:pt modelId="{B6D1C59E-2A71-FB43-AE87-243BEDBAFE19}">
      <dgm:prSet phldrT="[Text]"/>
      <dgm:spPr/>
      <dgm:t>
        <a:bodyPr/>
        <a:lstStyle/>
        <a:p>
          <a:r>
            <a:rPr lang="en-US" dirty="0"/>
            <a:t>A large molecule (biologics) drug</a:t>
          </a:r>
        </a:p>
      </dgm:t>
    </dgm:pt>
    <dgm:pt modelId="{40E63139-DA26-F743-980B-600687E0AA82}" type="parTrans" cxnId="{C0325C08-AB8E-BC4B-9BB5-041B29843EE1}">
      <dgm:prSet/>
      <dgm:spPr/>
      <dgm:t>
        <a:bodyPr/>
        <a:lstStyle/>
        <a:p>
          <a:endParaRPr lang="en-US"/>
        </a:p>
      </dgm:t>
    </dgm:pt>
    <dgm:pt modelId="{371B2035-6CD2-B64F-B46A-61AC086B823A}" type="sibTrans" cxnId="{C0325C08-AB8E-BC4B-9BB5-041B29843EE1}">
      <dgm:prSet/>
      <dgm:spPr/>
      <dgm:t>
        <a:bodyPr/>
        <a:lstStyle/>
        <a:p>
          <a:endParaRPr lang="en-US"/>
        </a:p>
      </dgm:t>
    </dgm:pt>
    <dgm:pt modelId="{525B1D8C-1D33-744B-8FE5-0D851F81DA3C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1800" baseline="0" dirty="0">
              <a:solidFill>
                <a:schemeClr val="tx1"/>
              </a:solidFill>
            </a:rPr>
            <a:t>Cheminformatics</a:t>
          </a:r>
        </a:p>
      </dgm:t>
    </dgm:pt>
    <dgm:pt modelId="{7B1C6278-8321-1146-B503-928C7AF54021}" type="parTrans" cxnId="{009D9417-3ACD-1F41-9C93-CAA64E918D8F}">
      <dgm:prSet/>
      <dgm:spPr/>
      <dgm:t>
        <a:bodyPr/>
        <a:lstStyle/>
        <a:p>
          <a:endParaRPr lang="en-US"/>
        </a:p>
      </dgm:t>
    </dgm:pt>
    <dgm:pt modelId="{59514DA4-95DD-D74B-9188-3A04F71E9816}" type="sibTrans" cxnId="{009D9417-3ACD-1F41-9C93-CAA64E918D8F}">
      <dgm:prSet/>
      <dgm:spPr/>
      <dgm:t>
        <a:bodyPr/>
        <a:lstStyle/>
        <a:p>
          <a:endParaRPr lang="en-US"/>
        </a:p>
      </dgm:t>
    </dgm:pt>
    <dgm:pt modelId="{43F0529D-F377-1044-AD0F-703A8AE0523F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1800" baseline="0" dirty="0">
              <a:solidFill>
                <a:schemeClr val="tx1"/>
              </a:solidFill>
            </a:rPr>
            <a:t>Toolkit</a:t>
          </a:r>
        </a:p>
      </dgm:t>
    </dgm:pt>
    <dgm:pt modelId="{6DAF6279-813E-8548-B098-A546975CFA64}" type="parTrans" cxnId="{62F0E16D-B84C-8C48-BE9E-CF5594700EE7}">
      <dgm:prSet/>
      <dgm:spPr/>
      <dgm:t>
        <a:bodyPr/>
        <a:lstStyle/>
        <a:p>
          <a:endParaRPr lang="en-US"/>
        </a:p>
      </dgm:t>
    </dgm:pt>
    <dgm:pt modelId="{426D1ECE-0551-4A45-873F-AEFC11164D96}" type="sibTrans" cxnId="{62F0E16D-B84C-8C48-BE9E-CF5594700EE7}">
      <dgm:prSet/>
      <dgm:spPr/>
      <dgm:t>
        <a:bodyPr/>
        <a:lstStyle/>
        <a:p>
          <a:endParaRPr lang="en-US"/>
        </a:p>
      </dgm:t>
    </dgm:pt>
    <dgm:pt modelId="{15F101D7-F578-9143-AA74-B3D367649766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1800" baseline="0" dirty="0">
              <a:solidFill>
                <a:schemeClr val="tx1"/>
              </a:solidFill>
            </a:rPr>
            <a:t>SAR</a:t>
          </a:r>
        </a:p>
      </dgm:t>
    </dgm:pt>
    <dgm:pt modelId="{6B44300E-015F-5948-A4B5-B81D0DEFFE0F}" type="parTrans" cxnId="{2DF8B8A4-4E45-5249-BDFA-9AB655B42D95}">
      <dgm:prSet/>
      <dgm:spPr/>
      <dgm:t>
        <a:bodyPr/>
        <a:lstStyle/>
        <a:p>
          <a:endParaRPr lang="en-US"/>
        </a:p>
      </dgm:t>
    </dgm:pt>
    <dgm:pt modelId="{9FB19C7C-A072-0F4F-A9AB-775E29185DFD}" type="sibTrans" cxnId="{2DF8B8A4-4E45-5249-BDFA-9AB655B42D95}">
      <dgm:prSet/>
      <dgm:spPr/>
      <dgm:t>
        <a:bodyPr/>
        <a:lstStyle/>
        <a:p>
          <a:endParaRPr lang="en-US"/>
        </a:p>
      </dgm:t>
    </dgm:pt>
    <dgm:pt modelId="{69670D70-2BBF-6B45-BB50-579226B6F6CE}" type="pres">
      <dgm:prSet presAssocID="{6B2FAB8E-4178-D645-8E7D-2F76FCAEEF54}" presName="composite" presStyleCnt="0">
        <dgm:presLayoutVars>
          <dgm:chMax val="1"/>
          <dgm:dir/>
          <dgm:resizeHandles val="exact"/>
        </dgm:presLayoutVars>
      </dgm:prSet>
      <dgm:spPr/>
    </dgm:pt>
    <dgm:pt modelId="{B36373AD-F7C7-4946-940C-8C3FE64E29B0}" type="pres">
      <dgm:prSet presAssocID="{6B2FAB8E-4178-D645-8E7D-2F76FCAEEF54}" presName="radial" presStyleCnt="0">
        <dgm:presLayoutVars>
          <dgm:animLvl val="ctr"/>
        </dgm:presLayoutVars>
      </dgm:prSet>
      <dgm:spPr/>
    </dgm:pt>
    <dgm:pt modelId="{E3D4AA85-C9B5-904D-9770-F929C6A5F25A}" type="pres">
      <dgm:prSet presAssocID="{189384F7-4747-0540-8C58-E6898814D8BF}" presName="centerShape" presStyleLbl="vennNode1" presStyleIdx="0" presStyleCnt="7" custScaleX="143821" custScaleY="125829"/>
      <dgm:spPr/>
    </dgm:pt>
    <dgm:pt modelId="{8BAEABDE-BD9C-D84A-8903-472978F34FF1}" type="pres">
      <dgm:prSet presAssocID="{4EB33DB1-5C84-524C-8710-0372C2DF053F}" presName="node" presStyleLbl="vennNode1" presStyleIdx="1" presStyleCnt="7" custScaleX="183197" custScaleY="114498">
        <dgm:presLayoutVars>
          <dgm:bulletEnabled val="1"/>
        </dgm:presLayoutVars>
      </dgm:prSet>
      <dgm:spPr/>
    </dgm:pt>
    <dgm:pt modelId="{AF9126CE-A436-FE47-9758-CEAE06491D24}" type="pres">
      <dgm:prSet presAssocID="{D6078042-B4F1-FB47-B3FB-F084DD9E297F}" presName="node" presStyleLbl="vennNode1" presStyleIdx="2" presStyleCnt="7" custScaleX="143123" custScaleY="114498" custRadScaleRad="135795" custRadScaleInc="16071">
        <dgm:presLayoutVars>
          <dgm:bulletEnabled val="1"/>
        </dgm:presLayoutVars>
      </dgm:prSet>
      <dgm:spPr/>
    </dgm:pt>
    <dgm:pt modelId="{99FE71FF-581C-0248-837D-0E4216218AEC}" type="pres">
      <dgm:prSet presAssocID="{B6D1C59E-2A71-FB43-AE87-243BEDBAFE19}" presName="node" presStyleLbl="vennNode1" presStyleIdx="3" presStyleCnt="7" custScaleX="143123" custScaleY="114498" custRadScaleRad="128882" custRadScaleInc="-7876">
        <dgm:presLayoutVars>
          <dgm:bulletEnabled val="1"/>
        </dgm:presLayoutVars>
      </dgm:prSet>
      <dgm:spPr/>
    </dgm:pt>
    <dgm:pt modelId="{0025694A-9A3F-6841-B3B7-FDD52BFB815C}" type="pres">
      <dgm:prSet presAssocID="{49D3BEF5-C47C-AC44-B6CC-81F476A106D3}" presName="node" presStyleLbl="vennNode1" presStyleIdx="4" presStyleCnt="7" custScaleX="143123" custScaleY="114498">
        <dgm:presLayoutVars>
          <dgm:bulletEnabled val="1"/>
        </dgm:presLayoutVars>
      </dgm:prSet>
      <dgm:spPr/>
    </dgm:pt>
    <dgm:pt modelId="{3E2859CD-B2C6-0E4D-92A7-7F73C7CCC7A1}" type="pres">
      <dgm:prSet presAssocID="{02F0B351-EF78-8543-847F-0E66CEB8DEFC}" presName="node" presStyleLbl="vennNode1" presStyleIdx="5" presStyleCnt="7" custScaleX="143123" custScaleY="114498" custRadScaleRad="127049" custRadScaleInc="4954">
        <dgm:presLayoutVars>
          <dgm:bulletEnabled val="1"/>
        </dgm:presLayoutVars>
      </dgm:prSet>
      <dgm:spPr/>
    </dgm:pt>
    <dgm:pt modelId="{2677DF34-190E-1A4A-92DE-56F4E34F1D7C}" type="pres">
      <dgm:prSet presAssocID="{525B1D8C-1D33-744B-8FE5-0D851F81DA3C}" presName="node" presStyleLbl="vennNode1" presStyleIdx="6" presStyleCnt="7" custScaleX="149439" custScaleY="103377" custRadScaleRad="125513" custRadScaleInc="-16632">
        <dgm:presLayoutVars>
          <dgm:bulletEnabled val="1"/>
        </dgm:presLayoutVars>
      </dgm:prSet>
      <dgm:spPr/>
    </dgm:pt>
  </dgm:ptLst>
  <dgm:cxnLst>
    <dgm:cxn modelId="{C0325C08-AB8E-BC4B-9BB5-041B29843EE1}" srcId="{189384F7-4747-0540-8C58-E6898814D8BF}" destId="{B6D1C59E-2A71-FB43-AE87-243BEDBAFE19}" srcOrd="2" destOrd="0" parTransId="{40E63139-DA26-F743-980B-600687E0AA82}" sibTransId="{371B2035-6CD2-B64F-B46A-61AC086B823A}"/>
    <dgm:cxn modelId="{79A7F508-5C97-AF4E-B117-067D0F79A305}" type="presOf" srcId="{6B2FAB8E-4178-D645-8E7D-2F76FCAEEF54}" destId="{69670D70-2BBF-6B45-BB50-579226B6F6CE}" srcOrd="0" destOrd="0" presId="urn:microsoft.com/office/officeart/2005/8/layout/radial3"/>
    <dgm:cxn modelId="{61F23112-CE26-6945-900B-39A7F7D2AA9D}" type="presOf" srcId="{189384F7-4747-0540-8C58-E6898814D8BF}" destId="{E3D4AA85-C9B5-904D-9770-F929C6A5F25A}" srcOrd="0" destOrd="0" presId="urn:microsoft.com/office/officeart/2005/8/layout/radial3"/>
    <dgm:cxn modelId="{3B5D3812-FB4C-5D4A-8693-F8485ED66537}" srcId="{02F0B351-EF78-8543-847F-0E66CEB8DEFC}" destId="{F5CB4A89-ACBA-414B-B23B-569CB009691C}" srcOrd="1" destOrd="0" parTransId="{AD37A66D-7405-164D-8744-3CA8E04700DC}" sibTransId="{5CFE4096-5373-804C-8E9E-3802EA1B4B44}"/>
    <dgm:cxn modelId="{009D9417-3ACD-1F41-9C93-CAA64E918D8F}" srcId="{189384F7-4747-0540-8C58-E6898814D8BF}" destId="{525B1D8C-1D33-744B-8FE5-0D851F81DA3C}" srcOrd="5" destOrd="0" parTransId="{7B1C6278-8321-1146-B503-928C7AF54021}" sibTransId="{59514DA4-95DD-D74B-9188-3A04F71E9816}"/>
    <dgm:cxn modelId="{09736E2E-8488-D54A-9A32-18CEF658C389}" srcId="{02F0B351-EF78-8543-847F-0E66CEB8DEFC}" destId="{0F83593C-BFAF-5A47-AF9C-7B18B1095CA7}" srcOrd="0" destOrd="0" parTransId="{3C793105-0089-BE4F-84D3-1098977FE1D4}" sibTransId="{F77F3E20-1531-724A-BB95-316E3DD40C8F}"/>
    <dgm:cxn modelId="{FA918D3A-5146-DB41-ADE1-6F65F4448150}" srcId="{6B2FAB8E-4178-D645-8E7D-2F76FCAEEF54}" destId="{189384F7-4747-0540-8C58-E6898814D8BF}" srcOrd="0" destOrd="0" parTransId="{4C9B86E6-198E-3649-8A31-3F40A91ADC1A}" sibTransId="{F1C3701E-5368-524A-8EC3-128AD796FAD9}"/>
    <dgm:cxn modelId="{2559FC47-C739-014A-AA35-06FDABAC18E3}" type="presOf" srcId="{4EB33DB1-5C84-524C-8710-0372C2DF053F}" destId="{8BAEABDE-BD9C-D84A-8903-472978F34FF1}" srcOrd="0" destOrd="0" presId="urn:microsoft.com/office/officeart/2005/8/layout/radial3"/>
    <dgm:cxn modelId="{1920A64A-916D-6340-90E1-D0291BD931B3}" type="presOf" srcId="{D6078042-B4F1-FB47-B3FB-F084DD9E297F}" destId="{AF9126CE-A436-FE47-9758-CEAE06491D24}" srcOrd="0" destOrd="0" presId="urn:microsoft.com/office/officeart/2005/8/layout/radial3"/>
    <dgm:cxn modelId="{F2C3AF54-0F72-2146-A995-2AFFF8A2A7A1}" srcId="{189384F7-4747-0540-8C58-E6898814D8BF}" destId="{4EB33DB1-5C84-524C-8710-0372C2DF053F}" srcOrd="0" destOrd="0" parTransId="{97EBCDC6-433B-E64F-822F-E8CE506FC81B}" sibTransId="{80768A1E-108E-C74C-869B-E660D930BD36}"/>
    <dgm:cxn modelId="{A0F34957-B16B-5845-8881-81C038F30FAA}" type="presOf" srcId="{43F0529D-F377-1044-AD0F-703A8AE0523F}" destId="{2677DF34-190E-1A4A-92DE-56F4E34F1D7C}" srcOrd="0" destOrd="1" presId="urn:microsoft.com/office/officeart/2005/8/layout/radial3"/>
    <dgm:cxn modelId="{AB92B567-1074-E342-B038-14655275D88F}" type="presOf" srcId="{49D3BEF5-C47C-AC44-B6CC-81F476A106D3}" destId="{0025694A-9A3F-6841-B3B7-FDD52BFB815C}" srcOrd="0" destOrd="0" presId="urn:microsoft.com/office/officeart/2005/8/layout/radial3"/>
    <dgm:cxn modelId="{62F0E16D-B84C-8C48-BE9E-CF5594700EE7}" srcId="{525B1D8C-1D33-744B-8FE5-0D851F81DA3C}" destId="{43F0529D-F377-1044-AD0F-703A8AE0523F}" srcOrd="0" destOrd="0" parTransId="{6DAF6279-813E-8548-B098-A546975CFA64}" sibTransId="{426D1ECE-0551-4A45-873F-AEFC11164D96}"/>
    <dgm:cxn modelId="{DFC6F370-3480-DF42-93B1-BDDEC11040C8}" srcId="{189384F7-4747-0540-8C58-E6898814D8BF}" destId="{02F0B351-EF78-8543-847F-0E66CEB8DEFC}" srcOrd="4" destOrd="0" parTransId="{264CBB24-0132-554D-BB4E-FBA9D1E26E3A}" sibTransId="{D288A67B-2E56-A548-9023-5DD81A3B91AD}"/>
    <dgm:cxn modelId="{D326E172-6A86-9043-BF51-E491354FD541}" srcId="{189384F7-4747-0540-8C58-E6898814D8BF}" destId="{49D3BEF5-C47C-AC44-B6CC-81F476A106D3}" srcOrd="3" destOrd="0" parTransId="{1CDE4B36-D151-3A4A-8337-99D0CBC941AC}" sibTransId="{465ACCFC-C5E8-7540-BA65-6BABB9F32995}"/>
    <dgm:cxn modelId="{9E122176-F76C-D14B-86D8-124C1920AFB6}" type="presOf" srcId="{02F0B351-EF78-8543-847F-0E66CEB8DEFC}" destId="{3E2859CD-B2C6-0E4D-92A7-7F73C7CCC7A1}" srcOrd="0" destOrd="0" presId="urn:microsoft.com/office/officeart/2005/8/layout/radial3"/>
    <dgm:cxn modelId="{2953F782-ABE8-3F4C-BC1D-F2F4DEBEC2AF}" type="presOf" srcId="{0F83593C-BFAF-5A47-AF9C-7B18B1095CA7}" destId="{3E2859CD-B2C6-0E4D-92A7-7F73C7CCC7A1}" srcOrd="0" destOrd="1" presId="urn:microsoft.com/office/officeart/2005/8/layout/radial3"/>
    <dgm:cxn modelId="{3163EB95-3943-E24F-A219-8A98A6CD08A3}" type="presOf" srcId="{F5CB4A89-ACBA-414B-B23B-569CB009691C}" destId="{3E2859CD-B2C6-0E4D-92A7-7F73C7CCC7A1}" srcOrd="0" destOrd="2" presId="urn:microsoft.com/office/officeart/2005/8/layout/radial3"/>
    <dgm:cxn modelId="{2DF8B8A4-4E45-5249-BDFA-9AB655B42D95}" srcId="{525B1D8C-1D33-744B-8FE5-0D851F81DA3C}" destId="{15F101D7-F578-9143-AA74-B3D367649766}" srcOrd="1" destOrd="0" parTransId="{6B44300E-015F-5948-A4B5-B81D0DEFFE0F}" sibTransId="{9FB19C7C-A072-0F4F-A9AB-775E29185DFD}"/>
    <dgm:cxn modelId="{E13CFACB-6BD2-0246-828A-BE78A97518A5}" type="presOf" srcId="{525B1D8C-1D33-744B-8FE5-0D851F81DA3C}" destId="{2677DF34-190E-1A4A-92DE-56F4E34F1D7C}" srcOrd="0" destOrd="0" presId="urn:microsoft.com/office/officeart/2005/8/layout/radial3"/>
    <dgm:cxn modelId="{7C3C00D0-19B0-0343-A775-1EBBF50BB591}" type="presOf" srcId="{15F101D7-F578-9143-AA74-B3D367649766}" destId="{2677DF34-190E-1A4A-92DE-56F4E34F1D7C}" srcOrd="0" destOrd="2" presId="urn:microsoft.com/office/officeart/2005/8/layout/radial3"/>
    <dgm:cxn modelId="{D0F018D8-3CDA-1D48-9A6C-BD5D55574A1F}" type="presOf" srcId="{B6D1C59E-2A71-FB43-AE87-243BEDBAFE19}" destId="{99FE71FF-581C-0248-837D-0E4216218AEC}" srcOrd="0" destOrd="0" presId="urn:microsoft.com/office/officeart/2005/8/layout/radial3"/>
    <dgm:cxn modelId="{9B7109F2-CBFB-C041-9531-68A99870A9C6}" type="presOf" srcId="{48E7435A-64FC-C54B-8276-CE6F7C6D5E92}" destId="{3E2859CD-B2C6-0E4D-92A7-7F73C7CCC7A1}" srcOrd="0" destOrd="3" presId="urn:microsoft.com/office/officeart/2005/8/layout/radial3"/>
    <dgm:cxn modelId="{FD0917FB-1B6B-FD49-9380-3A685B6436E6}" srcId="{189384F7-4747-0540-8C58-E6898814D8BF}" destId="{D6078042-B4F1-FB47-B3FB-F084DD9E297F}" srcOrd="1" destOrd="0" parTransId="{A8725770-80AC-E444-B8E8-C9478F99A0F6}" sibTransId="{9B6C4C29-6D72-5B4A-924A-24296AEE9462}"/>
    <dgm:cxn modelId="{EC61C2FC-9C3B-CD4F-ACD2-B801E83478A0}" srcId="{02F0B351-EF78-8543-847F-0E66CEB8DEFC}" destId="{48E7435A-64FC-C54B-8276-CE6F7C6D5E92}" srcOrd="2" destOrd="0" parTransId="{5FE73E70-C328-D345-8F84-89E7B62D37A4}" sibTransId="{AD32F8CD-831D-E141-9900-96A0097F8676}"/>
    <dgm:cxn modelId="{BA826216-1E8D-BB48-AA1A-EA64DC0171CC}" type="presParOf" srcId="{69670D70-2BBF-6B45-BB50-579226B6F6CE}" destId="{B36373AD-F7C7-4946-940C-8C3FE64E29B0}" srcOrd="0" destOrd="0" presId="urn:microsoft.com/office/officeart/2005/8/layout/radial3"/>
    <dgm:cxn modelId="{76B3BE93-23CB-C548-9DC7-29BE0FA48B3A}" type="presParOf" srcId="{B36373AD-F7C7-4946-940C-8C3FE64E29B0}" destId="{E3D4AA85-C9B5-904D-9770-F929C6A5F25A}" srcOrd="0" destOrd="0" presId="urn:microsoft.com/office/officeart/2005/8/layout/radial3"/>
    <dgm:cxn modelId="{9CBEE9EA-98CE-744A-A60F-11A65CACE58C}" type="presParOf" srcId="{B36373AD-F7C7-4946-940C-8C3FE64E29B0}" destId="{8BAEABDE-BD9C-D84A-8903-472978F34FF1}" srcOrd="1" destOrd="0" presId="urn:microsoft.com/office/officeart/2005/8/layout/radial3"/>
    <dgm:cxn modelId="{80B55130-275B-F442-8B03-C0BDEF3110B4}" type="presParOf" srcId="{B36373AD-F7C7-4946-940C-8C3FE64E29B0}" destId="{AF9126CE-A436-FE47-9758-CEAE06491D24}" srcOrd="2" destOrd="0" presId="urn:microsoft.com/office/officeart/2005/8/layout/radial3"/>
    <dgm:cxn modelId="{9F157D99-E394-D248-8B68-C316ABB7332E}" type="presParOf" srcId="{B36373AD-F7C7-4946-940C-8C3FE64E29B0}" destId="{99FE71FF-581C-0248-837D-0E4216218AEC}" srcOrd="3" destOrd="0" presId="urn:microsoft.com/office/officeart/2005/8/layout/radial3"/>
    <dgm:cxn modelId="{87E6D4DC-104B-FA45-BEB2-C552E8A59FA5}" type="presParOf" srcId="{B36373AD-F7C7-4946-940C-8C3FE64E29B0}" destId="{0025694A-9A3F-6841-B3B7-FDD52BFB815C}" srcOrd="4" destOrd="0" presId="urn:microsoft.com/office/officeart/2005/8/layout/radial3"/>
    <dgm:cxn modelId="{AF17CB1C-7329-9145-B446-F0AA5C1640C6}" type="presParOf" srcId="{B36373AD-F7C7-4946-940C-8C3FE64E29B0}" destId="{3E2859CD-B2C6-0E4D-92A7-7F73C7CCC7A1}" srcOrd="5" destOrd="0" presId="urn:microsoft.com/office/officeart/2005/8/layout/radial3"/>
    <dgm:cxn modelId="{26DBF91C-0BCC-3A4E-A595-EA6B5523300B}" type="presParOf" srcId="{B36373AD-F7C7-4946-940C-8C3FE64E29B0}" destId="{2677DF34-190E-1A4A-92DE-56F4E34F1D7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4AA85-C9B5-904D-9770-F929C6A5F25A}">
      <dsp:nvSpPr>
        <dsp:cNvPr id="0" name=""/>
        <dsp:cNvSpPr/>
      </dsp:nvSpPr>
      <dsp:spPr>
        <a:xfrm>
          <a:off x="2506579" y="1270173"/>
          <a:ext cx="3200401" cy="32004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baseline="0" dirty="0"/>
        </a:p>
      </dsp:txBody>
      <dsp:txXfrm>
        <a:off x="2975267" y="1738861"/>
        <a:ext cx="2263025" cy="2263025"/>
      </dsp:txXfrm>
    </dsp:sp>
    <dsp:sp modelId="{8BAEABDE-BD9C-D84A-8903-472978F34FF1}">
      <dsp:nvSpPr>
        <dsp:cNvPr id="0" name=""/>
        <dsp:cNvSpPr/>
      </dsp:nvSpPr>
      <dsp:spPr>
        <a:xfrm>
          <a:off x="3004536" y="-85153"/>
          <a:ext cx="2204489" cy="1763604"/>
        </a:xfrm>
        <a:prstGeom prst="ellipse">
          <a:avLst/>
        </a:prstGeom>
        <a:solidFill>
          <a:schemeClr val="accent3">
            <a:alpha val="50000"/>
            <a:hueOff val="721553"/>
            <a:satOff val="-2891"/>
            <a:lumOff val="-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A medication to treat COVID-19</a:t>
          </a:r>
        </a:p>
      </dsp:txBody>
      <dsp:txXfrm>
        <a:off x="3327376" y="173121"/>
        <a:ext cx="1558809" cy="1247056"/>
      </dsp:txXfrm>
    </dsp:sp>
    <dsp:sp modelId="{AF9126CE-A436-FE47-9758-CEAE06491D24}">
      <dsp:nvSpPr>
        <dsp:cNvPr id="0" name=""/>
        <dsp:cNvSpPr/>
      </dsp:nvSpPr>
      <dsp:spPr>
        <a:xfrm>
          <a:off x="4972880" y="872449"/>
          <a:ext cx="2204489" cy="1763604"/>
        </a:xfrm>
        <a:prstGeom prst="ellipse">
          <a:avLst/>
        </a:prstGeom>
        <a:solidFill>
          <a:schemeClr val="accent3">
            <a:alpha val="50000"/>
            <a:hueOff val="1443107"/>
            <a:satOff val="-5782"/>
            <a:lumOff val="-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An RNA replication inhibitor</a:t>
          </a:r>
        </a:p>
      </dsp:txBody>
      <dsp:txXfrm>
        <a:off x="5295720" y="1130723"/>
        <a:ext cx="1558809" cy="1247056"/>
      </dsp:txXfrm>
    </dsp:sp>
    <dsp:sp modelId="{1B78EC18-6251-EE45-8FA0-884F6A7D13A5}">
      <dsp:nvSpPr>
        <dsp:cNvPr id="0" name=""/>
        <dsp:cNvSpPr/>
      </dsp:nvSpPr>
      <dsp:spPr>
        <a:xfrm>
          <a:off x="4857482" y="2896946"/>
          <a:ext cx="2204489" cy="1763604"/>
        </a:xfrm>
        <a:prstGeom prst="ellipse">
          <a:avLst/>
        </a:prstGeom>
        <a:solidFill>
          <a:schemeClr val="accent3">
            <a:alpha val="50000"/>
            <a:hueOff val="2164660"/>
            <a:satOff val="-8674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A small molecule drug</a:t>
          </a:r>
        </a:p>
      </dsp:txBody>
      <dsp:txXfrm>
        <a:off x="5180322" y="3155220"/>
        <a:ext cx="1558809" cy="1247056"/>
      </dsp:txXfrm>
    </dsp:sp>
    <dsp:sp modelId="{0025694A-9A3F-6841-B3B7-FDD52BFB815C}">
      <dsp:nvSpPr>
        <dsp:cNvPr id="0" name=""/>
        <dsp:cNvSpPr/>
      </dsp:nvSpPr>
      <dsp:spPr>
        <a:xfrm>
          <a:off x="3004536" y="4062297"/>
          <a:ext cx="2204489" cy="1763604"/>
        </a:xfrm>
        <a:prstGeom prst="ellipse">
          <a:avLst/>
        </a:prstGeom>
        <a:solidFill>
          <a:schemeClr val="accent3">
            <a:alpha val="50000"/>
            <a:hueOff val="2886213"/>
            <a:satOff val="-11565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A nucleotide analog</a:t>
          </a:r>
        </a:p>
      </dsp:txBody>
      <dsp:txXfrm>
        <a:off x="3327376" y="4320571"/>
        <a:ext cx="1558809" cy="1247056"/>
      </dsp:txXfrm>
    </dsp:sp>
    <dsp:sp modelId="{3E2859CD-B2C6-0E4D-92A7-7F73C7CCC7A1}">
      <dsp:nvSpPr>
        <dsp:cNvPr id="0" name=""/>
        <dsp:cNvSpPr/>
      </dsp:nvSpPr>
      <dsp:spPr>
        <a:xfrm>
          <a:off x="950278" y="3161183"/>
          <a:ext cx="2204489" cy="1763604"/>
        </a:xfrm>
        <a:prstGeom prst="ellipse">
          <a:avLst/>
        </a:prstGeom>
        <a:solidFill>
          <a:schemeClr val="accent3">
            <a:alpha val="50000"/>
            <a:hueOff val="3607767"/>
            <a:satOff val="-14456"/>
            <a:lumOff val="-16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Representation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/>
            <a:t>SMILES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 err="1"/>
            <a:t>InChi</a:t>
          </a:r>
          <a:endParaRPr lang="en-US" sz="1800" kern="1200" baseline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 err="1"/>
            <a:t>Molfile</a:t>
          </a:r>
          <a:endParaRPr lang="en-US" sz="800" kern="1200" baseline="0" dirty="0"/>
        </a:p>
      </dsp:txBody>
      <dsp:txXfrm>
        <a:off x="1273118" y="3419457"/>
        <a:ext cx="1558809" cy="1247056"/>
      </dsp:txXfrm>
    </dsp:sp>
    <dsp:sp modelId="{36A96BE3-4C4D-1A48-9EB8-674612C325B1}">
      <dsp:nvSpPr>
        <dsp:cNvPr id="0" name=""/>
        <dsp:cNvSpPr/>
      </dsp:nvSpPr>
      <dsp:spPr>
        <a:xfrm>
          <a:off x="948680" y="1169593"/>
          <a:ext cx="2379308" cy="1645927"/>
        </a:xfrm>
        <a:prstGeom prst="ellipse">
          <a:avLst/>
        </a:prstGeom>
        <a:solidFill>
          <a:schemeClr val="accent3">
            <a:alpha val="50000"/>
            <a:hueOff val="4329320"/>
            <a:satOff val="-17347"/>
            <a:lumOff val="-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Cheminformatics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/>
            <a:t>Toolkit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/>
            <a:t>SAR</a:t>
          </a:r>
        </a:p>
      </dsp:txBody>
      <dsp:txXfrm>
        <a:off x="1297122" y="1410633"/>
        <a:ext cx="1682424" cy="1163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4AA85-C9B5-904D-9770-F929C6A5F25A}">
      <dsp:nvSpPr>
        <dsp:cNvPr id="0" name=""/>
        <dsp:cNvSpPr/>
      </dsp:nvSpPr>
      <dsp:spPr>
        <a:xfrm>
          <a:off x="2093547" y="838725"/>
          <a:ext cx="4430498" cy="3876243"/>
        </a:xfrm>
        <a:prstGeom prst="ellipse">
          <a:avLst/>
        </a:prstGeom>
        <a:solidFill>
          <a:srgbClr val="FF000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42378" y="1406388"/>
        <a:ext cx="3132836" cy="2740917"/>
      </dsp:txXfrm>
    </dsp:sp>
    <dsp:sp modelId="{8BAEABDE-BD9C-D84A-8903-472978F34FF1}">
      <dsp:nvSpPr>
        <dsp:cNvPr id="0" name=""/>
        <dsp:cNvSpPr/>
      </dsp:nvSpPr>
      <dsp:spPr>
        <a:xfrm>
          <a:off x="2897921" y="-111105"/>
          <a:ext cx="2821751" cy="1763592"/>
        </a:xfrm>
        <a:prstGeom prst="ellipse">
          <a:avLst/>
        </a:prstGeom>
        <a:solidFill>
          <a:schemeClr val="accent3">
            <a:alpha val="50000"/>
            <a:hueOff val="721553"/>
            <a:satOff val="-2891"/>
            <a:lumOff val="-32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A medication to treat </a:t>
          </a:r>
          <a:r>
            <a:rPr lang="en-US" altLang="en-US" sz="1600" kern="1200" baseline="0" dirty="0">
              <a:latin typeface="Arial" panose="020B0604020202020204" pitchFamily="34" charset="0"/>
              <a:cs typeface="Arial" panose="020B0604020202020204" pitchFamily="34" charset="0"/>
            </a:rPr>
            <a:t>homozygous familial hypercholesterolemia</a:t>
          </a:r>
          <a:endParaRPr lang="en-US" sz="1600" kern="1200" baseline="0" dirty="0"/>
        </a:p>
      </dsp:txBody>
      <dsp:txXfrm>
        <a:off x="3311157" y="147167"/>
        <a:ext cx="1995279" cy="1247048"/>
      </dsp:txXfrm>
    </dsp:sp>
    <dsp:sp modelId="{AF9126CE-A436-FE47-9758-CEAE06491D24}">
      <dsp:nvSpPr>
        <dsp:cNvPr id="0" name=""/>
        <dsp:cNvSpPr/>
      </dsp:nvSpPr>
      <dsp:spPr>
        <a:xfrm>
          <a:off x="5760652" y="947348"/>
          <a:ext cx="2204498" cy="1763592"/>
        </a:xfrm>
        <a:prstGeom prst="ellipse">
          <a:avLst/>
        </a:prstGeom>
        <a:solidFill>
          <a:schemeClr val="accent3">
            <a:alpha val="50000"/>
            <a:hueOff val="1443107"/>
            <a:satOff val="-5782"/>
            <a:lumOff val="-6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mRNA binder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(ApoB-100)</a:t>
          </a:r>
        </a:p>
      </dsp:txBody>
      <dsp:txXfrm>
        <a:off x="6083493" y="1205620"/>
        <a:ext cx="1558816" cy="1247048"/>
      </dsp:txXfrm>
    </dsp:sp>
    <dsp:sp modelId="{99FE71FF-581C-0248-837D-0E4216218AEC}">
      <dsp:nvSpPr>
        <dsp:cNvPr id="0" name=""/>
        <dsp:cNvSpPr/>
      </dsp:nvSpPr>
      <dsp:spPr>
        <a:xfrm>
          <a:off x="5544613" y="2998971"/>
          <a:ext cx="2204498" cy="1763592"/>
        </a:xfrm>
        <a:prstGeom prst="ellipse">
          <a:avLst/>
        </a:prstGeom>
        <a:solidFill>
          <a:schemeClr val="accent3">
            <a:alpha val="50000"/>
            <a:hueOff val="2164660"/>
            <a:satOff val="-8674"/>
            <a:lumOff val="-9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large molecule (biologics) drug</a:t>
          </a:r>
        </a:p>
      </dsp:txBody>
      <dsp:txXfrm>
        <a:off x="5867454" y="3257243"/>
        <a:ext cx="1558816" cy="1247048"/>
      </dsp:txXfrm>
    </dsp:sp>
    <dsp:sp modelId="{0025694A-9A3F-6841-B3B7-FDD52BFB815C}">
      <dsp:nvSpPr>
        <dsp:cNvPr id="0" name=""/>
        <dsp:cNvSpPr/>
      </dsp:nvSpPr>
      <dsp:spPr>
        <a:xfrm>
          <a:off x="3206547" y="3901206"/>
          <a:ext cx="2204498" cy="1763592"/>
        </a:xfrm>
        <a:prstGeom prst="ellipse">
          <a:avLst/>
        </a:prstGeom>
        <a:solidFill>
          <a:schemeClr val="accent3">
            <a:alpha val="50000"/>
            <a:hueOff val="2886213"/>
            <a:satOff val="-11565"/>
            <a:lumOff val="-13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modified oligonucleotide</a:t>
          </a:r>
        </a:p>
      </dsp:txBody>
      <dsp:txXfrm>
        <a:off x="3529388" y="4159478"/>
        <a:ext cx="1558816" cy="1247048"/>
      </dsp:txXfrm>
    </dsp:sp>
    <dsp:sp modelId="{3E2859CD-B2C6-0E4D-92A7-7F73C7CCC7A1}">
      <dsp:nvSpPr>
        <dsp:cNvPr id="0" name=""/>
        <dsp:cNvSpPr/>
      </dsp:nvSpPr>
      <dsp:spPr>
        <a:xfrm>
          <a:off x="936107" y="3053276"/>
          <a:ext cx="2204498" cy="1763592"/>
        </a:xfrm>
        <a:prstGeom prst="ellipse">
          <a:avLst/>
        </a:prstGeom>
        <a:solidFill>
          <a:schemeClr val="accent3">
            <a:alpha val="50000"/>
            <a:hueOff val="3607767"/>
            <a:satOff val="-14456"/>
            <a:lumOff val="-163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Representation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/>
            <a:t>SMILES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 err="1"/>
            <a:t>InChi</a:t>
          </a:r>
          <a:endParaRPr lang="en-US" sz="1800" kern="1200" baseline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 err="1"/>
            <a:t>Molfile</a:t>
          </a:r>
          <a:endParaRPr lang="en-US" sz="1800" kern="1200" baseline="0" dirty="0"/>
        </a:p>
      </dsp:txBody>
      <dsp:txXfrm>
        <a:off x="1258948" y="3311548"/>
        <a:ext cx="1558816" cy="1247048"/>
      </dsp:txXfrm>
    </dsp:sp>
    <dsp:sp modelId="{2677DF34-190E-1A4A-92DE-56F4E34F1D7C}">
      <dsp:nvSpPr>
        <dsp:cNvPr id="0" name=""/>
        <dsp:cNvSpPr/>
      </dsp:nvSpPr>
      <dsp:spPr>
        <a:xfrm>
          <a:off x="792085" y="1118637"/>
          <a:ext cx="2301782" cy="1592297"/>
        </a:xfrm>
        <a:prstGeom prst="ellipse">
          <a:avLst/>
        </a:prstGeom>
        <a:solidFill>
          <a:srgbClr val="FF000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chemeClr val="tx1"/>
              </a:solidFill>
            </a:rPr>
            <a:t>Cheminformatics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>
              <a:solidFill>
                <a:schemeClr val="tx1"/>
              </a:solidFill>
            </a:rPr>
            <a:t>Toolkit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>
              <a:solidFill>
                <a:schemeClr val="tx1"/>
              </a:solidFill>
            </a:rPr>
            <a:t>SAR</a:t>
          </a:r>
        </a:p>
      </dsp:txBody>
      <dsp:txXfrm>
        <a:off x="1129173" y="1351823"/>
        <a:ext cx="1627606" cy="112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9658" y="250547"/>
            <a:ext cx="489937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58694" y="250547"/>
            <a:ext cx="1312115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AAC2EC1-B70D-4CB4-BC58-2E1D99067EF3}" type="datetime3">
              <a:rPr lang="en-US" smtClean="0">
                <a:latin typeface="Open Sans Light"/>
              </a:rPr>
              <a:t>22 October 2020</a:t>
            </a:fld>
            <a:endParaRPr lang="en-US">
              <a:latin typeface="Open Sans Light"/>
              <a:cs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9658" y="9262661"/>
            <a:ext cx="489937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58694" y="9274353"/>
            <a:ext cx="842081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5DDAA28-FB28-3D4F-ABDC-2F79D633598F}" type="slidenum">
              <a:rPr lang="en-US" smtClean="0">
                <a:latin typeface="Open Sans Light"/>
                <a:cs typeface="Open Sans Light"/>
              </a:rPr>
              <a:pPr/>
              <a:t>‹#›</a:t>
            </a:fld>
            <a:endParaRPr lang="en-US">
              <a:latin typeface="Open Sans Light"/>
              <a:cs typeface="Open Sans Light"/>
            </a:endParaRPr>
          </a:p>
        </p:txBody>
      </p:sp>
      <p:pic>
        <p:nvPicPr>
          <p:cNvPr id="6" name="Picture 5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9262661"/>
            <a:ext cx="470034" cy="5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75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9658" y="250547"/>
            <a:ext cx="2755900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>
                <a:latin typeface="Open Sans Light"/>
                <a:cs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250547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>
                <a:latin typeface="Open Sans Light"/>
                <a:cs typeface="Open Sans Light"/>
              </a:defRPr>
            </a:lvl1pPr>
          </a:lstStyle>
          <a:p>
            <a:fld id="{4C1CEAC1-DD32-42DA-A5A2-1FFBC5A2CB4B}" type="datetime3">
              <a:rPr lang="en-US" smtClean="0"/>
              <a:t>22 October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9658" y="4760397"/>
            <a:ext cx="6441151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29658" y="9274353"/>
            <a:ext cx="2755900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262661"/>
            <a:ext cx="2298178" cy="512787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>
                <a:latin typeface="Open Sans Light"/>
                <a:cs typeface="Open Sans Light"/>
              </a:defRPr>
            </a:lvl1pPr>
          </a:lstStyle>
          <a:p>
            <a:fld id="{9719C4BD-C343-8542-86CF-082388D36B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9262661"/>
            <a:ext cx="470034" cy="5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0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Opening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67F374-4BD1-4147-8FE3-891F82F3A867}" type="datetime3">
              <a:rPr lang="en-US" smtClean="0"/>
              <a:t>22 October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10/22/20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20112-B715-440F-91DD-6FC7A4078357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 October 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9C4BD-C343-8542-86CF-082388D36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080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8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presenter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thank you message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o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AEABF-7EFC-C542-BC91-5F53F601E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61CEE0-8A0E-574A-8FC2-CE7BA89F0253}" type="datetime3">
              <a:rPr lang="en-GB" smtClean="0"/>
              <a:pPr/>
              <a:t>22 October, 2020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053554"/>
            <a:ext cx="8229600" cy="5111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667628" y="266700"/>
            <a:ext cx="1368425" cy="4984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Partner logo if required</a:t>
            </a:r>
          </a:p>
        </p:txBody>
      </p:sp>
    </p:spTree>
    <p:extLst>
      <p:ext uri="{BB962C8B-B14F-4D97-AF65-F5344CB8AC3E}">
        <p14:creationId xmlns:p14="http://schemas.microsoft.com/office/powerpoint/2010/main" val="1832868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5372-B929-454B-AC40-6926AEC9B8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5163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5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1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43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22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87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9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13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81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3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27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56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57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6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1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16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33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67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02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5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23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0028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0777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o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AEABF-7EFC-C542-BC91-5F53F601E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61CEE0-8A0E-574A-8FC2-CE7BA89F0253}" type="datetime3">
              <a:rPr lang="en-GB" smtClean="0"/>
              <a:pPr/>
              <a:t>22 October, 2020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053554"/>
            <a:ext cx="8229600" cy="5111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667628" y="266700"/>
            <a:ext cx="1368425" cy="4984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Partner logo if required</a:t>
            </a:r>
          </a:p>
        </p:txBody>
      </p:sp>
    </p:spTree>
    <p:extLst>
      <p:ext uri="{BB962C8B-B14F-4D97-AF65-F5344CB8AC3E}">
        <p14:creationId xmlns:p14="http://schemas.microsoft.com/office/powerpoint/2010/main" val="3416776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presenter</a:t>
            </a:r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84542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8860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55745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23530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131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40359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58206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94044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57692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thank you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55967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</a:rPr>
              <a:t>http://</a:t>
            </a:r>
            <a:r>
              <a:rPr lang="en-GB" sz="1400" b="1" dirty="0" err="1">
                <a:solidFill>
                  <a:srgbClr val="002060"/>
                </a:solidFill>
                <a:latin typeface="Trebuchet MS" pitchFamily="34" charset="0"/>
              </a:rPr>
              <a:t>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3092586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05346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40724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37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9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57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297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58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5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860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342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444D57D4-8D34-0E43-8676-E8EF13D11DD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172400" y="6376244"/>
            <a:ext cx="514400" cy="34523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6641"/>
      </p:ext>
    </p:extLst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542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38AF6888-58DE-1D43-90DC-F864A6A178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172400" y="6376244"/>
            <a:ext cx="514400" cy="34523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1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1AFF2C9-FDDA-AD47-ADEA-00232DC234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172400" y="6376244"/>
            <a:ext cx="514400" cy="34523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2995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13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001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68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06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2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30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9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3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295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5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5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6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84" r:id="rId8"/>
    <p:sldLayoutId id="2147483696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3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752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46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ransition spd="med">
    <p:fade thruBlk="1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53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0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5AAE7-A74E-443A-BB93-4F2656D066AC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C5CED-42B2-4893-8F13-66F727743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2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n.wikipedia.org/wiki/Sofosbuvir" TargetMode="Externa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hyperlink" Target="https://github.com/PistoiaHELM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en.wikipedia.org/wiki/Remdesivir" TargetMode="Externa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en.wikipedia.org/wiki/Sofosbuvir" TargetMode="Externa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ofosbuvir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311132"/>
            <a:ext cx="8001000" cy="707886"/>
          </a:xfrm>
        </p:spPr>
        <p:txBody>
          <a:bodyPr/>
          <a:lstStyle/>
          <a:p>
            <a:r>
              <a:rPr lang="en-GB" dirty="0"/>
              <a:t>HELM: </a:t>
            </a:r>
            <a:r>
              <a:rPr lang="en-GB" sz="3600" dirty="0" err="1"/>
              <a:t>monomer.org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71600" y="3295153"/>
            <a:ext cx="6984776" cy="461665"/>
          </a:xfrm>
        </p:spPr>
        <p:txBody>
          <a:bodyPr/>
          <a:lstStyle/>
          <a:p>
            <a:r>
              <a:rPr lang="en-GB" dirty="0"/>
              <a:t>What’s the structure of that biomolecule?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5800" y="5991944"/>
            <a:ext cx="2819400" cy="533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October 2020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71600" y="4022415"/>
            <a:ext cx="7784976" cy="369332"/>
          </a:xfrm>
        </p:spPr>
        <p:txBody>
          <a:bodyPr/>
          <a:lstStyle/>
          <a:p>
            <a:r>
              <a:rPr lang="en-US" dirty="0" err="1"/>
              <a:t>Tianhong</a:t>
            </a:r>
            <a:r>
              <a:rPr lang="en-US" dirty="0"/>
              <a:t> Zhang </a:t>
            </a:r>
          </a:p>
        </p:txBody>
      </p:sp>
    </p:spTree>
  </p:cSld>
  <p:clrMapOvr>
    <a:masterClrMapping/>
  </p:clrMapOvr>
  <p:transition advTm="21775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6977-2037-5D4A-A6CE-5D12E24C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Mipomersen</a:t>
            </a:r>
            <a:r>
              <a:rPr lang="en-GB" dirty="0"/>
              <a:t> </a:t>
            </a:r>
            <a:r>
              <a:rPr lang="en-GB" sz="2400" dirty="0"/>
              <a:t>(with HELM)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280FC-66F8-9041-B71F-45C102B2B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AEABF-7EFC-C542-BC91-5F53F601ED7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B4B408-5EE2-F24F-B432-5F03A737EDB6}"/>
              </a:ext>
            </a:extLst>
          </p:cNvPr>
          <p:cNvSpPr/>
          <p:nvPr/>
        </p:nvSpPr>
        <p:spPr>
          <a:xfrm>
            <a:off x="140565" y="4509120"/>
            <a:ext cx="8791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RNA1{[MOE](G)[</a:t>
            </a:r>
            <a:r>
              <a:rPr lang="en-US" sz="1400" dirty="0" err="1"/>
              <a:t>nasP</a:t>
            </a:r>
            <a:r>
              <a:rPr lang="en-US" sz="1400" dirty="0"/>
              <a:t>].[MOE]([5meC])[</a:t>
            </a:r>
            <a:r>
              <a:rPr lang="en-US" sz="1400" dirty="0" err="1"/>
              <a:t>nasP</a:t>
            </a:r>
            <a:r>
              <a:rPr lang="en-US" sz="1400" dirty="0"/>
              <a:t>].[MOE]([5meC])[</a:t>
            </a:r>
            <a:r>
              <a:rPr lang="en-US" sz="1400" dirty="0" err="1"/>
              <a:t>nasP</a:t>
            </a:r>
            <a:r>
              <a:rPr lang="en-US" sz="1400" dirty="0"/>
              <a:t>].[MOE](T)[</a:t>
            </a:r>
            <a:r>
              <a:rPr lang="en-US" sz="1400" dirty="0" err="1"/>
              <a:t>nasP</a:t>
            </a:r>
            <a:r>
              <a:rPr lang="en-US" sz="1400" dirty="0"/>
              <a:t>].[MOE]([5meC])[</a:t>
            </a:r>
            <a:r>
              <a:rPr lang="en-US" sz="1400" dirty="0" err="1"/>
              <a:t>nasP</a:t>
            </a:r>
            <a:r>
              <a:rPr lang="en-US" sz="1400" dirty="0"/>
              <a:t>].[</a:t>
            </a:r>
            <a:r>
              <a:rPr lang="en-US" sz="1400" dirty="0" err="1"/>
              <a:t>dR</a:t>
            </a:r>
            <a:r>
              <a:rPr lang="en-US" sz="1400" dirty="0"/>
              <a:t>](A)[</a:t>
            </a:r>
            <a:r>
              <a:rPr lang="en-US" sz="1400" dirty="0" err="1"/>
              <a:t>nasP</a:t>
            </a:r>
            <a:r>
              <a:rPr lang="en-US" sz="1400" dirty="0"/>
              <a:t>].[</a:t>
            </a:r>
            <a:r>
              <a:rPr lang="en-US" sz="1400" dirty="0" err="1"/>
              <a:t>dR</a:t>
            </a:r>
            <a:r>
              <a:rPr lang="en-US" sz="1400" dirty="0"/>
              <a:t>](G)[</a:t>
            </a:r>
            <a:r>
              <a:rPr lang="en-US" sz="1400" dirty="0" err="1"/>
              <a:t>nasP</a:t>
            </a:r>
            <a:r>
              <a:rPr lang="en-US" sz="1400" dirty="0"/>
              <a:t>].[</a:t>
            </a:r>
            <a:r>
              <a:rPr lang="en-US" sz="1400" dirty="0" err="1"/>
              <a:t>dR</a:t>
            </a:r>
            <a:r>
              <a:rPr lang="en-US" sz="1400" dirty="0"/>
              <a:t>](T)[</a:t>
            </a:r>
            <a:r>
              <a:rPr lang="en-US" sz="1400" dirty="0" err="1"/>
              <a:t>nasP</a:t>
            </a:r>
            <a:r>
              <a:rPr lang="en-US" sz="1400" dirty="0"/>
              <a:t>].[</a:t>
            </a:r>
            <a:r>
              <a:rPr lang="en-US" sz="1400" dirty="0" err="1"/>
              <a:t>dR</a:t>
            </a:r>
            <a:r>
              <a:rPr lang="en-US" sz="1400" dirty="0"/>
              <a:t>]([5meC])[</a:t>
            </a:r>
            <a:r>
              <a:rPr lang="en-US" sz="1400" dirty="0" err="1"/>
              <a:t>nasP</a:t>
            </a:r>
            <a:r>
              <a:rPr lang="en-US" sz="1400" dirty="0"/>
              <a:t>].[</a:t>
            </a:r>
            <a:r>
              <a:rPr lang="en-US" sz="1400" dirty="0" err="1"/>
              <a:t>dR</a:t>
            </a:r>
            <a:r>
              <a:rPr lang="en-US" sz="1400" dirty="0"/>
              <a:t>](T)[</a:t>
            </a:r>
            <a:r>
              <a:rPr lang="en-US" sz="1400" dirty="0" err="1"/>
              <a:t>nasP</a:t>
            </a:r>
            <a:r>
              <a:rPr lang="en-US" sz="1400" dirty="0"/>
              <a:t>].[</a:t>
            </a:r>
            <a:r>
              <a:rPr lang="en-US" sz="1400" dirty="0" err="1"/>
              <a:t>dR</a:t>
            </a:r>
            <a:r>
              <a:rPr lang="en-US" sz="1400" dirty="0"/>
              <a:t>](G)[</a:t>
            </a:r>
            <a:r>
              <a:rPr lang="en-US" sz="1400" dirty="0" err="1"/>
              <a:t>nasP</a:t>
            </a:r>
            <a:r>
              <a:rPr lang="en-US" sz="1400" dirty="0"/>
              <a:t>].[</a:t>
            </a:r>
            <a:r>
              <a:rPr lang="en-US" sz="1400" dirty="0" err="1"/>
              <a:t>dR</a:t>
            </a:r>
            <a:r>
              <a:rPr lang="en-US" sz="1400" dirty="0"/>
              <a:t>]([5meC])[</a:t>
            </a:r>
            <a:r>
              <a:rPr lang="en-US" sz="1400" dirty="0" err="1"/>
              <a:t>nasP</a:t>
            </a:r>
            <a:r>
              <a:rPr lang="en-US" sz="1400" dirty="0"/>
              <a:t>].[</a:t>
            </a:r>
            <a:r>
              <a:rPr lang="en-US" sz="1400" dirty="0" err="1"/>
              <a:t>dR</a:t>
            </a:r>
            <a:r>
              <a:rPr lang="en-US" sz="1400" dirty="0"/>
              <a:t>](T)[</a:t>
            </a:r>
            <a:r>
              <a:rPr lang="en-US" sz="1400" dirty="0" err="1"/>
              <a:t>nasP</a:t>
            </a:r>
            <a:r>
              <a:rPr lang="en-US" sz="1400" dirty="0"/>
              <a:t>].</a:t>
            </a:r>
          </a:p>
          <a:p>
            <a:r>
              <a:rPr lang="en-US" sz="1400" dirty="0"/>
              <a:t>[</a:t>
            </a:r>
            <a:r>
              <a:rPr lang="en-US" sz="1400" dirty="0" err="1"/>
              <a:t>dR</a:t>
            </a:r>
            <a:r>
              <a:rPr lang="en-US" sz="1400" dirty="0"/>
              <a:t>](T)[</a:t>
            </a:r>
            <a:r>
              <a:rPr lang="en-US" sz="1400" dirty="0" err="1"/>
              <a:t>nasP</a:t>
            </a:r>
            <a:r>
              <a:rPr lang="en-US" sz="1400" dirty="0"/>
              <a:t>].[</a:t>
            </a:r>
            <a:r>
              <a:rPr lang="en-US" sz="1400" dirty="0" err="1"/>
              <a:t>dR</a:t>
            </a:r>
            <a:r>
              <a:rPr lang="en-US" sz="1400" dirty="0"/>
              <a:t>]([5meC])[</a:t>
            </a:r>
            <a:r>
              <a:rPr lang="en-US" sz="1400" dirty="0" err="1"/>
              <a:t>nasP</a:t>
            </a:r>
            <a:r>
              <a:rPr lang="en-US" sz="1400" dirty="0"/>
              <a:t>].[MOE](G)[</a:t>
            </a:r>
            <a:r>
              <a:rPr lang="en-US" sz="1400" dirty="0" err="1"/>
              <a:t>nasP</a:t>
            </a:r>
            <a:r>
              <a:rPr lang="en-US" sz="1400" dirty="0"/>
              <a:t>].[MOE]([5meC])[</a:t>
            </a:r>
            <a:r>
              <a:rPr lang="en-US" sz="1400" dirty="0" err="1"/>
              <a:t>nasP</a:t>
            </a:r>
            <a:r>
              <a:rPr lang="en-US" sz="1400" dirty="0"/>
              <a:t>].[MOE](A)[</a:t>
            </a:r>
            <a:r>
              <a:rPr lang="en-US" sz="1400" dirty="0" err="1"/>
              <a:t>nasP</a:t>
            </a:r>
            <a:r>
              <a:rPr lang="en-US" sz="1400" dirty="0"/>
              <a:t>].[MOE]([5meC])[</a:t>
            </a:r>
            <a:r>
              <a:rPr lang="en-US" sz="1400" dirty="0" err="1"/>
              <a:t>nasP</a:t>
            </a:r>
            <a:r>
              <a:rPr lang="en-US" sz="1400" dirty="0"/>
              <a:t>].</a:t>
            </a:r>
          </a:p>
          <a:p>
            <a:r>
              <a:rPr lang="en-US" sz="1400" dirty="0"/>
              <a:t>[MOE]([5meC])}$$$$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91171B-E1A1-3447-B55A-A7C00BE82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20315"/>
              </p:ext>
            </p:extLst>
          </p:nvPr>
        </p:nvGraphicFramePr>
        <p:xfrm>
          <a:off x="539552" y="5663933"/>
          <a:ext cx="7632848" cy="731520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17873028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542165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</a:rPr>
                        <a:t>Molecular Formula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</a:t>
                      </a:r>
                      <a:r>
                        <a:rPr lang="en-US" baseline="-25000">
                          <a:effectLst/>
                        </a:rPr>
                        <a:t>230</a:t>
                      </a:r>
                      <a:r>
                        <a:rPr lang="en-US">
                          <a:effectLst/>
                        </a:rPr>
                        <a:t>H</a:t>
                      </a:r>
                      <a:r>
                        <a:rPr lang="en-US" baseline="-25000">
                          <a:effectLst/>
                        </a:rPr>
                        <a:t>305</a:t>
                      </a:r>
                      <a:r>
                        <a:rPr lang="en-US">
                          <a:effectLst/>
                        </a:rPr>
                        <a:t>N</a:t>
                      </a:r>
                      <a:r>
                        <a:rPr lang="en-US" baseline="-25000">
                          <a:effectLst/>
                        </a:rPr>
                        <a:t>67</a:t>
                      </a:r>
                      <a:r>
                        <a:rPr lang="en-US">
                          <a:effectLst/>
                        </a:rPr>
                        <a:t>Na</a:t>
                      </a:r>
                      <a:r>
                        <a:rPr lang="en-US" baseline="-25000">
                          <a:effectLst/>
                        </a:rPr>
                        <a:t>19</a:t>
                      </a:r>
                      <a:r>
                        <a:rPr lang="en-US">
                          <a:effectLst/>
                        </a:rPr>
                        <a:t>O</a:t>
                      </a:r>
                      <a:r>
                        <a:rPr lang="en-US" baseline="-25000">
                          <a:effectLst/>
                        </a:rPr>
                        <a:t>122</a:t>
                      </a:r>
                      <a:r>
                        <a:rPr lang="en-US">
                          <a:effectLst/>
                        </a:rPr>
                        <a:t>P</a:t>
                      </a:r>
                      <a:r>
                        <a:rPr lang="en-US" baseline="-25000">
                          <a:effectLst/>
                        </a:rPr>
                        <a:t>19</a:t>
                      </a:r>
                      <a:r>
                        <a:rPr lang="en-US">
                          <a:effectLst/>
                        </a:rPr>
                        <a:t>S</a:t>
                      </a:r>
                      <a:r>
                        <a:rPr lang="en-US" baseline="-25000">
                          <a:effectLst/>
                        </a:rPr>
                        <a:t>19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228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Molecular Weight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7594.76 g·mol</a:t>
                      </a:r>
                      <a:r>
                        <a:rPr lang="en-US" baseline="30000" dirty="0">
                          <a:effectLst/>
                        </a:rPr>
                        <a:t>−1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156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4A5D3B0-0818-8446-8193-E89F2679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4" y="1299986"/>
            <a:ext cx="9144000" cy="705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C33255-65FE-ED40-B691-9E8FA7817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8835"/>
            <a:ext cx="9144000" cy="1780330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824D988F-4901-2342-A087-15B80013D86D}"/>
              </a:ext>
            </a:extLst>
          </p:cNvPr>
          <p:cNvSpPr/>
          <p:nvPr/>
        </p:nvSpPr>
        <p:spPr>
          <a:xfrm rot="5400000">
            <a:off x="1468213" y="430703"/>
            <a:ext cx="479995" cy="3135290"/>
          </a:xfrm>
          <a:prstGeom prst="rightBrace">
            <a:avLst>
              <a:gd name="adj1" fmla="val 8333"/>
              <a:gd name="adj2" fmla="val 5198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981"/>
            <a:ext cx="7067128" cy="707886"/>
          </a:xfrm>
        </p:spPr>
        <p:txBody>
          <a:bodyPr/>
          <a:lstStyle/>
          <a:p>
            <a:r>
              <a:rPr lang="en-US" dirty="0"/>
              <a:t>HELM History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AAEEA41C-2C68-4A86-8516-2DD98C1DE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E38E45-B340-4046-8075-D6D5D9735797}"/>
              </a:ext>
            </a:extLst>
          </p:cNvPr>
          <p:cNvSpPr txBox="1">
            <a:spLocks/>
          </p:cNvSpPr>
          <p:nvPr/>
        </p:nvSpPr>
        <p:spPr>
          <a:xfrm>
            <a:off x="8316416" y="6237312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09159"/>
      </p:ext>
    </p:extLst>
  </p:cSld>
  <p:clrMapOvr>
    <a:masterClrMapping/>
  </p:clrMapOvr>
  <p:transition advTm="16134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602" y="245738"/>
            <a:ext cx="7067128" cy="707886"/>
          </a:xfrm>
        </p:spPr>
        <p:txBody>
          <a:bodyPr/>
          <a:lstStyle/>
          <a:p>
            <a:pPr eaLnBrk="1" hangingPunct="1"/>
            <a:r>
              <a:rPr lang="en-US" dirty="0"/>
              <a:t>On-line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25" y="1164716"/>
            <a:ext cx="3742054" cy="2832893"/>
          </a:xfrm>
          <a:prstGeom prst="rect">
            <a:avLst/>
          </a:prstGeom>
          <a:ln>
            <a:solidFill>
              <a:srgbClr val="666E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BFD945-4B6C-40B5-B83B-CADF4A9C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63" y="4147962"/>
            <a:ext cx="4832185" cy="26767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20411B-7930-4D72-8699-E23911D9AAA6}"/>
              </a:ext>
            </a:extLst>
          </p:cNvPr>
          <p:cNvSpPr/>
          <p:nvPr/>
        </p:nvSpPr>
        <p:spPr>
          <a:xfrm>
            <a:off x="424602" y="2778062"/>
            <a:ext cx="3751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C5156"/>
                </a:solidFill>
                <a:latin typeface="+mn-lt"/>
                <a:hlinkClick r:id="rId5"/>
              </a:rPr>
              <a:t>https://github.com/PistoiaHELM</a:t>
            </a:r>
            <a:endParaRPr lang="en-US" dirty="0">
              <a:solidFill>
                <a:srgbClr val="4C5156"/>
              </a:solidFill>
              <a:latin typeface="+mn-lt"/>
            </a:endParaRPr>
          </a:p>
          <a:p>
            <a:pPr algn="ctr"/>
            <a:r>
              <a:rPr lang="en-US" sz="2400" b="1" dirty="0">
                <a:solidFill>
                  <a:srgbClr val="4C5156"/>
                </a:solidFill>
              </a:rPr>
              <a:t>Permissive MIT license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AD1B0A7-D913-4584-834F-F3746FFBAAED}"/>
              </a:ext>
            </a:extLst>
          </p:cNvPr>
          <p:cNvSpPr txBox="1">
            <a:spLocks/>
          </p:cNvSpPr>
          <p:nvPr/>
        </p:nvSpPr>
        <p:spPr>
          <a:xfrm>
            <a:off x="101089" y="6096564"/>
            <a:ext cx="3528392" cy="5800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rgbClr val="4C5156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1C1ADF-BF9A-4E5B-9DB3-B1A7C4D0AAA6}"/>
              </a:ext>
            </a:extLst>
          </p:cNvPr>
          <p:cNvGrpSpPr/>
          <p:nvPr/>
        </p:nvGrpSpPr>
        <p:grpSpPr>
          <a:xfrm>
            <a:off x="1581924" y="1509937"/>
            <a:ext cx="1440160" cy="1159982"/>
            <a:chOff x="6398386" y="1484784"/>
            <a:chExt cx="1800898" cy="14785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164819-9A45-4454-8FD0-1DBD857CE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4248" y="1484784"/>
              <a:ext cx="980728" cy="9807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41FFC1-1562-4C49-9572-8C4D02E3C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98386" y="2492896"/>
              <a:ext cx="1800898" cy="470485"/>
            </a:xfrm>
            <a:prstGeom prst="rect">
              <a:avLst/>
            </a:prstGeom>
          </p:spPr>
        </p:pic>
      </p:grp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C326665-141D-4B59-AB46-F7BD2FD0E5B7}"/>
              </a:ext>
            </a:extLst>
          </p:cNvPr>
          <p:cNvSpPr txBox="1">
            <a:spLocks/>
          </p:cNvSpPr>
          <p:nvPr/>
        </p:nvSpPr>
        <p:spPr>
          <a:xfrm>
            <a:off x="5513895" y="4936412"/>
            <a:ext cx="2044604" cy="1660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Wiki contains</a:t>
            </a:r>
          </a:p>
          <a:p>
            <a:r>
              <a:rPr lang="en-US" sz="1600" dirty="0"/>
              <a:t>Specifications</a:t>
            </a:r>
          </a:p>
          <a:p>
            <a:r>
              <a:rPr lang="en-US" sz="1600" dirty="0"/>
              <a:t>User guides</a:t>
            </a:r>
          </a:p>
          <a:p>
            <a:r>
              <a:rPr lang="en-US" sz="1600" dirty="0"/>
              <a:t>Presentations</a:t>
            </a:r>
          </a:p>
          <a:p>
            <a:r>
              <a:rPr lang="en-US" sz="1600" dirty="0"/>
              <a:t>Links to 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5E7F68-92B1-4BE8-B970-6C6414AC70EC}"/>
              </a:ext>
            </a:extLst>
          </p:cNvPr>
          <p:cNvSpPr/>
          <p:nvPr/>
        </p:nvSpPr>
        <p:spPr>
          <a:xfrm>
            <a:off x="4753866" y="801618"/>
            <a:ext cx="209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www.OpenHelm.org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C229EC-0911-45FE-ACFB-CA5939C1B8D9}"/>
              </a:ext>
            </a:extLst>
          </p:cNvPr>
          <p:cNvSpPr/>
          <p:nvPr/>
        </p:nvSpPr>
        <p:spPr>
          <a:xfrm>
            <a:off x="7735644" y="1726830"/>
            <a:ext cx="419664" cy="445458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06086-EB12-4399-9F19-BB99F1546886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4668233" y="2107052"/>
            <a:ext cx="3128869" cy="2891496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3172F6A-937E-634C-B9E4-F2FF164EF38C}"/>
              </a:ext>
            </a:extLst>
          </p:cNvPr>
          <p:cNvSpPr txBox="1">
            <a:spLocks/>
          </p:cNvSpPr>
          <p:nvPr/>
        </p:nvSpPr>
        <p:spPr>
          <a:xfrm>
            <a:off x="8395128" y="6252120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36484"/>
      </p:ext>
    </p:extLst>
  </p:cSld>
  <p:clrMapOvr>
    <a:masterClrMapping/>
  </p:clrMapOvr>
  <p:transition advTm="4755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300024"/>
            <a:ext cx="7067128" cy="707886"/>
          </a:xfrm>
        </p:spPr>
        <p:txBody>
          <a:bodyPr/>
          <a:lstStyle/>
          <a:p>
            <a:r>
              <a:rPr lang="en-US" dirty="0"/>
              <a:t>HELM Ecosystem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65E0824-BE80-4C12-B2EB-E0AC8C81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" y="1268760"/>
            <a:ext cx="8836090" cy="4970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2F2A8-4DCA-8645-85D1-5709DAF56DE4}"/>
              </a:ext>
            </a:extLst>
          </p:cNvPr>
          <p:cNvSpPr txBox="1">
            <a:spLocks/>
          </p:cNvSpPr>
          <p:nvPr/>
        </p:nvSpPr>
        <p:spPr>
          <a:xfrm>
            <a:off x="8326761" y="6154678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0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HELM Supported Modalities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24" name="Picture 2" descr="http://cdn4.pistoiaalliance.org/wp-content/uploads/2015/05/Slide6b.png?7bc6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5" y="1444498"/>
            <a:ext cx="7794855" cy="1120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457200" y="3140968"/>
            <a:ext cx="7760540" cy="17371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b="1" dirty="0" err="1"/>
              <a:t>How</a:t>
            </a:r>
            <a:r>
              <a:rPr lang="de-DE" sz="2400" b="1" dirty="0"/>
              <a:t> </a:t>
            </a:r>
            <a:r>
              <a:rPr lang="de-DE" sz="2400" b="1" dirty="0" err="1"/>
              <a:t>have</a:t>
            </a:r>
            <a:r>
              <a:rPr lang="de-DE" sz="2400" b="1" dirty="0"/>
              <a:t> </a:t>
            </a:r>
            <a:r>
              <a:rPr lang="de-DE" sz="2400" b="1" dirty="0" err="1"/>
              <a:t>you</a:t>
            </a:r>
            <a:r>
              <a:rPr lang="de-DE" sz="2400" b="1" dirty="0"/>
              <a:t> </a:t>
            </a:r>
            <a:r>
              <a:rPr lang="de-DE" sz="2400" b="1" dirty="0" err="1"/>
              <a:t>leveraged</a:t>
            </a:r>
            <a:r>
              <a:rPr lang="de-DE" sz="2400" b="1" dirty="0"/>
              <a:t> HELM </a:t>
            </a:r>
            <a:r>
              <a:rPr lang="de-DE" sz="2400" b="1" dirty="0" err="1"/>
              <a:t>to</a:t>
            </a:r>
            <a:r>
              <a:rPr lang="de-DE" sz="2400" b="1" dirty="0"/>
              <a:t> power </a:t>
            </a:r>
            <a:r>
              <a:rPr lang="de-DE" sz="2400" b="1" dirty="0" err="1"/>
              <a:t>your</a:t>
            </a:r>
            <a:r>
              <a:rPr lang="de-DE" sz="2400" b="1" dirty="0"/>
              <a:t> </a:t>
            </a:r>
            <a:r>
              <a:rPr lang="de-DE" sz="2400" b="1" dirty="0" err="1"/>
              <a:t>discovery</a:t>
            </a:r>
            <a:r>
              <a:rPr lang="de-DE" sz="2400" b="1" dirty="0"/>
              <a:t> </a:t>
            </a:r>
            <a:r>
              <a:rPr lang="de-DE" sz="2400" b="1" dirty="0" err="1"/>
              <a:t>workflows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these</a:t>
            </a:r>
            <a:r>
              <a:rPr lang="de-DE" sz="2400" b="1" dirty="0"/>
              <a:t> </a:t>
            </a:r>
            <a:r>
              <a:rPr lang="de-DE" sz="2400" b="1" dirty="0" err="1"/>
              <a:t>modalities</a:t>
            </a:r>
            <a:r>
              <a:rPr lang="de-DE" sz="2400" b="1" dirty="0"/>
              <a:t>?</a:t>
            </a:r>
          </a:p>
          <a:p>
            <a:pPr marL="0" indent="0">
              <a:buNone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237739792"/>
      </p:ext>
    </p:extLst>
  </p:cSld>
  <p:clrMapOvr>
    <a:masterClrMapping/>
  </p:clrMapOvr>
  <p:transition advTm="54838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96BD41-E1C3-4F9E-B447-91555144FDD0}"/>
              </a:ext>
            </a:extLst>
          </p:cNvPr>
          <p:cNvCxnSpPr>
            <a:cxnSpLocks/>
          </p:cNvCxnSpPr>
          <p:nvPr/>
        </p:nvCxnSpPr>
        <p:spPr>
          <a:xfrm flipH="1">
            <a:off x="174150" y="3261922"/>
            <a:ext cx="8796953" cy="8357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8B8ABB-448D-4082-8406-F289F1A8C67F}"/>
              </a:ext>
            </a:extLst>
          </p:cNvPr>
          <p:cNvSpPr txBox="1"/>
          <p:nvPr/>
        </p:nvSpPr>
        <p:spPr>
          <a:xfrm>
            <a:off x="323528" y="44624"/>
            <a:ext cx="849694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258B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HELM Ecosystem – who is missing?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407323-65D6-4EE5-90CC-7001C85D3EA9}"/>
              </a:ext>
            </a:extLst>
          </p:cNvPr>
          <p:cNvSpPr/>
          <p:nvPr/>
        </p:nvSpPr>
        <p:spPr>
          <a:xfrm>
            <a:off x="2687446" y="1454683"/>
            <a:ext cx="2592288" cy="1656184"/>
          </a:xfrm>
          <a:prstGeom prst="ellipse">
            <a:avLst/>
          </a:prstGeom>
          <a:solidFill>
            <a:schemeClr val="tx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 pharma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DA76D8-9270-4158-95CB-FC571C7188C8}"/>
              </a:ext>
            </a:extLst>
          </p:cNvPr>
          <p:cNvSpPr/>
          <p:nvPr/>
        </p:nvSpPr>
        <p:spPr>
          <a:xfrm>
            <a:off x="4428645" y="1551223"/>
            <a:ext cx="2592288" cy="1656184"/>
          </a:xfrm>
          <a:prstGeom prst="ellipse">
            <a:avLst/>
          </a:prstGeom>
          <a:solidFill>
            <a:schemeClr val="tx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 science start-ups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961E47-EF41-4835-B2B1-E45D0F6996E7}"/>
              </a:ext>
            </a:extLst>
          </p:cNvPr>
          <p:cNvSpPr/>
          <p:nvPr/>
        </p:nvSpPr>
        <p:spPr>
          <a:xfrm>
            <a:off x="1187624" y="2316017"/>
            <a:ext cx="2592288" cy="1656184"/>
          </a:xfrm>
          <a:prstGeom prst="ellipse">
            <a:avLst/>
          </a:prstGeom>
          <a:solidFill>
            <a:schemeClr val="tx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Chem- informatics suppliers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181139-26D7-4017-893A-A472EC3E02EB}"/>
              </a:ext>
            </a:extLst>
          </p:cNvPr>
          <p:cNvSpPr/>
          <p:nvPr/>
        </p:nvSpPr>
        <p:spPr>
          <a:xfrm>
            <a:off x="323529" y="78178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HELM is still underused by some communities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CC1AD-1B49-482F-82B8-EC79B57F1DBF}"/>
              </a:ext>
            </a:extLst>
          </p:cNvPr>
          <p:cNvSpPr txBox="1"/>
          <p:nvPr/>
        </p:nvSpPr>
        <p:spPr>
          <a:xfrm rot="21426472">
            <a:off x="236041" y="3572046"/>
            <a:ext cx="123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 used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E83BC0-9035-47A1-B079-9BCD4F1AE94F}"/>
              </a:ext>
            </a:extLst>
          </p:cNvPr>
          <p:cNvSpPr txBox="1"/>
          <p:nvPr/>
        </p:nvSpPr>
        <p:spPr>
          <a:xfrm rot="21372105">
            <a:off x="183605" y="4142086"/>
            <a:ext cx="138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Under-used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DE6B54-7EA5-483A-95E8-D26CB37D850B}"/>
              </a:ext>
            </a:extLst>
          </p:cNvPr>
          <p:cNvSpPr/>
          <p:nvPr/>
        </p:nvSpPr>
        <p:spPr>
          <a:xfrm>
            <a:off x="3223369" y="4216402"/>
            <a:ext cx="2592288" cy="16561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 publishers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31CC16-4B11-411F-8164-5458E7804FF0}"/>
              </a:ext>
            </a:extLst>
          </p:cNvPr>
          <p:cNvSpPr/>
          <p:nvPr/>
        </p:nvSpPr>
        <p:spPr>
          <a:xfrm>
            <a:off x="5789148" y="2851710"/>
            <a:ext cx="2592288" cy="16561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databases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6E8807-8F25-478E-9295-9872999BD5E1}"/>
              </a:ext>
            </a:extLst>
          </p:cNvPr>
          <p:cNvSpPr/>
          <p:nvPr/>
        </p:nvSpPr>
        <p:spPr>
          <a:xfrm>
            <a:off x="1542281" y="3728917"/>
            <a:ext cx="2592288" cy="16561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Academics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FBCF9F-4B56-4AEF-B3CC-06618B6517B6}"/>
              </a:ext>
            </a:extLst>
          </p:cNvPr>
          <p:cNvSpPr/>
          <p:nvPr/>
        </p:nvSpPr>
        <p:spPr>
          <a:xfrm>
            <a:off x="5132294" y="3987348"/>
            <a:ext cx="2498534" cy="15219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Biologics suppliers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C676E7-EC71-4BBF-A33D-B10AF7984731}"/>
              </a:ext>
            </a:extLst>
          </p:cNvPr>
          <p:cNvGrpSpPr/>
          <p:nvPr/>
        </p:nvGrpSpPr>
        <p:grpSpPr>
          <a:xfrm>
            <a:off x="3157417" y="2962085"/>
            <a:ext cx="3271937" cy="1403099"/>
            <a:chOff x="5220072" y="2436104"/>
            <a:chExt cx="3096344" cy="1275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CCB473-81DC-48CC-8B23-0472D092CBFD}"/>
                </a:ext>
              </a:extLst>
            </p:cNvPr>
            <p:cNvSpPr/>
            <p:nvPr/>
          </p:nvSpPr>
          <p:spPr>
            <a:xfrm>
              <a:off x="5220072" y="2436104"/>
              <a:ext cx="3096344" cy="127590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5524E1A7-2D53-41F4-B2CA-3E2335A59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6096" y="2591274"/>
              <a:ext cx="2592288" cy="1036915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2308A93-6716-487F-9078-9587F2194995}"/>
              </a:ext>
            </a:extLst>
          </p:cNvPr>
          <p:cNvSpPr txBox="1"/>
          <p:nvPr/>
        </p:nvSpPr>
        <p:spPr>
          <a:xfrm rot="21374021">
            <a:off x="7862207" y="2546421"/>
            <a:ext cx="123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Internally focussed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6A1678-6F0B-492B-AD0A-24BD46B60E23}"/>
              </a:ext>
            </a:extLst>
          </p:cNvPr>
          <p:cNvSpPr txBox="1"/>
          <p:nvPr/>
        </p:nvSpPr>
        <p:spPr>
          <a:xfrm rot="21299702">
            <a:off x="7928180" y="3449992"/>
            <a:ext cx="123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Externally focussed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C7EAEEE8-76D9-584C-8BC0-C1F1DB23008C}"/>
              </a:ext>
            </a:extLst>
          </p:cNvPr>
          <p:cNvSpPr txBox="1">
            <a:spLocks/>
          </p:cNvSpPr>
          <p:nvPr/>
        </p:nvSpPr>
        <p:spPr>
          <a:xfrm>
            <a:off x="8286520" y="6177712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8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890DA-F18E-42C7-8492-B1BE225D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06118-A1E3-4299-AD3D-B1E9E66DFD2A}"/>
              </a:ext>
            </a:extLst>
          </p:cNvPr>
          <p:cNvSpPr txBox="1"/>
          <p:nvPr/>
        </p:nvSpPr>
        <p:spPr>
          <a:xfrm>
            <a:off x="179512" y="131623"/>
            <a:ext cx="72728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258B95"/>
                </a:solidFill>
                <a:latin typeface="Calibri"/>
              </a:rPr>
              <a:t>Challenges with HELM adoption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58B9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EC482-C426-4B8D-B227-4CF5143AED4A}"/>
              </a:ext>
            </a:extLst>
          </p:cNvPr>
          <p:cNvSpPr txBox="1"/>
          <p:nvPr/>
        </p:nvSpPr>
        <p:spPr>
          <a:xfrm>
            <a:off x="333872" y="1340768"/>
            <a:ext cx="8352928" cy="4939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just want to interpret the HELM string in a paper – why would you set up a HELM </a:t>
            </a:r>
            <a:r>
              <a:rPr lang="en-US" dirty="0">
                <a:solidFill>
                  <a:srgbClr val="666E71">
                    <a:lumMod val="50000"/>
                  </a:srgbClr>
                </a:solidFill>
                <a:latin typeface="Calibri"/>
              </a:rPr>
              <a:t>infrastructure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users base their HELM on different monomer library, they will interpret the HELM string differently.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not create a single definitive monomer library that everyone uses?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Researchers explore novel areas, so they will always want to create new monomers.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fully comprehensive monomer library would be unwieldy.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A6FFCB-0397-AF4E-B3A4-A9F0BADCD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712875"/>
            <a:ext cx="3384376" cy="2195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B983F7-B191-3149-8226-1DC7172ADE0A}"/>
              </a:ext>
            </a:extLst>
          </p:cNvPr>
          <p:cNvSpPr/>
          <p:nvPr/>
        </p:nvSpPr>
        <p:spPr>
          <a:xfrm>
            <a:off x="1979712" y="3933056"/>
            <a:ext cx="4608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GB" sz="2400" dirty="0">
                <a:solidFill>
                  <a:srgbClr val="2103D5"/>
                </a:solidFill>
              </a:rPr>
              <a:t>PEPTIDE1{[ac].A.C.D.E.G.[am]}$$$$</a:t>
            </a:r>
          </a:p>
        </p:txBody>
      </p:sp>
    </p:spTree>
    <p:extLst>
      <p:ext uri="{BB962C8B-B14F-4D97-AF65-F5344CB8AC3E}">
        <p14:creationId xmlns:p14="http://schemas.microsoft.com/office/powerpoint/2010/main" val="162994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890DA-F18E-42C7-8492-B1BE225D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06118-A1E3-4299-AD3D-B1E9E66DFD2A}"/>
              </a:ext>
            </a:extLst>
          </p:cNvPr>
          <p:cNvSpPr txBox="1"/>
          <p:nvPr/>
        </p:nvSpPr>
        <p:spPr>
          <a:xfrm>
            <a:off x="179512" y="133082"/>
            <a:ext cx="6840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58B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E91EB-5323-5545-82A2-2183F64D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18334"/>
            <a:ext cx="2159000" cy="1562100"/>
          </a:xfrm>
          <a:prstGeom prst="rect">
            <a:avLst/>
          </a:prstGeom>
        </p:spPr>
      </p:pic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F0AA3214-227D-1A44-9F12-B3D81B05A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45828"/>
              </p:ext>
            </p:extLst>
          </p:nvPr>
        </p:nvGraphicFramePr>
        <p:xfrm>
          <a:off x="1115616" y="2671692"/>
          <a:ext cx="7056784" cy="316859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1991291424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49273448"/>
                    </a:ext>
                  </a:extLst>
                </a:gridCol>
              </a:tblGrid>
              <a:tr h="6337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Phenol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Peptide T Amide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655594"/>
                  </a:ext>
                </a:extLst>
              </a:tr>
              <a:tr h="6337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OC1=CC=CC=C1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PEPTIDE1{A.S.T.T.T.N.Y.T.[am]}$$$$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842136"/>
                  </a:ext>
                </a:extLst>
              </a:tr>
              <a:tr h="633718">
                <a:tc>
                  <a:txBody>
                    <a:bodyPr/>
                    <a:lstStyle/>
                    <a:p>
                      <a:r>
                        <a:rPr lang="en-US" dirty="0"/>
                        <a:t>O,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 S, T, N, Y,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388892"/>
                  </a:ext>
                </a:extLst>
              </a:tr>
              <a:tr h="633718">
                <a:tc>
                  <a:txBody>
                    <a:bodyPr/>
                    <a:lstStyle/>
                    <a:p>
                      <a:r>
                        <a:rPr lang="en-US" dirty="0"/>
                        <a:t>Element Periodic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Monomer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306635"/>
                  </a:ext>
                </a:extLst>
              </a:tr>
              <a:tr h="633718">
                <a:tc>
                  <a:txBody>
                    <a:bodyPr/>
                    <a:lstStyle/>
                    <a:p>
                      <a:r>
                        <a:rPr lang="en-US" dirty="0"/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Dynamic, Evolving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21919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4AAC7D6-D9D5-8344-B7A9-AF4A6DC8E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518" y="1628800"/>
            <a:ext cx="3400028" cy="7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2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A902BB-AC5A-4F1C-8853-5ACDC9D15D1F}"/>
              </a:ext>
            </a:extLst>
          </p:cNvPr>
          <p:cNvSpPr/>
          <p:nvPr/>
        </p:nvSpPr>
        <p:spPr>
          <a:xfrm>
            <a:off x="231725" y="5204306"/>
            <a:ext cx="54649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58B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infrastructure for casual users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58B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multiple monomer libraries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B8ABB-448D-4082-8406-F289F1A8C67F}"/>
              </a:ext>
            </a:extLst>
          </p:cNvPr>
          <p:cNvSpPr txBox="1"/>
          <p:nvPr/>
        </p:nvSpPr>
        <p:spPr>
          <a:xfrm>
            <a:off x="179511" y="9846"/>
            <a:ext cx="678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258B95"/>
                </a:solidFill>
                <a:latin typeface="Calibri"/>
              </a:rPr>
              <a:t>m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58B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onomer.org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58B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58B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Universal Interpreter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85302-7DD0-468C-A473-3F62273AC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5" y="1916832"/>
            <a:ext cx="5735950" cy="276302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E6C8DD-0B25-4BB2-9894-0EFEE9E647F8}"/>
              </a:ext>
            </a:extLst>
          </p:cNvPr>
          <p:cNvCxnSpPr>
            <a:cxnSpLocks/>
          </p:cNvCxnSpPr>
          <p:nvPr/>
        </p:nvCxnSpPr>
        <p:spPr>
          <a:xfrm flipV="1">
            <a:off x="3219722" y="1412914"/>
            <a:ext cx="1" cy="750668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FFE113F-D5BB-4F08-BBA6-2179E905F415}"/>
              </a:ext>
            </a:extLst>
          </p:cNvPr>
          <p:cNvSpPr txBox="1"/>
          <p:nvPr/>
        </p:nvSpPr>
        <p:spPr>
          <a:xfrm>
            <a:off x="1436254" y="951249"/>
            <a:ext cx="3540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A universal HELM viewer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AA08F8-1EEB-924E-A182-F69A42655196}"/>
              </a:ext>
            </a:extLst>
          </p:cNvPr>
          <p:cNvSpPr/>
          <p:nvPr/>
        </p:nvSpPr>
        <p:spPr>
          <a:xfrm>
            <a:off x="6104122" y="1688300"/>
            <a:ext cx="245923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</a:rPr>
              <a:t>PEPTIDE1{C.Y.I.Q.N.C.P.L.G.[am]}$</a:t>
            </a:r>
          </a:p>
          <a:p>
            <a:r>
              <a:rPr lang="en-US" sz="1200" dirty="0">
                <a:solidFill>
                  <a:srgbClr val="212121"/>
                </a:solidFill>
              </a:rPr>
              <a:t>PEPTIDE1,PEPTIDE1,1:R3-6:R3$$$</a:t>
            </a:r>
            <a:endParaRPr lang="en-US" sz="1200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B7C3A97-615F-8940-A38B-8FE14EB6B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064552"/>
              </p:ext>
            </p:extLst>
          </p:nvPr>
        </p:nvGraphicFramePr>
        <p:xfrm>
          <a:off x="6109396" y="4393360"/>
          <a:ext cx="2459236" cy="11078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60980">
                  <a:extLst>
                    <a:ext uri="{9D8B030D-6E8A-4147-A177-3AD203B41FA5}">
                      <a16:colId xmlns:a16="http://schemas.microsoft.com/office/drawing/2014/main" val="1322909185"/>
                    </a:ext>
                  </a:extLst>
                </a:gridCol>
                <a:gridCol w="1598256">
                  <a:extLst>
                    <a:ext uri="{9D8B030D-6E8A-4147-A177-3AD203B41FA5}">
                      <a16:colId xmlns:a16="http://schemas.microsoft.com/office/drawing/2014/main" val="289907966"/>
                    </a:ext>
                  </a:extLst>
                </a:gridCol>
              </a:tblGrid>
              <a:tr h="369273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MF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C43H66N12O12S2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740772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1007.19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845570"/>
                  </a:ext>
                </a:extLst>
              </a:tr>
              <a:tr h="369273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helm_core.v1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12240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43FA64D-8062-8C4F-95D0-6A066663C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96" y="3068960"/>
            <a:ext cx="2459236" cy="1317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FEB9D40C-130C-6D4D-9828-662F67323047}"/>
              </a:ext>
            </a:extLst>
          </p:cNvPr>
          <p:cNvSpPr/>
          <p:nvPr/>
        </p:nvSpPr>
        <p:spPr>
          <a:xfrm>
            <a:off x="6974803" y="2367910"/>
            <a:ext cx="720080" cy="464927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F28F701-979E-5D4B-84EE-5B9F240AB028}"/>
              </a:ext>
            </a:extLst>
          </p:cNvPr>
          <p:cNvSpPr txBox="1">
            <a:spLocks/>
          </p:cNvSpPr>
          <p:nvPr/>
        </p:nvSpPr>
        <p:spPr>
          <a:xfrm>
            <a:off x="8306158" y="6189191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8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890DA-F18E-42C7-8492-B1BE225D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06118-A1E3-4299-AD3D-B1E9E66DFD2A}"/>
              </a:ext>
            </a:extLst>
          </p:cNvPr>
          <p:cNvSpPr txBox="1"/>
          <p:nvPr/>
        </p:nvSpPr>
        <p:spPr>
          <a:xfrm>
            <a:off x="179512" y="133082"/>
            <a:ext cx="69057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258B95"/>
                </a:solidFill>
                <a:latin typeface="Calibri"/>
              </a:rPr>
              <a:t>monomer.org</a:t>
            </a:r>
            <a:r>
              <a:rPr lang="en-GB" sz="3600" dirty="0">
                <a:solidFill>
                  <a:srgbClr val="258B95"/>
                </a:solidFill>
                <a:latin typeface="Calibri"/>
              </a:rPr>
              <a:t>: </a:t>
            </a:r>
            <a:r>
              <a:rPr lang="en-GB" sz="2400" dirty="0">
                <a:solidFill>
                  <a:srgbClr val="258B95"/>
                </a:solidFill>
                <a:latin typeface="Calibri"/>
              </a:rPr>
              <a:t>Monomer Repository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58B9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EC482-C426-4B8D-B227-4CF5143AED4A}"/>
              </a:ext>
            </a:extLst>
          </p:cNvPr>
          <p:cNvSpPr txBox="1"/>
          <p:nvPr/>
        </p:nvSpPr>
        <p:spPr>
          <a:xfrm>
            <a:off x="467544" y="1126542"/>
            <a:ext cx="835292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standard, well-curated, core monomer library based on the most common unnatural monomers to reduce variation in monomer definition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666E71">
                    <a:lumMod val="50000"/>
                  </a:srgbClr>
                </a:solidFill>
              </a:rPr>
              <a:t>A hosting service for organizations to manage their monomer libraries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666E71">
                    <a:lumMod val="50000"/>
                  </a:srgbClr>
                </a:solidFill>
              </a:rPr>
              <a:t>Monomer libraries will be versioned to allow update and backward compatibility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666E71">
                    <a:lumMod val="50000"/>
                  </a:srgbClr>
                </a:solidFill>
              </a:rPr>
              <a:t>Monomer libraries can be designated as public or private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3CD7E5E-E657-4112-996D-FCCBDC540A26}"/>
              </a:ext>
            </a:extLst>
          </p:cNvPr>
          <p:cNvSpPr/>
          <p:nvPr/>
        </p:nvSpPr>
        <p:spPr>
          <a:xfrm>
            <a:off x="3310574" y="4158874"/>
            <a:ext cx="2376264" cy="2318745"/>
          </a:xfrm>
          <a:prstGeom prst="ellipse">
            <a:avLst/>
          </a:prstGeom>
          <a:solidFill>
            <a:srgbClr val="E5826E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DE2233-63B2-4B9C-982C-561CF3CF3384}"/>
              </a:ext>
            </a:extLst>
          </p:cNvPr>
          <p:cNvSpPr/>
          <p:nvPr/>
        </p:nvSpPr>
        <p:spPr>
          <a:xfrm>
            <a:off x="4970901" y="4433073"/>
            <a:ext cx="2009222" cy="1901930"/>
          </a:xfrm>
          <a:prstGeom prst="ellipse">
            <a:avLst/>
          </a:prstGeom>
          <a:solidFill>
            <a:srgbClr val="E5826E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Organization specific monomers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AB33B5-EB78-4651-9E8E-EE2737149EF0}"/>
              </a:ext>
            </a:extLst>
          </p:cNvPr>
          <p:cNvSpPr/>
          <p:nvPr/>
        </p:nvSpPr>
        <p:spPr>
          <a:xfrm>
            <a:off x="2017288" y="4367282"/>
            <a:ext cx="2009222" cy="1901930"/>
          </a:xfrm>
          <a:prstGeom prst="ellipse">
            <a:avLst/>
          </a:prstGeom>
          <a:solidFill>
            <a:srgbClr val="E5826E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Organization specific monomers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EBF918-9A82-41B4-A6CA-DFD203038C20}"/>
              </a:ext>
            </a:extLst>
          </p:cNvPr>
          <p:cNvSpPr/>
          <p:nvPr/>
        </p:nvSpPr>
        <p:spPr>
          <a:xfrm>
            <a:off x="1547664" y="3584529"/>
            <a:ext cx="5616623" cy="42645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Calibri"/>
              </a:rPr>
              <a:t>m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onomer.org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access to all monomers</a:t>
            </a:r>
          </a:p>
        </p:txBody>
      </p:sp>
    </p:spTree>
    <p:extLst>
      <p:ext uri="{BB962C8B-B14F-4D97-AF65-F5344CB8AC3E}">
        <p14:creationId xmlns:p14="http://schemas.microsoft.com/office/powerpoint/2010/main" val="221456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00800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4000" dirty="0">
                <a:hlinkClick r:id="rId2"/>
              </a:rPr>
              <a:t>Remdesivir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12B09C-37AE-D441-856B-4855D2864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408838"/>
              </p:ext>
            </p:extLst>
          </p:nvPr>
        </p:nvGraphicFramePr>
        <p:xfrm>
          <a:off x="334280" y="842368"/>
          <a:ext cx="8126152" cy="574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FB8F038A-1D4C-8E46-8FC1-A226F138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92" y="2596618"/>
            <a:ext cx="26425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79"/>
    </mc:Choice>
    <mc:Fallback xmlns="">
      <p:transition spd="slow" advTm="7287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2067DFB-A737-4DC3-9264-F0A9861AED54}"/>
              </a:ext>
            </a:extLst>
          </p:cNvPr>
          <p:cNvSpPr/>
          <p:nvPr/>
        </p:nvSpPr>
        <p:spPr>
          <a:xfrm>
            <a:off x="2699792" y="4235183"/>
            <a:ext cx="3868771" cy="497364"/>
          </a:xfrm>
          <a:prstGeom prst="roundRect">
            <a:avLst/>
          </a:prstGeom>
          <a:solidFill>
            <a:schemeClr val="tx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Webservices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77355-B196-4A4D-B410-17918F7B2005}"/>
              </a:ext>
            </a:extLst>
          </p:cNvPr>
          <p:cNvSpPr/>
          <p:nvPr/>
        </p:nvSpPr>
        <p:spPr>
          <a:xfrm>
            <a:off x="4579954" y="1055584"/>
            <a:ext cx="2152348" cy="2639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 browser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Explore the available monomer libraries.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33CA0A-BF85-48BB-A48F-884E9CEEA8F8}"/>
              </a:ext>
            </a:extLst>
          </p:cNvPr>
          <p:cNvSpPr/>
          <p:nvPr/>
        </p:nvSpPr>
        <p:spPr>
          <a:xfrm>
            <a:off x="166878" y="1049539"/>
            <a:ext cx="2100866" cy="26390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viewer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 any HELM string, no matter what the source.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lowchart: Magnetic Disk 42">
            <a:extLst>
              <a:ext uri="{FF2B5EF4-FFF2-40B4-BE49-F238E27FC236}">
                <a16:creationId xmlns:a16="http://schemas.microsoft.com/office/drawing/2014/main" id="{248E65B3-BD04-4A39-9DDC-061E7EA8429A}"/>
              </a:ext>
            </a:extLst>
          </p:cNvPr>
          <p:cNvSpPr/>
          <p:nvPr/>
        </p:nvSpPr>
        <p:spPr>
          <a:xfrm>
            <a:off x="3467752" y="5271163"/>
            <a:ext cx="2837485" cy="1404928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B8ABB-448D-4082-8406-F289F1A8C67F}"/>
              </a:ext>
            </a:extLst>
          </p:cNvPr>
          <p:cNvSpPr txBox="1"/>
          <p:nvPr/>
        </p:nvSpPr>
        <p:spPr>
          <a:xfrm>
            <a:off x="275248" y="86089"/>
            <a:ext cx="854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258B95"/>
                </a:solidFill>
                <a:latin typeface="Calibri"/>
              </a:rPr>
              <a:t>m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58B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onomer.org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58B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58B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Cloud </a:t>
            </a:r>
            <a:r>
              <a:rPr lang="en-GB" sz="2400" dirty="0">
                <a:solidFill>
                  <a:srgbClr val="258B95"/>
                </a:solidFill>
                <a:latin typeface="Calibri"/>
              </a:rPr>
              <a:t>Platform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58B9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35B2EDAC-78D2-4947-8D3C-0F2749855D26}"/>
              </a:ext>
            </a:extLst>
          </p:cNvPr>
          <p:cNvSpPr/>
          <p:nvPr/>
        </p:nvSpPr>
        <p:spPr>
          <a:xfrm>
            <a:off x="4411612" y="5414216"/>
            <a:ext cx="709186" cy="588254"/>
          </a:xfrm>
          <a:prstGeom prst="flowChartMagneticDisk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Monomers</a:t>
            </a:r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D7CD12E6-527D-4959-9C8D-89D520011350}"/>
              </a:ext>
            </a:extLst>
          </p:cNvPr>
          <p:cNvSpPr/>
          <p:nvPr/>
        </p:nvSpPr>
        <p:spPr>
          <a:xfrm>
            <a:off x="3717934" y="5673276"/>
            <a:ext cx="709186" cy="652438"/>
          </a:xfrm>
          <a:prstGeom prst="flowChartMagneticDisk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Monomers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6D39DFEB-CA33-4FE5-948F-AA04D646EAD2}"/>
              </a:ext>
            </a:extLst>
          </p:cNvPr>
          <p:cNvSpPr/>
          <p:nvPr/>
        </p:nvSpPr>
        <p:spPr>
          <a:xfrm>
            <a:off x="5405823" y="5655584"/>
            <a:ext cx="709186" cy="652438"/>
          </a:xfrm>
          <a:prstGeom prst="flowChartMagneticDisk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376812-66E2-43C5-B76F-59570DFF3A7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217311" y="3688551"/>
            <a:ext cx="2335321" cy="54663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6A3D19A-E3CE-485B-86F9-FBC2C395A3BE}"/>
              </a:ext>
            </a:extLst>
          </p:cNvPr>
          <p:cNvCxnSpPr>
            <a:cxnSpLocks/>
          </p:cNvCxnSpPr>
          <p:nvPr/>
        </p:nvCxnSpPr>
        <p:spPr>
          <a:xfrm>
            <a:off x="3765383" y="4748761"/>
            <a:ext cx="588398" cy="652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Magnetic Disk 29">
            <a:extLst>
              <a:ext uri="{FF2B5EF4-FFF2-40B4-BE49-F238E27FC236}">
                <a16:creationId xmlns:a16="http://schemas.microsoft.com/office/drawing/2014/main" id="{EF760157-67A2-421F-9C0D-0BFE552801DA}"/>
              </a:ext>
            </a:extLst>
          </p:cNvPr>
          <p:cNvSpPr/>
          <p:nvPr/>
        </p:nvSpPr>
        <p:spPr>
          <a:xfrm>
            <a:off x="4696637" y="5897514"/>
            <a:ext cx="709186" cy="652438"/>
          </a:xfrm>
          <a:prstGeom prst="flowChartMagneticDisk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E16965-3CE2-4F9B-A848-ED568F3CC6ED}"/>
              </a:ext>
            </a:extLst>
          </p:cNvPr>
          <p:cNvCxnSpPr>
            <a:cxnSpLocks/>
          </p:cNvCxnSpPr>
          <p:nvPr/>
        </p:nvCxnSpPr>
        <p:spPr>
          <a:xfrm flipH="1">
            <a:off x="5275203" y="4748761"/>
            <a:ext cx="588398" cy="652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58070ED-1717-4BAD-8921-2E1994874751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723972" y="3694596"/>
            <a:ext cx="932156" cy="54343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19AB46F-2F98-4430-BF37-A79C5F2713E7}"/>
              </a:ext>
            </a:extLst>
          </p:cNvPr>
          <p:cNvSpPr/>
          <p:nvPr/>
        </p:nvSpPr>
        <p:spPr>
          <a:xfrm>
            <a:off x="83567" y="5540805"/>
            <a:ext cx="2925181" cy="923330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Store multiple monomer libraries including a recommended standard set.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62CBC-6896-4F56-82DC-557C1F16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00" y="2385903"/>
            <a:ext cx="1247567" cy="1242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C1095C-6C71-456C-A5E1-9D92EB771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037" y="2337743"/>
            <a:ext cx="1249788" cy="124978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2041C3-9C7A-419D-9675-7B194D1915BE}"/>
              </a:ext>
            </a:extLst>
          </p:cNvPr>
          <p:cNvSpPr/>
          <p:nvPr/>
        </p:nvSpPr>
        <p:spPr>
          <a:xfrm>
            <a:off x="4789968" y="2332097"/>
            <a:ext cx="494562" cy="273126"/>
          </a:xfrm>
          <a:prstGeom prst="ellipse">
            <a:avLst/>
          </a:prstGeom>
          <a:solidFill>
            <a:schemeClr val="tx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C5C4EC-235F-4CF9-86AA-2DFAAC845032}"/>
              </a:ext>
            </a:extLst>
          </p:cNvPr>
          <p:cNvSpPr/>
          <p:nvPr/>
        </p:nvSpPr>
        <p:spPr>
          <a:xfrm>
            <a:off x="5486524" y="2213156"/>
            <a:ext cx="494562" cy="273126"/>
          </a:xfrm>
          <a:prstGeom prst="ellipse">
            <a:avLst/>
          </a:prstGeom>
          <a:solidFill>
            <a:schemeClr val="tx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090B970-1A6B-42C8-B3F0-F353946A711C}"/>
              </a:ext>
            </a:extLst>
          </p:cNvPr>
          <p:cNvSpPr/>
          <p:nvPr/>
        </p:nvSpPr>
        <p:spPr>
          <a:xfrm>
            <a:off x="6081955" y="2337743"/>
            <a:ext cx="494562" cy="273126"/>
          </a:xfrm>
          <a:prstGeom prst="ellipse">
            <a:avLst/>
          </a:prstGeom>
          <a:solidFill>
            <a:schemeClr val="tx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778DB9-C393-4E60-9F11-C23CCF20F658}"/>
              </a:ext>
            </a:extLst>
          </p:cNvPr>
          <p:cNvSpPr/>
          <p:nvPr/>
        </p:nvSpPr>
        <p:spPr>
          <a:xfrm>
            <a:off x="2339752" y="1049539"/>
            <a:ext cx="2152348" cy="26390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editor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 HELM strings using your choice of monomer libraries.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96CA90-83EB-41DB-9E73-E9FFA45868B9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3415926" y="3688551"/>
            <a:ext cx="724026" cy="53176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3D3B9E3-C849-4D91-90B0-415929A3F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62" y="2344039"/>
            <a:ext cx="1230723" cy="12257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5D51F15-2DC7-4223-838E-2E02E8294CF1}"/>
              </a:ext>
            </a:extLst>
          </p:cNvPr>
          <p:cNvSpPr/>
          <p:nvPr/>
        </p:nvSpPr>
        <p:spPr>
          <a:xfrm>
            <a:off x="6819514" y="1049538"/>
            <a:ext cx="2152348" cy="26450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 curation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Securely update and add monomers.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Publish new versions of libraries.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D72B802-6706-44E7-BBCB-BA5C76ED9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597" y="2337743"/>
            <a:ext cx="1249788" cy="1249788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8CE3CE9-F85D-4777-8018-D5B48CE2325D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5576228" y="3694595"/>
            <a:ext cx="2319460" cy="5583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562932BD-F0A9-499C-8329-9BD9BE3A24B7}"/>
              </a:ext>
            </a:extLst>
          </p:cNvPr>
          <p:cNvSpPr/>
          <p:nvPr/>
        </p:nvSpPr>
        <p:spPr>
          <a:xfrm>
            <a:off x="166878" y="4173643"/>
            <a:ext cx="2100866" cy="646331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webservice access to the data.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F22117-D6DC-4A42-A6AF-7E5DEB5A5E4C}"/>
              </a:ext>
            </a:extLst>
          </p:cNvPr>
          <p:cNvSpPr/>
          <p:nvPr/>
        </p:nvSpPr>
        <p:spPr>
          <a:xfrm>
            <a:off x="166878" y="1049539"/>
            <a:ext cx="4317910" cy="2639012"/>
          </a:xfrm>
          <a:prstGeom prst="rect">
            <a:avLst/>
          </a:prstGeom>
          <a:noFill/>
          <a:ln w="19050">
            <a:solidFill>
              <a:srgbClr val="1A1C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5BE1A8-8144-4E2A-9A08-FDE85CC366A6}"/>
              </a:ext>
            </a:extLst>
          </p:cNvPr>
          <p:cNvSpPr/>
          <p:nvPr/>
        </p:nvSpPr>
        <p:spPr>
          <a:xfrm>
            <a:off x="4579954" y="1049539"/>
            <a:ext cx="4391908" cy="2645057"/>
          </a:xfrm>
          <a:prstGeom prst="rect">
            <a:avLst/>
          </a:prstGeom>
          <a:noFill/>
          <a:ln w="19050">
            <a:solidFill>
              <a:srgbClr val="1A1C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2FB31096-C892-1446-B4CF-A20E56884A4E}"/>
              </a:ext>
            </a:extLst>
          </p:cNvPr>
          <p:cNvSpPr txBox="1">
            <a:spLocks/>
          </p:cNvSpPr>
          <p:nvPr/>
        </p:nvSpPr>
        <p:spPr>
          <a:xfrm>
            <a:off x="8313375" y="6223733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7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37" y="217500"/>
            <a:ext cx="7067128" cy="707886"/>
          </a:xfrm>
        </p:spPr>
        <p:txBody>
          <a:bodyPr/>
          <a:lstStyle/>
          <a:p>
            <a:r>
              <a:rPr lang="en-GB" dirty="0" err="1"/>
              <a:t>www.monomer.org</a:t>
            </a:r>
            <a:r>
              <a:rPr lang="en-GB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0854CA-1B40-4A1E-B014-8803D5A79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30" y="1196752"/>
            <a:ext cx="6713542" cy="2988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7ABACD-B15E-4305-B572-817A1212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520164"/>
            <a:ext cx="5806721" cy="329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B0D599-875D-4A42-BA38-0926764F731C}"/>
              </a:ext>
            </a:extLst>
          </p:cNvPr>
          <p:cNvSpPr txBox="1"/>
          <p:nvPr/>
        </p:nvSpPr>
        <p:spPr>
          <a:xfrm>
            <a:off x="5707334" y="670311"/>
            <a:ext cx="334626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Testing in progress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DD38B-3F6D-1549-81E7-00C620051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65" y="5661248"/>
            <a:ext cx="1579128" cy="6969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EEEFC8-C62B-5A4D-9C91-E3300B74A0AF}"/>
              </a:ext>
            </a:extLst>
          </p:cNvPr>
          <p:cNvSpPr txBox="1"/>
          <p:nvPr/>
        </p:nvSpPr>
        <p:spPr>
          <a:xfrm>
            <a:off x="111889" y="466967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Many thanks to </a:t>
            </a:r>
            <a:r>
              <a:rPr lang="en-GB" sz="1600" dirty="0" err="1"/>
              <a:t>Scilligence</a:t>
            </a:r>
            <a:r>
              <a:rPr lang="en-GB" sz="1600" dirty="0"/>
              <a:t> for providing the development effort </a:t>
            </a:r>
          </a:p>
        </p:txBody>
      </p:sp>
    </p:spTree>
    <p:extLst>
      <p:ext uri="{BB962C8B-B14F-4D97-AF65-F5344CB8AC3E}">
        <p14:creationId xmlns:p14="http://schemas.microsoft.com/office/powerpoint/2010/main" val="29084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4"/>
    </mc:Choice>
    <mc:Fallback xmlns="">
      <p:transition spd="slow" advTm="1162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01" y="217659"/>
            <a:ext cx="7067128" cy="707886"/>
          </a:xfrm>
        </p:spPr>
        <p:txBody>
          <a:bodyPr/>
          <a:lstStyle/>
          <a:p>
            <a:r>
              <a:rPr lang="en-GB" dirty="0"/>
              <a:t>Core Monomer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1" y="5006163"/>
            <a:ext cx="4690060" cy="1492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Core monomer database size</a:t>
            </a:r>
          </a:p>
          <a:p>
            <a:r>
              <a:rPr lang="en-GB" sz="1600" dirty="0"/>
              <a:t>PEPTIDE: 322</a:t>
            </a:r>
          </a:p>
          <a:p>
            <a:r>
              <a:rPr lang="en-GB" sz="1600" dirty="0"/>
              <a:t>Oligo: still under construction (approx. 350)</a:t>
            </a:r>
          </a:p>
          <a:p>
            <a:r>
              <a:rPr lang="en-GB" sz="1600" dirty="0"/>
              <a:t>CHEM: 19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B6AF87-042A-40A4-8256-08A82692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75052"/>
            <a:ext cx="1903225" cy="3632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317035-374C-4572-8FAF-9B10DDDC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884" y="1124744"/>
            <a:ext cx="4699716" cy="27708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1E7997-6CA1-46A3-A38A-0F869AFF8A0B}"/>
              </a:ext>
            </a:extLst>
          </p:cNvPr>
          <p:cNvSpPr txBox="1"/>
          <p:nvPr/>
        </p:nvSpPr>
        <p:spPr>
          <a:xfrm>
            <a:off x="3388754" y="4073188"/>
            <a:ext cx="5381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Frequency analysis across PubChem, </a:t>
            </a:r>
            <a:r>
              <a:rPr lang="en-GB" dirty="0" err="1"/>
              <a:t>ChEMBL</a:t>
            </a:r>
            <a:r>
              <a:rPr lang="en-GB" dirty="0"/>
              <a:t>, literature and patents to determine the most useful monomers.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40B44-FA1C-5948-A8BC-1EE542EE115A}"/>
              </a:ext>
            </a:extLst>
          </p:cNvPr>
          <p:cNvSpPr txBox="1"/>
          <p:nvPr/>
        </p:nvSpPr>
        <p:spPr>
          <a:xfrm>
            <a:off x="5220071" y="4712067"/>
            <a:ext cx="355065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We want to acknowledge amazing support in data analysis and acquisition from </a:t>
            </a:r>
          </a:p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Anna </a:t>
            </a:r>
            <a:r>
              <a:rPr lang="en-GB" sz="1600" dirty="0" err="1">
                <a:solidFill>
                  <a:schemeClr val="tx1">
                    <a:lumMod val="50000"/>
                  </a:schemeClr>
                </a:solidFill>
              </a:rPr>
              <a:t>Gaulton</a:t>
            </a:r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Evan Bolton</a:t>
            </a:r>
          </a:p>
          <a:p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And nucleotide support from Ionis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CA96C-5622-6040-AC90-E9C5FB4D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30" y="5968157"/>
            <a:ext cx="1741597" cy="3204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363E8A-32CB-D34B-B89B-375A5E0DC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965" y="5417670"/>
            <a:ext cx="1152128" cy="3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4"/>
    </mc:Choice>
    <mc:Fallback xmlns="">
      <p:transition spd="slow" advTm="1162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4D6795D-7EA7-44C6-920D-150940ABECB0}"/>
              </a:ext>
            </a:extLst>
          </p:cNvPr>
          <p:cNvSpPr/>
          <p:nvPr/>
        </p:nvSpPr>
        <p:spPr>
          <a:xfrm>
            <a:off x="1805835" y="3471808"/>
            <a:ext cx="5584797" cy="2966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A272B-2040-41CF-A298-2BA0F583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696"/>
            <a:ext cx="7067128" cy="707886"/>
          </a:xfrm>
        </p:spPr>
        <p:txBody>
          <a:bodyPr/>
          <a:lstStyle/>
          <a:p>
            <a:r>
              <a:rPr lang="en-GB" dirty="0"/>
              <a:t>Interested in Glycan?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DDBF-176F-456B-AABA-8A7CD7BFB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35" y="967243"/>
            <a:ext cx="8229599" cy="2183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HELM was designed to be extensible from the beginning.</a:t>
            </a:r>
          </a:p>
          <a:p>
            <a:pPr marL="0" indent="0">
              <a:buNone/>
            </a:pPr>
            <a:r>
              <a:rPr lang="en-GB" sz="1800" dirty="0"/>
              <a:t>We currently cover three polymer types: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3961F-82F0-4870-A06E-F7E9C06D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03" y="1706265"/>
            <a:ext cx="1393627" cy="1151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824A31-046F-4F88-830D-A44A4AD0FEA9}"/>
              </a:ext>
            </a:extLst>
          </p:cNvPr>
          <p:cNvSpPr txBox="1"/>
          <p:nvPr/>
        </p:nvSpPr>
        <p:spPr>
          <a:xfrm>
            <a:off x="974787" y="2880197"/>
            <a:ext cx="195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Peptides (PEPTIDE)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69801-38D4-4C8C-B746-FE377FDD5AB3}"/>
              </a:ext>
            </a:extLst>
          </p:cNvPr>
          <p:cNvSpPr txBox="1"/>
          <p:nvPr/>
        </p:nvSpPr>
        <p:spPr>
          <a:xfrm>
            <a:off x="5841634" y="2880197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molecules (CHEM)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0651C-B126-4097-A945-7B18C0F0D49C}"/>
              </a:ext>
            </a:extLst>
          </p:cNvPr>
          <p:cNvSpPr txBox="1"/>
          <p:nvPr/>
        </p:nvSpPr>
        <p:spPr>
          <a:xfrm>
            <a:off x="3361855" y="2836821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Nucleic Acid (RNA)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B0CB2-AC9D-4E2E-AAE4-C287D1321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830" b="7791"/>
          <a:stretch/>
        </p:blipFill>
        <p:spPr>
          <a:xfrm>
            <a:off x="3274975" y="2095180"/>
            <a:ext cx="1983664" cy="479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C96C36-7577-423B-860B-482E7DA99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317" y="1845226"/>
            <a:ext cx="1888719" cy="812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374BB7-1C20-4283-99B6-4BEA9FC84E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77" t="20611" r="32113" b="17330"/>
          <a:stretch/>
        </p:blipFill>
        <p:spPr>
          <a:xfrm>
            <a:off x="3612149" y="5296437"/>
            <a:ext cx="1751777" cy="7707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5BE4DBC-16A9-4903-96C5-6463B05007E4}"/>
              </a:ext>
            </a:extLst>
          </p:cNvPr>
          <p:cNvSpPr/>
          <p:nvPr/>
        </p:nvSpPr>
        <p:spPr>
          <a:xfrm>
            <a:off x="1908675" y="3629326"/>
            <a:ext cx="53791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a white paper describing HELM can be extended to handle polysaccharides.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Looking for volunteer coders to help implement this in the open-source tools. 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C520735-2AEA-F849-9291-DF82E9B5E8A7}"/>
              </a:ext>
            </a:extLst>
          </p:cNvPr>
          <p:cNvSpPr txBox="1">
            <a:spLocks/>
          </p:cNvSpPr>
          <p:nvPr/>
        </p:nvSpPr>
        <p:spPr>
          <a:xfrm>
            <a:off x="8308976" y="6266059"/>
            <a:ext cx="514400" cy="3452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8ED40A3-BEA1-2645-9E17-452BD130FCD0}" type="slidenum">
              <a:rPr lang="en-US" sz="1000" smtClean="0">
                <a:solidFill>
                  <a:srgbClr val="4C5156"/>
                </a:solidFill>
                <a:latin typeface="Arial"/>
                <a:cs typeface="Arial"/>
              </a:rPr>
              <a:pPr>
                <a:defRPr/>
              </a:pPr>
              <a:t>23</a:t>
            </a:fld>
            <a:endParaRPr lang="en-US" sz="1000" dirty="0">
              <a:solidFill>
                <a:srgbClr val="4C515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127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E5DD815-1B78-CF48-A9D2-A8432F71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08" y="210431"/>
            <a:ext cx="6491064" cy="707886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4EF99-3E05-AB4B-9F90-28843E7280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295456" y="6376243"/>
            <a:ext cx="381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E773-3D38-424D-AD79-6F13FCDAC7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1508" y="6285490"/>
            <a:ext cx="8229600" cy="407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83 people across 28 organizations coming together for a common cause!!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8500C1-6EDB-A841-87C5-BC52C3B2AAE2}"/>
              </a:ext>
            </a:extLst>
          </p:cNvPr>
          <p:cNvSpPr/>
          <p:nvPr/>
        </p:nvSpPr>
        <p:spPr>
          <a:xfrm>
            <a:off x="243999" y="970414"/>
            <a:ext cx="29163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Yerin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ACDlabs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Hans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ACDlabs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 Holst Jensen 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Biochemfusion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Vanderwall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Mary Brawner , BMS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Matthias Nolte, BMS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Ramesh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Durvasula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David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Certara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Papp,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ChemAxon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Alexander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Drijver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ChemAxon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Knispel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ChemAxon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 Allardyce,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ChemAxon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en-US" sz="1200" dirty="0">
                <a:solidFill>
                  <a:srgbClr val="666E71"/>
                </a:solidFill>
              </a:rPr>
              <a:t>Alastair Hodges, </a:t>
            </a:r>
            <a:r>
              <a:rPr lang="en-US" sz="1200" dirty="0" err="1">
                <a:solidFill>
                  <a:srgbClr val="666E71"/>
                </a:solidFill>
              </a:rPr>
              <a:t>Dotmatics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Gualton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EMBL-EBI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R Leach , EMBL-EBI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Dominic Clark, EMBL-EBI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Overington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EMBL-EBI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Patricia Bento, EMBL-EBI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George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Papadatos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EMBL-EBI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Leah O’Brien , GSK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Bhamidipati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GSK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Michael Cui , GSK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Smith, GSK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Simili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Abhilash, Harvard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Stephanie Dube, Harvard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Girija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Harvard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Sarah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Leinicke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Harvard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5C33E-1E40-8142-AFDC-117ED592812D}"/>
              </a:ext>
            </a:extLst>
          </p:cNvPr>
          <p:cNvSpPr/>
          <p:nvPr/>
        </p:nvSpPr>
        <p:spPr>
          <a:xfrm>
            <a:off x="3249268" y="970414"/>
            <a:ext cx="267464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Chinedu Okongwu, Harvard University Justin Sanford, Harvard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Stephen Heller,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Trust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Keith Taylor, Independent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Edward Currie, Infosys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Kirti Jindal, Infosys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Swayze, Ionis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Jeff Milton, Ionis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Susan Turner , Merck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Thomas Gan, Merck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Waller, Merck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Roger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Next Move Software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Noel O-Boyd, Next Move Software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May, Next Move Software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66E71"/>
                </a:solidFill>
                <a:latin typeface="Calibri"/>
              </a:rPr>
              <a:t>Evan Bolton, NIH/</a:t>
            </a:r>
            <a:r>
              <a:rPr lang="en-US" sz="1200" dirty="0" err="1">
                <a:solidFill>
                  <a:srgbClr val="666E71"/>
                </a:solidFill>
                <a:latin typeface="Calibri"/>
              </a:rPr>
              <a:t>Pubchem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Joann Prescott-Roy, Novartis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Yohann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Potier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Novartis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Neumeyer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Novartis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Yang, Novartis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 Keller, Novartis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Yi, Novartis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Pierre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Morieux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Perkin Elmer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Smellie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Perkin Elmer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Philip Skinner, Perkin Elmer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Claire Bellamy, Pistoia Alliance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Wise, Pistoia Alliance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Carmen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Nitsche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Pistoia Alliance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Richard Holland, Pistoia Alliance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F7DF1-0D57-F44B-A1E0-C893414DBC2F}"/>
              </a:ext>
            </a:extLst>
          </p:cNvPr>
          <p:cNvSpPr/>
          <p:nvPr/>
        </p:nvSpPr>
        <p:spPr>
          <a:xfrm>
            <a:off x="6002828" y="970414"/>
            <a:ext cx="28803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David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Klatte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Pfizer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Hongli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Pfizer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Sergio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Rotstein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Pfizer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Rob Stanton, Pfizer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Simon Xi, Pfizer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Tianhong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Zhang , Pfizer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Bernhard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Shirm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Quattro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Markus Weisser, Quattro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Anne Von Raven, Quattro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Lanig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Quattro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Cathrin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Mayer, Quattro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Sabrina Hecht, Quattro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Michael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Braxenthaler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Margret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Assfalg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Roche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Klostermann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Dennis Hansen, Roche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Jinbo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Lee,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Scilligence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Tony Yuan,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Scilligence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666E71"/>
                </a:solidFill>
                <a:latin typeface="Calibri"/>
              </a:rPr>
              <a:t>Elrashid</a:t>
            </a:r>
            <a:r>
              <a:rPr lang="en-US" sz="1200" dirty="0">
                <a:solidFill>
                  <a:srgbClr val="666E71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srgbClr val="666E71"/>
                </a:solidFill>
                <a:latin typeface="Calibri"/>
              </a:rPr>
              <a:t>Elzein</a:t>
            </a:r>
            <a:r>
              <a:rPr lang="en-US" sz="1200" dirty="0">
                <a:solidFill>
                  <a:srgbClr val="666E71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srgbClr val="666E71"/>
                </a:solidFill>
                <a:latin typeface="Calibri"/>
              </a:rPr>
              <a:t>Sciligence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Bret Daniel,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Ian Stott, Unilever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Jerry Winter, Unilever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Andreas Bender, University of Cambridge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Chlebkova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University of Cambridge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Bultel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University of Hamburg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Clémentine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Campart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University of Lille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Maude Pupin, University of Lille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66E71"/>
                </a:solidFill>
                <a:latin typeface="Calibri"/>
              </a:rPr>
              <a:t>Ken Longo, Wave Life Sciences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065941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8786" y="1412776"/>
            <a:ext cx="3244406" cy="2994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1188" y="5672526"/>
            <a:ext cx="304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C5156"/>
                </a:solidFill>
              </a:rPr>
              <a:t>www.OpenHelm.org</a:t>
            </a:r>
            <a:br>
              <a:rPr lang="en-US" sz="2000" dirty="0">
                <a:solidFill>
                  <a:srgbClr val="4C5156"/>
                </a:solidFill>
              </a:rPr>
            </a:br>
            <a:r>
              <a:rPr lang="en-US" sz="2000" dirty="0" err="1">
                <a:solidFill>
                  <a:srgbClr val="4C5156"/>
                </a:solidFill>
              </a:rPr>
              <a:t>info@openhelm.org</a:t>
            </a:r>
            <a:endParaRPr lang="en-US" sz="2000" dirty="0">
              <a:solidFill>
                <a:srgbClr val="4C5156"/>
              </a:solidFill>
            </a:endParaRPr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64921"/>
            <a:ext cx="2448272" cy="803239"/>
          </a:xfrm>
          <a:prstGeom prst="rect">
            <a:avLst/>
          </a:prstGeom>
        </p:spPr>
      </p:pic>
      <p:sp>
        <p:nvSpPr>
          <p:cNvPr id="8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25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340582"/>
      </p:ext>
    </p:extLst>
  </p:cSld>
  <p:clrMapOvr>
    <a:masterClrMapping/>
  </p:clrMapOvr>
  <p:transition advTm="8352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Backup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741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"/>
    </mc:Choice>
    <mc:Fallback xmlns="">
      <p:transition spd="slow" advTm="59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67128" cy="707886"/>
          </a:xfrm>
        </p:spPr>
        <p:txBody>
          <a:bodyPr>
            <a:normAutofit/>
          </a:bodyPr>
          <a:lstStyle/>
          <a:p>
            <a:r>
              <a:rPr lang="en-US" sz="3200" dirty="0"/>
              <a:t>Biomolecules - Stuck in the middle…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Small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04879" y="4263583"/>
            <a:ext cx="1439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Sequence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C5156"/>
                </a:solidFill>
                <a:latin typeface="Calibri" pitchFamily="34" charset="0"/>
                <a:cs typeface="Arial" charset="0"/>
              </a:rPr>
              <a:t>information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Biomolecules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Molecule Tools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Sequence-Based Tools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 advTm="119622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Monomer Ambiguity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140772"/>
              </p:ext>
            </p:extLst>
          </p:nvPr>
        </p:nvGraphicFramePr>
        <p:xfrm>
          <a:off x="467544" y="1484784"/>
          <a:ext cx="8022405" cy="2743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9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0..n unknown</a:t>
                      </a:r>
                      <a:r>
                        <a:rPr lang="de-DE" sz="1400" b="0" baseline="0" dirty="0"/>
                        <a:t> monomers</a:t>
                      </a:r>
                      <a:endParaRPr lang="de-D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Single unknown amino acid</a:t>
                      </a:r>
                      <a:r>
                        <a:rPr lang="de-DE" sz="1400" baseline="0" dirty="0"/>
                        <a:t> in a PEPTIDE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Single unknown</a:t>
                      </a:r>
                      <a:r>
                        <a:rPr lang="de-DE" sz="1400" baseline="0" dirty="0"/>
                        <a:t> base in a RNA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RNA1{R(A)P.R(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)P.R(C)P.R(C)P.R(C)}$$$$V2.0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( ,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One of a list of monomer is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(A:10,G:90)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( +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Mixture of monomers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(A+G+C)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/>
                        <a:t>Deleted or</a:t>
                      </a:r>
                      <a:r>
                        <a:rPr lang="de-DE" sz="1400" baseline="0"/>
                        <a:t> missing single monomer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</a:t>
                      </a:r>
                      <a:r>
                        <a:rPr lang="de-DE" sz="1400" b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(A,_)</a:t>
                      </a:r>
                      <a:r>
                        <a:rPr lang="de-DE" sz="1400" b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.G.C}$$$$V2.0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´</a:t>
                      </a:r>
                      <a:r>
                        <a:rPr lang="de-DE" sz="1400" baseline="0"/>
                        <a:t> ´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/>
                        <a:t>Repeating monomers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PEPTIDE1{A.G.A.C.A</a:t>
                      </a:r>
                      <a:r>
                        <a:rPr lang="de-DE" sz="1400" b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‘5-30‘</a:t>
                      </a:r>
                      <a:r>
                        <a:rPr lang="de-DE" sz="14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}$$$$V2.0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3" name="Raute 2"/>
          <p:cNvSpPr/>
          <p:nvPr/>
        </p:nvSpPr>
        <p:spPr bwMode="auto">
          <a:xfrm>
            <a:off x="3059832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>
                <a:ln>
                  <a:noFill/>
                </a:ln>
                <a:solidFill>
                  <a:srgbClr val="173B64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7" name="Raute 6"/>
          <p:cNvSpPr/>
          <p:nvPr/>
        </p:nvSpPr>
        <p:spPr bwMode="auto">
          <a:xfrm>
            <a:off x="3851920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9" name="Gerader Verbinder 8"/>
          <p:cNvCxnSpPr>
            <a:stCxn id="3" idx="3"/>
            <a:endCxn id="7" idx="1"/>
          </p:cNvCxnSpPr>
          <p:nvPr/>
        </p:nvCxnSpPr>
        <p:spPr bwMode="auto">
          <a:xfrm>
            <a:off x="3563888" y="5481228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aute 9"/>
          <p:cNvSpPr/>
          <p:nvPr/>
        </p:nvSpPr>
        <p:spPr bwMode="auto">
          <a:xfrm>
            <a:off x="4644300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G</a:t>
            </a: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sp>
        <p:nvSpPr>
          <p:cNvPr id="11" name="Raute 10"/>
          <p:cNvSpPr/>
          <p:nvPr/>
        </p:nvSpPr>
        <p:spPr bwMode="auto">
          <a:xfrm>
            <a:off x="5436388" y="5229200"/>
            <a:ext cx="504056" cy="504056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C</a:t>
            </a:r>
            <a:endParaRPr kumimoji="0" lang="de-DE" sz="1600" b="0" i="0" u="none" strike="noStrike" cap="none" normalizeH="0" baseline="0">
              <a:ln>
                <a:noFill/>
              </a:ln>
              <a:solidFill>
                <a:srgbClr val="173B64"/>
              </a:solidFill>
              <a:effectLst/>
              <a:latin typeface="Arial" charset="0"/>
            </a:endParaRPr>
          </a:p>
        </p:txBody>
      </p:sp>
      <p:cxnSp>
        <p:nvCxnSpPr>
          <p:cNvPr id="12" name="Gerader Verbinder 11"/>
          <p:cNvCxnSpPr>
            <a:stCxn id="10" idx="3"/>
            <a:endCxn id="11" idx="1"/>
          </p:cNvCxnSpPr>
          <p:nvPr/>
        </p:nvCxnSpPr>
        <p:spPr bwMode="auto">
          <a:xfrm>
            <a:off x="5148356" y="5481228"/>
            <a:ext cx="288032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3"/>
          <p:cNvCxnSpPr>
            <a:stCxn id="7" idx="3"/>
            <a:endCxn id="10" idx="1"/>
          </p:cNvCxnSpPr>
          <p:nvPr/>
        </p:nvCxnSpPr>
        <p:spPr bwMode="auto">
          <a:xfrm>
            <a:off x="4355976" y="5481228"/>
            <a:ext cx="288324" cy="0"/>
          </a:xfrm>
          <a:prstGeom prst="line">
            <a:avLst/>
          </a:prstGeom>
          <a:solidFill>
            <a:srgbClr val="00A88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3701365" y="4813628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0118246"/>
      </p:ext>
    </p:extLst>
  </p:cSld>
  <p:clrMapOvr>
    <a:masterClrMapping/>
  </p:clrMapOvr>
  <p:transition advTm="48012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9348"/>
            <a:ext cx="7067128" cy="707886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258B95"/>
                </a:solidFill>
                <a:latin typeface="Calibri"/>
                <a:ea typeface="+mn-ea"/>
                <a:cs typeface="+mn-cs"/>
              </a:rPr>
              <a:t>HELM in </a:t>
            </a:r>
            <a:r>
              <a:rPr lang="en-GB" sz="4000" dirty="0" err="1">
                <a:solidFill>
                  <a:srgbClr val="258B95"/>
                </a:solidFill>
                <a:latin typeface="Calibri"/>
                <a:ea typeface="+mn-ea"/>
                <a:cs typeface="+mn-cs"/>
              </a:rPr>
              <a:t>ChEMBL</a:t>
            </a:r>
            <a:endParaRPr lang="en-GB" sz="4000" dirty="0">
              <a:solidFill>
                <a:srgbClr val="258B95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65" y="1080229"/>
            <a:ext cx="8556267" cy="4871567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ChEMBL20 onwards has HELM structures for 19K structures</a:t>
            </a:r>
          </a:p>
          <a:p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9" y="1855818"/>
            <a:ext cx="4595828" cy="471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542" t="34252" r="635" b="24646"/>
          <a:stretch/>
        </p:blipFill>
        <p:spPr>
          <a:xfrm>
            <a:off x="2257399" y="2905051"/>
            <a:ext cx="66087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889716" y="5547243"/>
            <a:ext cx="397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part of this work the EBI created a monomer database of ~2800 structures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233390" y="4197325"/>
            <a:ext cx="576064" cy="12961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00800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>
                <a:hlinkClick r:id="rId2"/>
              </a:rPr>
              <a:t>Mipomersen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12B09C-37AE-D441-856B-4855D2864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58950"/>
              </p:ext>
            </p:extLst>
          </p:nvPr>
        </p:nvGraphicFramePr>
        <p:xfrm>
          <a:off x="323528" y="1006096"/>
          <a:ext cx="8568952" cy="555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292CA2DF-96AA-1C43-9A86-F17913D3B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65" y="2564904"/>
            <a:ext cx="3291070" cy="22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79"/>
    </mc:Choice>
    <mc:Fallback xmlns="">
      <p:transition spd="slow" advTm="7287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9348"/>
            <a:ext cx="7067128" cy="70788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258B95"/>
                </a:solidFill>
                <a:latin typeface="Calibri"/>
                <a:ea typeface="+mn-ea"/>
                <a:cs typeface="+mn-cs"/>
              </a:rPr>
              <a:t>HELM at NCBI: PubChem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97" y="1072112"/>
            <a:ext cx="8556267" cy="4871567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PubChem use a small monomer set and make extensive use of in-line HELM (SMILES)</a:t>
            </a:r>
          </a:p>
          <a:p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6769224" y="630591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435613"/>
            <a:ext cx="6372200" cy="315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40084"/>
            <a:ext cx="5724128" cy="22249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42812" y="5950964"/>
            <a:ext cx="3096344" cy="7200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28575" cmpd="sng">
                <a:solidFill>
                  <a:srgbClr val="FF0000"/>
                </a:solidFill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6977-2037-5D4A-A6CE-5D12E24C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Mipomersen</a:t>
            </a:r>
            <a:r>
              <a:rPr lang="en-GB" dirty="0"/>
              <a:t> </a:t>
            </a:r>
            <a:r>
              <a:rPr lang="en-GB" sz="2400" dirty="0"/>
              <a:t>(Sequence View)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280FC-66F8-9041-B71F-45C102B2B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AEABF-7EFC-C542-BC91-5F53F601ED7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81B76A-E8A3-0F43-BA9D-3ACEBA4560AD}"/>
              </a:ext>
            </a:extLst>
          </p:cNvPr>
          <p:cNvSpPr/>
          <p:nvPr/>
        </p:nvSpPr>
        <p:spPr>
          <a:xfrm>
            <a:off x="472413" y="1305341"/>
            <a:ext cx="8003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5’—</a:t>
            </a:r>
            <a:r>
              <a:rPr lang="en-US" dirty="0">
                <a:solidFill>
                  <a:srgbClr val="0B0080"/>
                </a:solidFill>
              </a:rPr>
              <a:t>G</a:t>
            </a:r>
            <a:r>
              <a:rPr lang="en-US" dirty="0"/>
              <a:t>*—</a:t>
            </a:r>
            <a:r>
              <a:rPr lang="en-US" dirty="0" err="1">
                <a:solidFill>
                  <a:srgbClr val="0B0080"/>
                </a:solidFill>
              </a:rPr>
              <a:t>mC</a:t>
            </a:r>
            <a:r>
              <a:rPr lang="en-US" dirty="0"/>
              <a:t>*—</a:t>
            </a:r>
            <a:r>
              <a:rPr lang="en-US" dirty="0" err="1">
                <a:solidFill>
                  <a:srgbClr val="0B0080"/>
                </a:solidFill>
              </a:rPr>
              <a:t>mC</a:t>
            </a:r>
            <a:r>
              <a:rPr lang="en-US" dirty="0"/>
              <a:t>*—</a:t>
            </a:r>
            <a:r>
              <a:rPr lang="en-US" dirty="0" err="1">
                <a:solidFill>
                  <a:srgbClr val="0B0080"/>
                </a:solidFill>
              </a:rPr>
              <a:t>mU</a:t>
            </a:r>
            <a:r>
              <a:rPr lang="en-US" dirty="0"/>
              <a:t>*—</a:t>
            </a:r>
            <a:r>
              <a:rPr lang="en-US" dirty="0" err="1">
                <a:solidFill>
                  <a:srgbClr val="0B0080"/>
                </a:solidFill>
              </a:rPr>
              <a:t>mC</a:t>
            </a:r>
            <a:r>
              <a:rPr lang="en-US" dirty="0"/>
              <a:t>*—</a:t>
            </a:r>
          </a:p>
          <a:p>
            <a:r>
              <a:rPr lang="en-US" dirty="0" err="1">
                <a:solidFill>
                  <a:srgbClr val="0B0080"/>
                </a:solidFill>
              </a:rPr>
              <a:t>dA</a:t>
            </a:r>
            <a:r>
              <a:rPr lang="en-US" dirty="0"/>
              <a:t>—</a:t>
            </a:r>
            <a:r>
              <a:rPr lang="en-US" dirty="0">
                <a:solidFill>
                  <a:srgbClr val="0B0080"/>
                </a:solidFill>
              </a:rPr>
              <a:t>dG</a:t>
            </a:r>
            <a:r>
              <a:rPr lang="en-US" dirty="0"/>
              <a:t>—</a:t>
            </a:r>
            <a:r>
              <a:rPr lang="en-US" dirty="0">
                <a:solidFill>
                  <a:srgbClr val="0B0080"/>
                </a:solidFill>
              </a:rPr>
              <a:t>dT</a:t>
            </a:r>
            <a:r>
              <a:rPr lang="en-US" dirty="0"/>
              <a:t>—</a:t>
            </a:r>
            <a:r>
              <a:rPr lang="en-US" dirty="0">
                <a:solidFill>
                  <a:srgbClr val="A55858"/>
                </a:solidFill>
              </a:rPr>
              <a:t>dmC</a:t>
            </a:r>
            <a:r>
              <a:rPr lang="en-US" dirty="0"/>
              <a:t>—</a:t>
            </a:r>
            <a:r>
              <a:rPr lang="en-US" dirty="0">
                <a:solidFill>
                  <a:srgbClr val="0B0080"/>
                </a:solidFill>
              </a:rPr>
              <a:t>dT</a:t>
            </a:r>
            <a:r>
              <a:rPr lang="en-US" dirty="0"/>
              <a:t>—</a:t>
            </a:r>
            <a:r>
              <a:rPr lang="en-US" dirty="0">
                <a:solidFill>
                  <a:srgbClr val="0B0080"/>
                </a:solidFill>
              </a:rPr>
              <a:t>dG</a:t>
            </a:r>
            <a:r>
              <a:rPr lang="en-US" dirty="0"/>
              <a:t>—</a:t>
            </a:r>
            <a:r>
              <a:rPr lang="en-US" dirty="0">
                <a:solidFill>
                  <a:srgbClr val="A55858"/>
                </a:solidFill>
              </a:rPr>
              <a:t>dmC</a:t>
            </a:r>
            <a:r>
              <a:rPr lang="en-US" dirty="0"/>
              <a:t>—</a:t>
            </a:r>
            <a:r>
              <a:rPr lang="en-US" dirty="0">
                <a:solidFill>
                  <a:srgbClr val="0B0080"/>
                </a:solidFill>
              </a:rPr>
              <a:t>dT</a:t>
            </a:r>
            <a:r>
              <a:rPr lang="en-US" dirty="0"/>
              <a:t>—</a:t>
            </a:r>
            <a:r>
              <a:rPr lang="en-US" dirty="0">
                <a:solidFill>
                  <a:srgbClr val="0B0080"/>
                </a:solidFill>
              </a:rPr>
              <a:t>dT</a:t>
            </a:r>
            <a:r>
              <a:rPr lang="en-US" dirty="0"/>
              <a:t>—</a:t>
            </a:r>
            <a:r>
              <a:rPr lang="en-US" dirty="0">
                <a:solidFill>
                  <a:srgbClr val="A55858"/>
                </a:solidFill>
              </a:rPr>
              <a:t>dmC</a:t>
            </a:r>
            <a:r>
              <a:rPr lang="en-US" dirty="0"/>
              <a:t>—</a:t>
            </a:r>
          </a:p>
          <a:p>
            <a:r>
              <a:rPr lang="en-US" dirty="0">
                <a:solidFill>
                  <a:srgbClr val="0B0080"/>
                </a:solidFill>
              </a:rPr>
              <a:t>G</a:t>
            </a:r>
            <a:r>
              <a:rPr lang="en-US" dirty="0"/>
              <a:t>*—</a:t>
            </a:r>
            <a:r>
              <a:rPr lang="en-US" dirty="0" err="1">
                <a:solidFill>
                  <a:srgbClr val="0B0080"/>
                </a:solidFill>
              </a:rPr>
              <a:t>mC</a:t>
            </a:r>
            <a:r>
              <a:rPr lang="en-US" dirty="0"/>
              <a:t>*—</a:t>
            </a:r>
            <a:r>
              <a:rPr lang="en-US" dirty="0">
                <a:solidFill>
                  <a:srgbClr val="0B0080"/>
                </a:solidFill>
              </a:rPr>
              <a:t>A</a:t>
            </a:r>
            <a:r>
              <a:rPr lang="en-US" dirty="0"/>
              <a:t>*—</a:t>
            </a:r>
            <a:r>
              <a:rPr lang="en-US" dirty="0">
                <a:solidFill>
                  <a:srgbClr val="0B0080"/>
                </a:solidFill>
              </a:rPr>
              <a:t>mC</a:t>
            </a:r>
            <a:r>
              <a:rPr lang="en-US" dirty="0"/>
              <a:t>*—</a:t>
            </a:r>
            <a:r>
              <a:rPr lang="en-US" dirty="0">
                <a:solidFill>
                  <a:srgbClr val="0B0080"/>
                </a:solidFill>
              </a:rPr>
              <a:t>mC</a:t>
            </a:r>
            <a:r>
              <a:rPr lang="en-US" dirty="0"/>
              <a:t>*—3’</a:t>
            </a:r>
          </a:p>
          <a:p>
            <a:endParaRPr lang="en-US" dirty="0"/>
          </a:p>
          <a:p>
            <a:pPr lvl="1"/>
            <a:r>
              <a:rPr lang="en-US" dirty="0"/>
              <a:t>Sugar:</a:t>
            </a:r>
          </a:p>
          <a:p>
            <a:pPr lvl="2"/>
            <a:r>
              <a:rPr lang="en-US" dirty="0"/>
              <a:t>* = 2’-</a:t>
            </a:r>
            <a:r>
              <a:rPr lang="en-US" i="1" dirty="0"/>
              <a:t>O</a:t>
            </a:r>
            <a:r>
              <a:rPr lang="en-US" dirty="0"/>
              <a:t>-(2-methoxyethyl)</a:t>
            </a:r>
          </a:p>
          <a:p>
            <a:pPr lvl="2"/>
            <a:r>
              <a:rPr lang="en-US" dirty="0"/>
              <a:t>d = 2’-deoxy</a:t>
            </a:r>
          </a:p>
          <a:p>
            <a:pPr lvl="1"/>
            <a:r>
              <a:rPr lang="en-US" dirty="0"/>
              <a:t>Base:</a:t>
            </a:r>
          </a:p>
          <a:p>
            <a:pPr lvl="2"/>
            <a:r>
              <a:rPr lang="en-US" dirty="0"/>
              <a:t>m = 5-methyl</a:t>
            </a:r>
          </a:p>
          <a:p>
            <a:pPr lvl="1"/>
            <a:r>
              <a:rPr lang="en-US" dirty="0"/>
              <a:t>Linker:</a:t>
            </a:r>
          </a:p>
          <a:p>
            <a:pPr lvl="2"/>
            <a:r>
              <a:rPr lang="en-US" dirty="0"/>
              <a:t>— = </a:t>
            </a:r>
            <a:r>
              <a:rPr lang="en-US" dirty="0" err="1"/>
              <a:t>phosphorothioate</a:t>
            </a:r>
            <a:r>
              <a:rPr lang="en-US" dirty="0"/>
              <a:t> </a:t>
            </a:r>
          </a:p>
          <a:p>
            <a:pPr marL="1200150" lvl="2" indent="-285750">
              <a:buFontTx/>
              <a:buChar char="-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understand the oligonucleotide sequence and modifications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secondary annotations to interpret the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atom-bond representation to calculate molecular properties (MF/MW)</a:t>
            </a:r>
          </a:p>
        </p:txBody>
      </p:sp>
    </p:spTree>
    <p:extLst>
      <p:ext uri="{BB962C8B-B14F-4D97-AF65-F5344CB8AC3E}">
        <p14:creationId xmlns:p14="http://schemas.microsoft.com/office/powerpoint/2010/main" val="211830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1891" y="3284984"/>
            <a:ext cx="8064896" cy="2520280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752"/>
            <a:ext cx="7987578" cy="99591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US" sz="2600" dirty="0">
                <a:latin typeface="+mn-lt"/>
              </a:rPr>
              <a:t>A multi-level approach to represent biopolymers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US" sz="2100" dirty="0">
                <a:latin typeface="+mn-lt"/>
              </a:rPr>
              <a:t>Complex polymer is a container of simple polymers and handles connections among them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95907" y="234888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Complex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40123" y="234888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84339" y="234888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28555" y="234888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Atom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284984"/>
            <a:ext cx="7987578" cy="244827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CF8A39A-AE19-7E48-81F3-C554BBA6CEE2}"/>
              </a:ext>
            </a:extLst>
          </p:cNvPr>
          <p:cNvSpPr txBox="1">
            <a:spLocks/>
          </p:cNvSpPr>
          <p:nvPr/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89910"/>
      </p:ext>
    </p:extLst>
  </p:cSld>
  <p:clrMapOvr>
    <a:masterClrMapping/>
  </p:clrMapOvr>
  <p:transition advTm="26343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43978" y="5223705"/>
            <a:ext cx="4824536" cy="792088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1890" y="3423505"/>
            <a:ext cx="7992888" cy="1224136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5906" y="2487401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Complex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40122" y="2487401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84338" y="2487401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28554" y="2487401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Atom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3505"/>
            <a:ext cx="7987578" cy="2448272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783545B-97A6-A24E-AC8F-A6E30313D595}"/>
              </a:ext>
            </a:extLst>
          </p:cNvPr>
          <p:cNvSpPr txBox="1">
            <a:spLocks/>
          </p:cNvSpPr>
          <p:nvPr/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FE5E0FA-A1FC-CE4D-A8BA-DE6364655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96752"/>
            <a:ext cx="7987578" cy="9959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600" dirty="0">
                <a:latin typeface="+mn-lt"/>
              </a:rPr>
              <a:t>A multi-level approach to represent biopolymers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US" sz="1900" dirty="0">
                <a:latin typeface="+mn-lt"/>
              </a:rPr>
              <a:t>Simple polymer is a sequence of monomers of the same polymer type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30871"/>
      </p:ext>
    </p:extLst>
  </p:cSld>
  <p:clrMapOvr>
    <a:masterClrMapping/>
  </p:clrMapOvr>
  <p:transition advTm="15876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07523" y="3317710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43627" y="3317710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53545" y="3317710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89649" y="3317710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12660" y="3317710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35671" y="3317710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71775" y="3317710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7241" y="3317710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9209" y="2420888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Complex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3425" y="2420888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7641" y="2420888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61857" y="2420888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Atom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0968"/>
            <a:ext cx="7568163" cy="1296144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A33743F-1646-4E41-82EC-495F50942553}"/>
              </a:ext>
            </a:extLst>
          </p:cNvPr>
          <p:cNvSpPr txBox="1">
            <a:spLocks/>
          </p:cNvSpPr>
          <p:nvPr/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41B0AD-5890-3B4E-8B09-A2FE2E35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96752"/>
            <a:ext cx="7987578" cy="9959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600" dirty="0">
                <a:latin typeface="+mn-lt"/>
              </a:rPr>
              <a:t>A multi-level approach to represent biopolymers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US" sz="1900" dirty="0">
                <a:latin typeface="+mn-lt"/>
              </a:rPr>
              <a:t>Monomer is the building block of simple polymer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05184"/>
      </p:ext>
    </p:extLst>
  </p:cSld>
  <p:clrMapOvr>
    <a:masterClrMapping/>
  </p:clrMapOvr>
  <p:transition advTm="27478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27584" y="3369559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552" y="2472737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Complex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83768" y="2472737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Polymer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27984" y="2472737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Monomer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72200" y="2472737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Atom</a:t>
            </a:r>
            <a:endParaRPr kumimoji="0" lang="en-US" sz="1800" b="0" i="0" u="none" strike="noStrike" kern="1200" cap="none" spc="0" normalizeH="0" baseline="0" noProof="0" dirty="0">
              <a:ln w="28575" cmpd="sng">
                <a:solidFill>
                  <a:srgbClr val="C00000"/>
                </a:solidFill>
              </a:ln>
              <a:solidFill>
                <a:srgbClr val="66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3808" y="3264825"/>
            <a:ext cx="3588607" cy="314598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te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6" y="3603127"/>
            <a:ext cx="576064" cy="5978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691680" y="3912897"/>
            <a:ext cx="93610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019332D-30EC-984A-8EFD-D10711CEB839}"/>
              </a:ext>
            </a:extLst>
          </p:cNvPr>
          <p:cNvSpPr txBox="1">
            <a:spLocks/>
          </p:cNvSpPr>
          <p:nvPr/>
        </p:nvSpPr>
        <p:spPr>
          <a:xfrm>
            <a:off x="8100392" y="6140061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FF6E53E-4CFD-DD4F-97AD-736FB50B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96752"/>
            <a:ext cx="7987578" cy="99591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sz="2600" dirty="0">
                <a:latin typeface="+mn-lt"/>
              </a:rPr>
              <a:t>A multi-level approach to represent biopolymers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US" sz="1900" dirty="0">
                <a:latin typeface="+mn-lt"/>
              </a:rPr>
              <a:t>The atom-bond representation of monomers are fully defined, allowing us to derive the chemical structure of simple polymers and complex polymers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28480"/>
      </p:ext>
    </p:extLst>
  </p:cSld>
  <p:clrMapOvr>
    <a:masterClrMapping/>
  </p:clrMapOvr>
  <p:transition advTm="19238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E0EBBE-FC11-44F0-A5AC-C51D9E98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503731" cy="47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24DF-A6FC-5C4B-AAFC-5B9833B3B948}"/>
              </a:ext>
            </a:extLst>
          </p:cNvPr>
          <p:cNvSpPr txBox="1">
            <a:spLocks/>
          </p:cNvSpPr>
          <p:nvPr/>
        </p:nvSpPr>
        <p:spPr>
          <a:xfrm>
            <a:off x="8100392" y="6140061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8AEABF-7EFC-C542-BC91-5F53F601ED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61854"/>
      </p:ext>
    </p:extLst>
  </p:cSld>
  <p:clrMapOvr>
    <a:masterClrMapping/>
  </p:clrMapOvr>
  <p:transition advTm="26343">
    <p:fade/>
  </p:transition>
</p:sld>
</file>

<file path=ppt/theme/theme1.xml><?xml version="1.0" encoding="utf-8"?>
<a:theme xmlns:a="http://schemas.openxmlformats.org/drawingml/2006/main" name="Pistoia Allianc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istoia Alliance Them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2016_11_08 HELM Project Team Meeting</Template>
  <TotalTime>6540</TotalTime>
  <Words>1690</Words>
  <Application>Microsoft Macintosh PowerPoint</Application>
  <PresentationFormat>On-screen Show (4:3)</PresentationFormat>
  <Paragraphs>361</Paragraphs>
  <Slides>30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Open Sans Light</vt:lpstr>
      <vt:lpstr>Arial</vt:lpstr>
      <vt:lpstr>Calibri</vt:lpstr>
      <vt:lpstr>Consolas</vt:lpstr>
      <vt:lpstr>Trebuchet MS</vt:lpstr>
      <vt:lpstr>Wingdings</vt:lpstr>
      <vt:lpstr>Pistoia Alliance</vt:lpstr>
      <vt:lpstr>Pistoia Content Theme</vt:lpstr>
      <vt:lpstr>5_Pistoia Content Theme</vt:lpstr>
      <vt:lpstr>6_Pistoia Content Theme</vt:lpstr>
      <vt:lpstr>1_Pistoia Content Theme</vt:lpstr>
      <vt:lpstr>Pistoia Alliance Theme</vt:lpstr>
      <vt:lpstr>2_Pistoia Content Theme</vt:lpstr>
      <vt:lpstr>4_Pistoia Content Theme</vt:lpstr>
      <vt:lpstr>Office Theme</vt:lpstr>
      <vt:lpstr>HELM: monomer.org</vt:lpstr>
      <vt:lpstr>Remdesivir</vt:lpstr>
      <vt:lpstr>Mipomersen</vt:lpstr>
      <vt:lpstr>Mipomersen (Sequence View)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Mipomersen (with HELM)</vt:lpstr>
      <vt:lpstr>HELM History</vt:lpstr>
      <vt:lpstr>On-line information</vt:lpstr>
      <vt:lpstr>HELM Ecosystem</vt:lpstr>
      <vt:lpstr>HELM Supported Modalities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www.monomer.org </vt:lpstr>
      <vt:lpstr>Core Monomer Library</vt:lpstr>
      <vt:lpstr>Interested in Glycan?</vt:lpstr>
      <vt:lpstr>Acknowledgments</vt:lpstr>
      <vt:lpstr>PowerPoint Presentation</vt:lpstr>
      <vt:lpstr>Backup slides</vt:lpstr>
      <vt:lpstr>Biomolecules - Stuck in the middle…</vt:lpstr>
      <vt:lpstr>Monomer Ambiguity</vt:lpstr>
      <vt:lpstr>HELM in ChEMBL</vt:lpstr>
      <vt:lpstr>HELM at NCBI: PubChem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Pistoia Alliance HELM Project</dc:title>
  <dc:creator>Claire Bellamy</dc:creator>
  <cp:lastModifiedBy>Zhang, Tianhong</cp:lastModifiedBy>
  <cp:revision>327</cp:revision>
  <cp:lastPrinted>2017-03-19T21:10:56Z</cp:lastPrinted>
  <dcterms:created xsi:type="dcterms:W3CDTF">2016-11-21T10:54:48Z</dcterms:created>
  <dcterms:modified xsi:type="dcterms:W3CDTF">2020-10-22T19:00:44Z</dcterms:modified>
</cp:coreProperties>
</file>