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8"/>
  </p:notesMasterIdLst>
  <p:sldIdLst>
    <p:sldId id="256" r:id="rId5"/>
    <p:sldId id="335" r:id="rId6"/>
    <p:sldId id="334" r:id="rId7"/>
    <p:sldId id="259" r:id="rId8"/>
    <p:sldId id="338" r:id="rId9"/>
    <p:sldId id="337" r:id="rId10"/>
    <p:sldId id="263" r:id="rId11"/>
    <p:sldId id="264" r:id="rId12"/>
    <p:sldId id="265" r:id="rId13"/>
    <p:sldId id="267" r:id="rId14"/>
    <p:sldId id="296" r:id="rId15"/>
    <p:sldId id="304" r:id="rId16"/>
    <p:sldId id="305" r:id="rId17"/>
    <p:sldId id="336" r:id="rId18"/>
    <p:sldId id="347" r:id="rId19"/>
    <p:sldId id="349" r:id="rId20"/>
    <p:sldId id="350" r:id="rId21"/>
    <p:sldId id="351" r:id="rId22"/>
    <p:sldId id="352" r:id="rId23"/>
    <p:sldId id="353" r:id="rId24"/>
    <p:sldId id="354" r:id="rId25"/>
    <p:sldId id="355" r:id="rId26"/>
    <p:sldId id="340" r:id="rId27"/>
    <p:sldId id="318" r:id="rId28"/>
    <p:sldId id="319" r:id="rId29"/>
    <p:sldId id="320" r:id="rId30"/>
    <p:sldId id="321" r:id="rId31"/>
    <p:sldId id="322" r:id="rId32"/>
    <p:sldId id="327" r:id="rId33"/>
    <p:sldId id="328" r:id="rId34"/>
    <p:sldId id="315" r:id="rId35"/>
    <p:sldId id="268" r:id="rId36"/>
    <p:sldId id="269" r:id="rId37"/>
    <p:sldId id="270" r:id="rId38"/>
    <p:sldId id="271" r:id="rId39"/>
    <p:sldId id="316" r:id="rId40"/>
    <p:sldId id="329" r:id="rId41"/>
    <p:sldId id="326" r:id="rId42"/>
    <p:sldId id="302" r:id="rId43"/>
    <p:sldId id="260" r:id="rId44"/>
    <p:sldId id="261" r:id="rId45"/>
    <p:sldId id="330" r:id="rId46"/>
    <p:sldId id="341" r:id="rId47"/>
    <p:sldId id="286" r:id="rId48"/>
    <p:sldId id="287" r:id="rId49"/>
    <p:sldId id="311" r:id="rId50"/>
    <p:sldId id="312" r:id="rId51"/>
    <p:sldId id="313" r:id="rId52"/>
    <p:sldId id="342" r:id="rId53"/>
    <p:sldId id="343" r:id="rId54"/>
    <p:sldId id="344" r:id="rId55"/>
    <p:sldId id="345" r:id="rId56"/>
    <p:sldId id="356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>
      <p:cViewPr varScale="1">
        <p:scale>
          <a:sx n="87" d="100"/>
          <a:sy n="87" d="100"/>
        </p:scale>
        <p:origin x="523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872294-E3EC-4DDD-8B79-8F3BCDA0966B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EE89FA-60AA-40DF-9C19-2DA597FBB763}">
      <dgm:prSet phldrT="[Text]"/>
      <dgm:spPr/>
      <dgm:t>
        <a:bodyPr/>
        <a:lstStyle/>
        <a:p>
          <a:endParaRPr lang="en-US" dirty="0"/>
        </a:p>
      </dgm:t>
    </dgm:pt>
    <dgm:pt modelId="{AA8F94D7-942E-4C29-8A17-04197AE1B239}" type="parTrans" cxnId="{975C71C4-973E-4B97-A2AB-0E8CB0FB35B2}">
      <dgm:prSet/>
      <dgm:spPr/>
      <dgm:t>
        <a:bodyPr/>
        <a:lstStyle/>
        <a:p>
          <a:endParaRPr lang="en-US"/>
        </a:p>
      </dgm:t>
    </dgm:pt>
    <dgm:pt modelId="{DC5017DD-EAC5-490C-9BC4-92EBA6AB5987}" type="sibTrans" cxnId="{975C71C4-973E-4B97-A2AB-0E8CB0FB35B2}">
      <dgm:prSet/>
      <dgm:spPr/>
      <dgm:t>
        <a:bodyPr/>
        <a:lstStyle/>
        <a:p>
          <a:endParaRPr lang="en-US"/>
        </a:p>
      </dgm:t>
    </dgm:pt>
    <dgm:pt modelId="{927BBE76-FCD1-4C3E-A89C-A99C9360D081}">
      <dgm:prSet phldrT="[Text]"/>
      <dgm:spPr/>
      <dgm:t>
        <a:bodyPr/>
        <a:lstStyle/>
        <a:p>
          <a:r>
            <a:rPr lang="en-US" dirty="0"/>
            <a:t>Primary</a:t>
          </a:r>
        </a:p>
      </dgm:t>
    </dgm:pt>
    <dgm:pt modelId="{C8F92151-F13F-4F05-9066-AE3400024EA0}" type="parTrans" cxnId="{703D98D0-54EE-4DCB-B4EF-798011487DA3}">
      <dgm:prSet/>
      <dgm:spPr/>
      <dgm:t>
        <a:bodyPr/>
        <a:lstStyle/>
        <a:p>
          <a:endParaRPr lang="en-US"/>
        </a:p>
      </dgm:t>
    </dgm:pt>
    <dgm:pt modelId="{5994BD8D-2B25-4FC3-9B38-E9FB1545536E}" type="sibTrans" cxnId="{703D98D0-54EE-4DCB-B4EF-798011487DA3}">
      <dgm:prSet/>
      <dgm:spPr/>
      <dgm:t>
        <a:bodyPr/>
        <a:lstStyle/>
        <a:p>
          <a:endParaRPr lang="en-US"/>
        </a:p>
      </dgm:t>
    </dgm:pt>
    <dgm:pt modelId="{4E971704-AA76-4FBF-A83E-856423AC057B}">
      <dgm:prSet phldrT="[Text]"/>
      <dgm:spPr/>
      <dgm:t>
        <a:bodyPr/>
        <a:lstStyle/>
        <a:p>
          <a:r>
            <a:rPr lang="en-US" dirty="0"/>
            <a:t>Secondary</a:t>
          </a:r>
        </a:p>
      </dgm:t>
    </dgm:pt>
    <dgm:pt modelId="{6E7C7B37-E54E-409B-B483-B49841E2271E}" type="parTrans" cxnId="{D4235EC6-CD96-4FE9-A3CC-DCD373B1FE26}">
      <dgm:prSet/>
      <dgm:spPr/>
      <dgm:t>
        <a:bodyPr/>
        <a:lstStyle/>
        <a:p>
          <a:endParaRPr lang="en-US"/>
        </a:p>
      </dgm:t>
    </dgm:pt>
    <dgm:pt modelId="{D2943DBD-6BEF-486E-BC7F-E1DBC86B4F31}" type="sibTrans" cxnId="{D4235EC6-CD96-4FE9-A3CC-DCD373B1FE26}">
      <dgm:prSet/>
      <dgm:spPr/>
      <dgm:t>
        <a:bodyPr/>
        <a:lstStyle/>
        <a:p>
          <a:endParaRPr lang="en-US"/>
        </a:p>
      </dgm:t>
    </dgm:pt>
    <dgm:pt modelId="{E64B448A-C432-4CBA-9700-747333104C0B}">
      <dgm:prSet phldrT="[Text]"/>
      <dgm:spPr/>
      <dgm:t>
        <a:bodyPr/>
        <a:lstStyle/>
        <a:p>
          <a:r>
            <a:rPr lang="en-US" dirty="0"/>
            <a:t>Tertiary</a:t>
          </a:r>
        </a:p>
      </dgm:t>
    </dgm:pt>
    <dgm:pt modelId="{C8D07083-4E34-435D-9ACC-F4286C9E4FF1}" type="parTrans" cxnId="{A3F51DA1-0BBD-4F80-8007-B30A3AED343B}">
      <dgm:prSet/>
      <dgm:spPr/>
      <dgm:t>
        <a:bodyPr/>
        <a:lstStyle/>
        <a:p>
          <a:endParaRPr lang="en-US"/>
        </a:p>
      </dgm:t>
    </dgm:pt>
    <dgm:pt modelId="{7605A099-82C2-4D3F-AC93-422BD0CDB0C5}" type="sibTrans" cxnId="{A3F51DA1-0BBD-4F80-8007-B30A3AED343B}">
      <dgm:prSet/>
      <dgm:spPr/>
      <dgm:t>
        <a:bodyPr/>
        <a:lstStyle/>
        <a:p>
          <a:endParaRPr lang="en-US"/>
        </a:p>
      </dgm:t>
    </dgm:pt>
    <dgm:pt modelId="{12E9542B-E112-490C-938B-B38CFBA0C7BC}">
      <dgm:prSet phldrT="[Text]"/>
      <dgm:spPr/>
      <dgm:t>
        <a:bodyPr/>
        <a:lstStyle/>
        <a:p>
          <a:r>
            <a:rPr lang="en-US" dirty="0"/>
            <a:t>Quaternary</a:t>
          </a:r>
        </a:p>
      </dgm:t>
    </dgm:pt>
    <dgm:pt modelId="{FE4602C7-5D2D-4E32-8A8D-356E505AEF38}" type="parTrans" cxnId="{89C54A58-C27B-47F1-BFD1-707FC31D8964}">
      <dgm:prSet/>
      <dgm:spPr/>
      <dgm:t>
        <a:bodyPr/>
        <a:lstStyle/>
        <a:p>
          <a:endParaRPr lang="en-US"/>
        </a:p>
      </dgm:t>
    </dgm:pt>
    <dgm:pt modelId="{FC9CC7D6-F5A3-427D-9ACC-F8D44768FC45}" type="sibTrans" cxnId="{89C54A58-C27B-47F1-BFD1-707FC31D8964}">
      <dgm:prSet/>
      <dgm:spPr/>
      <dgm:t>
        <a:bodyPr/>
        <a:lstStyle/>
        <a:p>
          <a:endParaRPr lang="en-US"/>
        </a:p>
      </dgm:t>
    </dgm:pt>
    <dgm:pt modelId="{61BE5D4F-1781-4878-B276-30DAE54154F6}" type="pres">
      <dgm:prSet presAssocID="{B1872294-E3EC-4DDD-8B79-8F3BCDA0966B}" presName="vert0" presStyleCnt="0">
        <dgm:presLayoutVars>
          <dgm:dir/>
          <dgm:animOne val="branch"/>
          <dgm:animLvl val="lvl"/>
        </dgm:presLayoutVars>
      </dgm:prSet>
      <dgm:spPr/>
    </dgm:pt>
    <dgm:pt modelId="{9FB1C627-52F6-47B2-9F80-585138C4C357}" type="pres">
      <dgm:prSet presAssocID="{C5EE89FA-60AA-40DF-9C19-2DA597FBB763}" presName="thickLine" presStyleLbl="alignNode1" presStyleIdx="0" presStyleCnt="1"/>
      <dgm:spPr/>
    </dgm:pt>
    <dgm:pt modelId="{9293CF9F-0926-46FB-8BAA-DA220C54DF87}" type="pres">
      <dgm:prSet presAssocID="{C5EE89FA-60AA-40DF-9C19-2DA597FBB763}" presName="horz1" presStyleCnt="0"/>
      <dgm:spPr/>
    </dgm:pt>
    <dgm:pt modelId="{DE0CC7DF-2405-4C82-91BD-BA240991C429}" type="pres">
      <dgm:prSet presAssocID="{C5EE89FA-60AA-40DF-9C19-2DA597FBB763}" presName="tx1" presStyleLbl="revTx" presStyleIdx="0" presStyleCnt="5"/>
      <dgm:spPr/>
    </dgm:pt>
    <dgm:pt modelId="{4279486D-87EA-4EA6-BF5F-12796CBBD5CA}" type="pres">
      <dgm:prSet presAssocID="{C5EE89FA-60AA-40DF-9C19-2DA597FBB763}" presName="vert1" presStyleCnt="0"/>
      <dgm:spPr/>
    </dgm:pt>
    <dgm:pt modelId="{1D98516E-D56B-4563-98A0-1021D75C3EA7}" type="pres">
      <dgm:prSet presAssocID="{927BBE76-FCD1-4C3E-A89C-A99C9360D081}" presName="vertSpace2a" presStyleCnt="0"/>
      <dgm:spPr/>
    </dgm:pt>
    <dgm:pt modelId="{EF05C481-F368-4EF9-8AEF-1D3ACCC1633D}" type="pres">
      <dgm:prSet presAssocID="{927BBE76-FCD1-4C3E-A89C-A99C9360D081}" presName="horz2" presStyleCnt="0"/>
      <dgm:spPr/>
    </dgm:pt>
    <dgm:pt modelId="{75771CCC-5B98-47EA-B1B4-8E0E151D8425}" type="pres">
      <dgm:prSet presAssocID="{927BBE76-FCD1-4C3E-A89C-A99C9360D081}" presName="horzSpace2" presStyleCnt="0"/>
      <dgm:spPr/>
    </dgm:pt>
    <dgm:pt modelId="{FB6B7F56-FA7A-42EE-84ED-0FBC2F27C8D4}" type="pres">
      <dgm:prSet presAssocID="{927BBE76-FCD1-4C3E-A89C-A99C9360D081}" presName="tx2" presStyleLbl="revTx" presStyleIdx="1" presStyleCnt="5"/>
      <dgm:spPr/>
    </dgm:pt>
    <dgm:pt modelId="{48CA16B1-5D49-4153-BB07-0EEFF3E6A612}" type="pres">
      <dgm:prSet presAssocID="{927BBE76-FCD1-4C3E-A89C-A99C9360D081}" presName="vert2" presStyleCnt="0"/>
      <dgm:spPr/>
    </dgm:pt>
    <dgm:pt modelId="{9A7254CA-BCEC-46D0-AB12-8EADFCD08440}" type="pres">
      <dgm:prSet presAssocID="{927BBE76-FCD1-4C3E-A89C-A99C9360D081}" presName="thinLine2b" presStyleLbl="callout" presStyleIdx="0" presStyleCnt="4"/>
      <dgm:spPr/>
    </dgm:pt>
    <dgm:pt modelId="{12AB12B2-B809-4182-A7F5-D6D7B905E736}" type="pres">
      <dgm:prSet presAssocID="{927BBE76-FCD1-4C3E-A89C-A99C9360D081}" presName="vertSpace2b" presStyleCnt="0"/>
      <dgm:spPr/>
    </dgm:pt>
    <dgm:pt modelId="{D1B1C4F4-18D7-4419-B1EE-FDD60E6D04AC}" type="pres">
      <dgm:prSet presAssocID="{4E971704-AA76-4FBF-A83E-856423AC057B}" presName="horz2" presStyleCnt="0"/>
      <dgm:spPr/>
    </dgm:pt>
    <dgm:pt modelId="{1C20CEB3-1438-4623-AD4A-44BA84BC298C}" type="pres">
      <dgm:prSet presAssocID="{4E971704-AA76-4FBF-A83E-856423AC057B}" presName="horzSpace2" presStyleCnt="0"/>
      <dgm:spPr/>
    </dgm:pt>
    <dgm:pt modelId="{BD630E9F-0868-4E38-9F6A-477BF6884C13}" type="pres">
      <dgm:prSet presAssocID="{4E971704-AA76-4FBF-A83E-856423AC057B}" presName="tx2" presStyleLbl="revTx" presStyleIdx="2" presStyleCnt="5"/>
      <dgm:spPr/>
    </dgm:pt>
    <dgm:pt modelId="{EB2CEB2C-4155-49A9-8A34-DBCD1F3D2045}" type="pres">
      <dgm:prSet presAssocID="{4E971704-AA76-4FBF-A83E-856423AC057B}" presName="vert2" presStyleCnt="0"/>
      <dgm:spPr/>
    </dgm:pt>
    <dgm:pt modelId="{FB279134-23A0-4801-A7A7-35F28069233A}" type="pres">
      <dgm:prSet presAssocID="{4E971704-AA76-4FBF-A83E-856423AC057B}" presName="thinLine2b" presStyleLbl="callout" presStyleIdx="1" presStyleCnt="4"/>
      <dgm:spPr/>
    </dgm:pt>
    <dgm:pt modelId="{785F6B61-24BA-4F27-8D6A-DBDEBBA58028}" type="pres">
      <dgm:prSet presAssocID="{4E971704-AA76-4FBF-A83E-856423AC057B}" presName="vertSpace2b" presStyleCnt="0"/>
      <dgm:spPr/>
    </dgm:pt>
    <dgm:pt modelId="{67EDCEF5-2417-44B7-9A42-5487A46F1567}" type="pres">
      <dgm:prSet presAssocID="{E64B448A-C432-4CBA-9700-747333104C0B}" presName="horz2" presStyleCnt="0"/>
      <dgm:spPr/>
    </dgm:pt>
    <dgm:pt modelId="{5C960B38-1B01-4567-B2FA-7E77F157DE8A}" type="pres">
      <dgm:prSet presAssocID="{E64B448A-C432-4CBA-9700-747333104C0B}" presName="horzSpace2" presStyleCnt="0"/>
      <dgm:spPr/>
    </dgm:pt>
    <dgm:pt modelId="{CB4FEDAA-1AC1-46C9-AC31-1B1049D59CBD}" type="pres">
      <dgm:prSet presAssocID="{E64B448A-C432-4CBA-9700-747333104C0B}" presName="tx2" presStyleLbl="revTx" presStyleIdx="3" presStyleCnt="5"/>
      <dgm:spPr/>
    </dgm:pt>
    <dgm:pt modelId="{B2754EDE-C7A7-4EFD-8528-DEDD6F6CC15B}" type="pres">
      <dgm:prSet presAssocID="{E64B448A-C432-4CBA-9700-747333104C0B}" presName="vert2" presStyleCnt="0"/>
      <dgm:spPr/>
    </dgm:pt>
    <dgm:pt modelId="{F008DD61-FE18-4515-98F7-13B7E79C32FB}" type="pres">
      <dgm:prSet presAssocID="{E64B448A-C432-4CBA-9700-747333104C0B}" presName="thinLine2b" presStyleLbl="callout" presStyleIdx="2" presStyleCnt="4"/>
      <dgm:spPr/>
    </dgm:pt>
    <dgm:pt modelId="{FE8F9DC7-C292-4005-98E6-4CB6637CAA3B}" type="pres">
      <dgm:prSet presAssocID="{E64B448A-C432-4CBA-9700-747333104C0B}" presName="vertSpace2b" presStyleCnt="0"/>
      <dgm:spPr/>
    </dgm:pt>
    <dgm:pt modelId="{F1A618E4-97D9-4A01-A4A0-FFD2B21AD1BB}" type="pres">
      <dgm:prSet presAssocID="{12E9542B-E112-490C-938B-B38CFBA0C7BC}" presName="horz2" presStyleCnt="0"/>
      <dgm:spPr/>
    </dgm:pt>
    <dgm:pt modelId="{2D50FAF7-FB60-462D-8357-C566DA537C8A}" type="pres">
      <dgm:prSet presAssocID="{12E9542B-E112-490C-938B-B38CFBA0C7BC}" presName="horzSpace2" presStyleCnt="0"/>
      <dgm:spPr/>
    </dgm:pt>
    <dgm:pt modelId="{45A3EA19-BF81-4049-9ACC-E8EE8DE31524}" type="pres">
      <dgm:prSet presAssocID="{12E9542B-E112-490C-938B-B38CFBA0C7BC}" presName="tx2" presStyleLbl="revTx" presStyleIdx="4" presStyleCnt="5"/>
      <dgm:spPr/>
    </dgm:pt>
    <dgm:pt modelId="{A9DC692C-064B-488C-AE67-637CA3322F07}" type="pres">
      <dgm:prSet presAssocID="{12E9542B-E112-490C-938B-B38CFBA0C7BC}" presName="vert2" presStyleCnt="0"/>
      <dgm:spPr/>
    </dgm:pt>
    <dgm:pt modelId="{35173AE7-668F-4334-AF82-3159394AA245}" type="pres">
      <dgm:prSet presAssocID="{12E9542B-E112-490C-938B-B38CFBA0C7BC}" presName="thinLine2b" presStyleLbl="callout" presStyleIdx="3" presStyleCnt="4"/>
      <dgm:spPr/>
    </dgm:pt>
    <dgm:pt modelId="{A10E76BE-982B-4211-AF23-3B0EDE6BF6D2}" type="pres">
      <dgm:prSet presAssocID="{12E9542B-E112-490C-938B-B38CFBA0C7BC}" presName="vertSpace2b" presStyleCnt="0"/>
      <dgm:spPr/>
    </dgm:pt>
  </dgm:ptLst>
  <dgm:cxnLst>
    <dgm:cxn modelId="{3BA1995C-DD85-4C8D-8DEE-663BEA84F978}" type="presOf" srcId="{12E9542B-E112-490C-938B-B38CFBA0C7BC}" destId="{45A3EA19-BF81-4049-9ACC-E8EE8DE31524}" srcOrd="0" destOrd="0" presId="urn:microsoft.com/office/officeart/2008/layout/LinedList"/>
    <dgm:cxn modelId="{D4235EC6-CD96-4FE9-A3CC-DCD373B1FE26}" srcId="{C5EE89FA-60AA-40DF-9C19-2DA597FBB763}" destId="{4E971704-AA76-4FBF-A83E-856423AC057B}" srcOrd="1" destOrd="0" parTransId="{6E7C7B37-E54E-409B-B483-B49841E2271E}" sibTransId="{D2943DBD-6BEF-486E-BC7F-E1DBC86B4F31}"/>
    <dgm:cxn modelId="{202CE71D-7E36-408E-8A67-BC6DAB98230B}" type="presOf" srcId="{4E971704-AA76-4FBF-A83E-856423AC057B}" destId="{BD630E9F-0868-4E38-9F6A-477BF6884C13}" srcOrd="0" destOrd="0" presId="urn:microsoft.com/office/officeart/2008/layout/LinedList"/>
    <dgm:cxn modelId="{A8DC4B67-9E91-468F-8F9B-0764BFF81B94}" type="presOf" srcId="{E64B448A-C432-4CBA-9700-747333104C0B}" destId="{CB4FEDAA-1AC1-46C9-AC31-1B1049D59CBD}" srcOrd="0" destOrd="0" presId="urn:microsoft.com/office/officeart/2008/layout/LinedList"/>
    <dgm:cxn modelId="{89C54A58-C27B-47F1-BFD1-707FC31D8964}" srcId="{C5EE89FA-60AA-40DF-9C19-2DA597FBB763}" destId="{12E9542B-E112-490C-938B-B38CFBA0C7BC}" srcOrd="3" destOrd="0" parTransId="{FE4602C7-5D2D-4E32-8A8D-356E505AEF38}" sibTransId="{FC9CC7D6-F5A3-427D-9ACC-F8D44768FC45}"/>
    <dgm:cxn modelId="{6560E0A3-511D-46B4-974D-4AC4111A2AA0}" type="presOf" srcId="{C5EE89FA-60AA-40DF-9C19-2DA597FBB763}" destId="{DE0CC7DF-2405-4C82-91BD-BA240991C429}" srcOrd="0" destOrd="0" presId="urn:microsoft.com/office/officeart/2008/layout/LinedList"/>
    <dgm:cxn modelId="{703D98D0-54EE-4DCB-B4EF-798011487DA3}" srcId="{C5EE89FA-60AA-40DF-9C19-2DA597FBB763}" destId="{927BBE76-FCD1-4C3E-A89C-A99C9360D081}" srcOrd="0" destOrd="0" parTransId="{C8F92151-F13F-4F05-9066-AE3400024EA0}" sibTransId="{5994BD8D-2B25-4FC3-9B38-E9FB1545536E}"/>
    <dgm:cxn modelId="{975C71C4-973E-4B97-A2AB-0E8CB0FB35B2}" srcId="{B1872294-E3EC-4DDD-8B79-8F3BCDA0966B}" destId="{C5EE89FA-60AA-40DF-9C19-2DA597FBB763}" srcOrd="0" destOrd="0" parTransId="{AA8F94D7-942E-4C29-8A17-04197AE1B239}" sibTransId="{DC5017DD-EAC5-490C-9BC4-92EBA6AB5987}"/>
    <dgm:cxn modelId="{A3F51DA1-0BBD-4F80-8007-B30A3AED343B}" srcId="{C5EE89FA-60AA-40DF-9C19-2DA597FBB763}" destId="{E64B448A-C432-4CBA-9700-747333104C0B}" srcOrd="2" destOrd="0" parTransId="{C8D07083-4E34-435D-9ACC-F4286C9E4FF1}" sibTransId="{7605A099-82C2-4D3F-AC93-422BD0CDB0C5}"/>
    <dgm:cxn modelId="{46CD906D-7BE7-454A-9CFB-EE97951F79B6}" type="presOf" srcId="{B1872294-E3EC-4DDD-8B79-8F3BCDA0966B}" destId="{61BE5D4F-1781-4878-B276-30DAE54154F6}" srcOrd="0" destOrd="0" presId="urn:microsoft.com/office/officeart/2008/layout/LinedList"/>
    <dgm:cxn modelId="{DB8274AD-320C-4FD7-A6C4-9571FE362B15}" type="presOf" srcId="{927BBE76-FCD1-4C3E-A89C-A99C9360D081}" destId="{FB6B7F56-FA7A-42EE-84ED-0FBC2F27C8D4}" srcOrd="0" destOrd="0" presId="urn:microsoft.com/office/officeart/2008/layout/LinedList"/>
    <dgm:cxn modelId="{BCAA5D7F-2C68-47DD-8457-52F3329A8C7A}" type="presParOf" srcId="{61BE5D4F-1781-4878-B276-30DAE54154F6}" destId="{9FB1C627-52F6-47B2-9F80-585138C4C357}" srcOrd="0" destOrd="0" presId="urn:microsoft.com/office/officeart/2008/layout/LinedList"/>
    <dgm:cxn modelId="{148D480E-C498-4171-9375-37FD6FDF1CDE}" type="presParOf" srcId="{61BE5D4F-1781-4878-B276-30DAE54154F6}" destId="{9293CF9F-0926-46FB-8BAA-DA220C54DF87}" srcOrd="1" destOrd="0" presId="urn:microsoft.com/office/officeart/2008/layout/LinedList"/>
    <dgm:cxn modelId="{DB0F9E2B-B098-43D0-82B3-60151587E1C3}" type="presParOf" srcId="{9293CF9F-0926-46FB-8BAA-DA220C54DF87}" destId="{DE0CC7DF-2405-4C82-91BD-BA240991C429}" srcOrd="0" destOrd="0" presId="urn:microsoft.com/office/officeart/2008/layout/LinedList"/>
    <dgm:cxn modelId="{542D3E29-20A3-4542-926C-4F40A7D4A86D}" type="presParOf" srcId="{9293CF9F-0926-46FB-8BAA-DA220C54DF87}" destId="{4279486D-87EA-4EA6-BF5F-12796CBBD5CA}" srcOrd="1" destOrd="0" presId="urn:microsoft.com/office/officeart/2008/layout/LinedList"/>
    <dgm:cxn modelId="{0BA8FEED-5997-4385-A9D2-D54501251370}" type="presParOf" srcId="{4279486D-87EA-4EA6-BF5F-12796CBBD5CA}" destId="{1D98516E-D56B-4563-98A0-1021D75C3EA7}" srcOrd="0" destOrd="0" presId="urn:microsoft.com/office/officeart/2008/layout/LinedList"/>
    <dgm:cxn modelId="{043137D7-E5CB-4154-AE17-7D2C6E6DC404}" type="presParOf" srcId="{4279486D-87EA-4EA6-BF5F-12796CBBD5CA}" destId="{EF05C481-F368-4EF9-8AEF-1D3ACCC1633D}" srcOrd="1" destOrd="0" presId="urn:microsoft.com/office/officeart/2008/layout/LinedList"/>
    <dgm:cxn modelId="{B7787B59-846C-47AA-8F20-E8EE074EE198}" type="presParOf" srcId="{EF05C481-F368-4EF9-8AEF-1D3ACCC1633D}" destId="{75771CCC-5B98-47EA-B1B4-8E0E151D8425}" srcOrd="0" destOrd="0" presId="urn:microsoft.com/office/officeart/2008/layout/LinedList"/>
    <dgm:cxn modelId="{81F127D6-3F20-4720-B9CB-93B3D8066DC7}" type="presParOf" srcId="{EF05C481-F368-4EF9-8AEF-1D3ACCC1633D}" destId="{FB6B7F56-FA7A-42EE-84ED-0FBC2F27C8D4}" srcOrd="1" destOrd="0" presId="urn:microsoft.com/office/officeart/2008/layout/LinedList"/>
    <dgm:cxn modelId="{405B7520-171D-45BE-9A7D-DD29C873F386}" type="presParOf" srcId="{EF05C481-F368-4EF9-8AEF-1D3ACCC1633D}" destId="{48CA16B1-5D49-4153-BB07-0EEFF3E6A612}" srcOrd="2" destOrd="0" presId="urn:microsoft.com/office/officeart/2008/layout/LinedList"/>
    <dgm:cxn modelId="{A123845C-DE03-499B-A2DD-0394DB8AB806}" type="presParOf" srcId="{4279486D-87EA-4EA6-BF5F-12796CBBD5CA}" destId="{9A7254CA-BCEC-46D0-AB12-8EADFCD08440}" srcOrd="2" destOrd="0" presId="urn:microsoft.com/office/officeart/2008/layout/LinedList"/>
    <dgm:cxn modelId="{C9224AE1-BFFC-4CEE-9DBF-537376E77598}" type="presParOf" srcId="{4279486D-87EA-4EA6-BF5F-12796CBBD5CA}" destId="{12AB12B2-B809-4182-A7F5-D6D7B905E736}" srcOrd="3" destOrd="0" presId="urn:microsoft.com/office/officeart/2008/layout/LinedList"/>
    <dgm:cxn modelId="{1C0CFCA5-C7E9-4658-9A12-7D47B7F8F584}" type="presParOf" srcId="{4279486D-87EA-4EA6-BF5F-12796CBBD5CA}" destId="{D1B1C4F4-18D7-4419-B1EE-FDD60E6D04AC}" srcOrd="4" destOrd="0" presId="urn:microsoft.com/office/officeart/2008/layout/LinedList"/>
    <dgm:cxn modelId="{E90835D4-E8DE-4597-BA3A-C137A3B63161}" type="presParOf" srcId="{D1B1C4F4-18D7-4419-B1EE-FDD60E6D04AC}" destId="{1C20CEB3-1438-4623-AD4A-44BA84BC298C}" srcOrd="0" destOrd="0" presId="urn:microsoft.com/office/officeart/2008/layout/LinedList"/>
    <dgm:cxn modelId="{B2F6A35F-A0BD-47E9-8A18-849E9272C4FF}" type="presParOf" srcId="{D1B1C4F4-18D7-4419-B1EE-FDD60E6D04AC}" destId="{BD630E9F-0868-4E38-9F6A-477BF6884C13}" srcOrd="1" destOrd="0" presId="urn:microsoft.com/office/officeart/2008/layout/LinedList"/>
    <dgm:cxn modelId="{010C28B8-0F47-467E-BBE3-B2800C2402C3}" type="presParOf" srcId="{D1B1C4F4-18D7-4419-B1EE-FDD60E6D04AC}" destId="{EB2CEB2C-4155-49A9-8A34-DBCD1F3D2045}" srcOrd="2" destOrd="0" presId="urn:microsoft.com/office/officeart/2008/layout/LinedList"/>
    <dgm:cxn modelId="{507A8711-1877-493B-8AA4-F654B402A5ED}" type="presParOf" srcId="{4279486D-87EA-4EA6-BF5F-12796CBBD5CA}" destId="{FB279134-23A0-4801-A7A7-35F28069233A}" srcOrd="5" destOrd="0" presId="urn:microsoft.com/office/officeart/2008/layout/LinedList"/>
    <dgm:cxn modelId="{DE43AAF6-07F8-4E07-81C7-49E224F5B311}" type="presParOf" srcId="{4279486D-87EA-4EA6-BF5F-12796CBBD5CA}" destId="{785F6B61-24BA-4F27-8D6A-DBDEBBA58028}" srcOrd="6" destOrd="0" presId="urn:microsoft.com/office/officeart/2008/layout/LinedList"/>
    <dgm:cxn modelId="{3DEEF1FE-7637-457C-A9CE-18C43E86A221}" type="presParOf" srcId="{4279486D-87EA-4EA6-BF5F-12796CBBD5CA}" destId="{67EDCEF5-2417-44B7-9A42-5487A46F1567}" srcOrd="7" destOrd="0" presId="urn:microsoft.com/office/officeart/2008/layout/LinedList"/>
    <dgm:cxn modelId="{A30CFE0D-4D4B-44A7-A017-152E4F86FE5B}" type="presParOf" srcId="{67EDCEF5-2417-44B7-9A42-5487A46F1567}" destId="{5C960B38-1B01-4567-B2FA-7E77F157DE8A}" srcOrd="0" destOrd="0" presId="urn:microsoft.com/office/officeart/2008/layout/LinedList"/>
    <dgm:cxn modelId="{C0258526-C5F0-45E6-A031-9B638AD35DF5}" type="presParOf" srcId="{67EDCEF5-2417-44B7-9A42-5487A46F1567}" destId="{CB4FEDAA-1AC1-46C9-AC31-1B1049D59CBD}" srcOrd="1" destOrd="0" presId="urn:microsoft.com/office/officeart/2008/layout/LinedList"/>
    <dgm:cxn modelId="{FA465D8C-B2D1-4AB5-86CD-7C6338AD0FEF}" type="presParOf" srcId="{67EDCEF5-2417-44B7-9A42-5487A46F1567}" destId="{B2754EDE-C7A7-4EFD-8528-DEDD6F6CC15B}" srcOrd="2" destOrd="0" presId="urn:microsoft.com/office/officeart/2008/layout/LinedList"/>
    <dgm:cxn modelId="{C9FEB882-A7E6-45FA-BFEC-90F6789774C9}" type="presParOf" srcId="{4279486D-87EA-4EA6-BF5F-12796CBBD5CA}" destId="{F008DD61-FE18-4515-98F7-13B7E79C32FB}" srcOrd="8" destOrd="0" presId="urn:microsoft.com/office/officeart/2008/layout/LinedList"/>
    <dgm:cxn modelId="{1D1BDE4B-F7DB-4C17-BCE0-3FC16174F753}" type="presParOf" srcId="{4279486D-87EA-4EA6-BF5F-12796CBBD5CA}" destId="{FE8F9DC7-C292-4005-98E6-4CB6637CAA3B}" srcOrd="9" destOrd="0" presId="urn:microsoft.com/office/officeart/2008/layout/LinedList"/>
    <dgm:cxn modelId="{928ABE6A-4BC8-4DB0-9732-0F9DA000F3D4}" type="presParOf" srcId="{4279486D-87EA-4EA6-BF5F-12796CBBD5CA}" destId="{F1A618E4-97D9-4A01-A4A0-FFD2B21AD1BB}" srcOrd="10" destOrd="0" presId="urn:microsoft.com/office/officeart/2008/layout/LinedList"/>
    <dgm:cxn modelId="{AFAAAD82-F1BB-4255-9DA0-70C2D71D1E32}" type="presParOf" srcId="{F1A618E4-97D9-4A01-A4A0-FFD2B21AD1BB}" destId="{2D50FAF7-FB60-462D-8357-C566DA537C8A}" srcOrd="0" destOrd="0" presId="urn:microsoft.com/office/officeart/2008/layout/LinedList"/>
    <dgm:cxn modelId="{5F823FBD-1F37-4498-9BF2-0DF0612DFE77}" type="presParOf" srcId="{F1A618E4-97D9-4A01-A4A0-FFD2B21AD1BB}" destId="{45A3EA19-BF81-4049-9ACC-E8EE8DE31524}" srcOrd="1" destOrd="0" presId="urn:microsoft.com/office/officeart/2008/layout/LinedList"/>
    <dgm:cxn modelId="{269498EE-7665-424B-B765-AD00615344DB}" type="presParOf" srcId="{F1A618E4-97D9-4A01-A4A0-FFD2B21AD1BB}" destId="{A9DC692C-064B-488C-AE67-637CA3322F07}" srcOrd="2" destOrd="0" presId="urn:microsoft.com/office/officeart/2008/layout/LinedList"/>
    <dgm:cxn modelId="{12675F8C-2DF8-4A8D-ADF0-3F23A5C287F5}" type="presParOf" srcId="{4279486D-87EA-4EA6-BF5F-12796CBBD5CA}" destId="{35173AE7-668F-4334-AF82-3159394AA245}" srcOrd="11" destOrd="0" presId="urn:microsoft.com/office/officeart/2008/layout/LinedList"/>
    <dgm:cxn modelId="{8266F9C4-48DE-4633-AAC3-EDA25DDF9826}" type="presParOf" srcId="{4279486D-87EA-4EA6-BF5F-12796CBBD5CA}" destId="{A10E76BE-982B-4211-AF23-3B0EDE6BF6D2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872294-E3EC-4DDD-8B79-8F3BCDA0966B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EE89FA-60AA-40DF-9C19-2DA597FBB763}">
      <dgm:prSet phldrT="[Text]"/>
      <dgm:spPr/>
      <dgm:t>
        <a:bodyPr/>
        <a:lstStyle/>
        <a:p>
          <a:endParaRPr lang="en-US" dirty="0"/>
        </a:p>
      </dgm:t>
    </dgm:pt>
    <dgm:pt modelId="{AA8F94D7-942E-4C29-8A17-04197AE1B239}" type="parTrans" cxnId="{975C71C4-973E-4B97-A2AB-0E8CB0FB35B2}">
      <dgm:prSet/>
      <dgm:spPr/>
      <dgm:t>
        <a:bodyPr/>
        <a:lstStyle/>
        <a:p>
          <a:endParaRPr lang="en-US"/>
        </a:p>
      </dgm:t>
    </dgm:pt>
    <dgm:pt modelId="{DC5017DD-EAC5-490C-9BC4-92EBA6AB5987}" type="sibTrans" cxnId="{975C71C4-973E-4B97-A2AB-0E8CB0FB35B2}">
      <dgm:prSet/>
      <dgm:spPr/>
      <dgm:t>
        <a:bodyPr/>
        <a:lstStyle/>
        <a:p>
          <a:endParaRPr lang="en-US"/>
        </a:p>
      </dgm:t>
    </dgm:pt>
    <dgm:pt modelId="{927BBE76-FCD1-4C3E-A89C-A99C9360D081}">
      <dgm:prSet phldrT="[Text]"/>
      <dgm:spPr/>
      <dgm:t>
        <a:bodyPr/>
        <a:lstStyle/>
        <a:p>
          <a:r>
            <a:rPr lang="en-US" dirty="0"/>
            <a:t>Primary</a:t>
          </a:r>
        </a:p>
      </dgm:t>
    </dgm:pt>
    <dgm:pt modelId="{C8F92151-F13F-4F05-9066-AE3400024EA0}" type="parTrans" cxnId="{703D98D0-54EE-4DCB-B4EF-798011487DA3}">
      <dgm:prSet/>
      <dgm:spPr/>
      <dgm:t>
        <a:bodyPr/>
        <a:lstStyle/>
        <a:p>
          <a:endParaRPr lang="en-US"/>
        </a:p>
      </dgm:t>
    </dgm:pt>
    <dgm:pt modelId="{5994BD8D-2B25-4FC3-9B38-E9FB1545536E}" type="sibTrans" cxnId="{703D98D0-54EE-4DCB-B4EF-798011487DA3}">
      <dgm:prSet/>
      <dgm:spPr/>
      <dgm:t>
        <a:bodyPr/>
        <a:lstStyle/>
        <a:p>
          <a:endParaRPr lang="en-US"/>
        </a:p>
      </dgm:t>
    </dgm:pt>
    <dgm:pt modelId="{4E971704-AA76-4FBF-A83E-856423AC057B}">
      <dgm:prSet phldrT="[Text]"/>
      <dgm:spPr/>
      <dgm:t>
        <a:bodyPr/>
        <a:lstStyle/>
        <a:p>
          <a:r>
            <a:rPr lang="en-US" dirty="0"/>
            <a:t>Secondary</a:t>
          </a:r>
        </a:p>
      </dgm:t>
    </dgm:pt>
    <dgm:pt modelId="{6E7C7B37-E54E-409B-B483-B49841E2271E}" type="parTrans" cxnId="{D4235EC6-CD96-4FE9-A3CC-DCD373B1FE26}">
      <dgm:prSet/>
      <dgm:spPr/>
      <dgm:t>
        <a:bodyPr/>
        <a:lstStyle/>
        <a:p>
          <a:endParaRPr lang="en-US"/>
        </a:p>
      </dgm:t>
    </dgm:pt>
    <dgm:pt modelId="{D2943DBD-6BEF-486E-BC7F-E1DBC86B4F31}" type="sibTrans" cxnId="{D4235EC6-CD96-4FE9-A3CC-DCD373B1FE26}">
      <dgm:prSet/>
      <dgm:spPr/>
      <dgm:t>
        <a:bodyPr/>
        <a:lstStyle/>
        <a:p>
          <a:endParaRPr lang="en-US"/>
        </a:p>
      </dgm:t>
    </dgm:pt>
    <dgm:pt modelId="{E64B448A-C432-4CBA-9700-747333104C0B}">
      <dgm:prSet phldrT="[Text]"/>
      <dgm:spPr/>
      <dgm:t>
        <a:bodyPr/>
        <a:lstStyle/>
        <a:p>
          <a:r>
            <a:rPr lang="en-US" dirty="0"/>
            <a:t>Tertiary</a:t>
          </a:r>
        </a:p>
      </dgm:t>
    </dgm:pt>
    <dgm:pt modelId="{C8D07083-4E34-435D-9ACC-F4286C9E4FF1}" type="parTrans" cxnId="{A3F51DA1-0BBD-4F80-8007-B30A3AED343B}">
      <dgm:prSet/>
      <dgm:spPr/>
      <dgm:t>
        <a:bodyPr/>
        <a:lstStyle/>
        <a:p>
          <a:endParaRPr lang="en-US"/>
        </a:p>
      </dgm:t>
    </dgm:pt>
    <dgm:pt modelId="{7605A099-82C2-4D3F-AC93-422BD0CDB0C5}" type="sibTrans" cxnId="{A3F51DA1-0BBD-4F80-8007-B30A3AED343B}">
      <dgm:prSet/>
      <dgm:spPr/>
      <dgm:t>
        <a:bodyPr/>
        <a:lstStyle/>
        <a:p>
          <a:endParaRPr lang="en-US"/>
        </a:p>
      </dgm:t>
    </dgm:pt>
    <dgm:pt modelId="{12E9542B-E112-490C-938B-B38CFBA0C7BC}">
      <dgm:prSet phldrT="[Text]"/>
      <dgm:spPr/>
      <dgm:t>
        <a:bodyPr/>
        <a:lstStyle/>
        <a:p>
          <a:r>
            <a:rPr lang="en-US" dirty="0"/>
            <a:t>Quaternary</a:t>
          </a:r>
        </a:p>
      </dgm:t>
    </dgm:pt>
    <dgm:pt modelId="{FE4602C7-5D2D-4E32-8A8D-356E505AEF38}" type="parTrans" cxnId="{89C54A58-C27B-47F1-BFD1-707FC31D8964}">
      <dgm:prSet/>
      <dgm:spPr/>
      <dgm:t>
        <a:bodyPr/>
        <a:lstStyle/>
        <a:p>
          <a:endParaRPr lang="en-US"/>
        </a:p>
      </dgm:t>
    </dgm:pt>
    <dgm:pt modelId="{FC9CC7D6-F5A3-427D-9ACC-F8D44768FC45}" type="sibTrans" cxnId="{89C54A58-C27B-47F1-BFD1-707FC31D8964}">
      <dgm:prSet/>
      <dgm:spPr/>
      <dgm:t>
        <a:bodyPr/>
        <a:lstStyle/>
        <a:p>
          <a:endParaRPr lang="en-US"/>
        </a:p>
      </dgm:t>
    </dgm:pt>
    <dgm:pt modelId="{61BE5D4F-1781-4878-B276-30DAE54154F6}" type="pres">
      <dgm:prSet presAssocID="{B1872294-E3EC-4DDD-8B79-8F3BCDA0966B}" presName="vert0" presStyleCnt="0">
        <dgm:presLayoutVars>
          <dgm:dir/>
          <dgm:animOne val="branch"/>
          <dgm:animLvl val="lvl"/>
        </dgm:presLayoutVars>
      </dgm:prSet>
      <dgm:spPr/>
    </dgm:pt>
    <dgm:pt modelId="{9FB1C627-52F6-47B2-9F80-585138C4C357}" type="pres">
      <dgm:prSet presAssocID="{C5EE89FA-60AA-40DF-9C19-2DA597FBB763}" presName="thickLine" presStyleLbl="alignNode1" presStyleIdx="0" presStyleCnt="1"/>
      <dgm:spPr/>
    </dgm:pt>
    <dgm:pt modelId="{9293CF9F-0926-46FB-8BAA-DA220C54DF87}" type="pres">
      <dgm:prSet presAssocID="{C5EE89FA-60AA-40DF-9C19-2DA597FBB763}" presName="horz1" presStyleCnt="0"/>
      <dgm:spPr/>
    </dgm:pt>
    <dgm:pt modelId="{DE0CC7DF-2405-4C82-91BD-BA240991C429}" type="pres">
      <dgm:prSet presAssocID="{C5EE89FA-60AA-40DF-9C19-2DA597FBB763}" presName="tx1" presStyleLbl="revTx" presStyleIdx="0" presStyleCnt="5"/>
      <dgm:spPr/>
    </dgm:pt>
    <dgm:pt modelId="{4279486D-87EA-4EA6-BF5F-12796CBBD5CA}" type="pres">
      <dgm:prSet presAssocID="{C5EE89FA-60AA-40DF-9C19-2DA597FBB763}" presName="vert1" presStyleCnt="0"/>
      <dgm:spPr/>
    </dgm:pt>
    <dgm:pt modelId="{1D98516E-D56B-4563-98A0-1021D75C3EA7}" type="pres">
      <dgm:prSet presAssocID="{927BBE76-FCD1-4C3E-A89C-A99C9360D081}" presName="vertSpace2a" presStyleCnt="0"/>
      <dgm:spPr/>
    </dgm:pt>
    <dgm:pt modelId="{EF05C481-F368-4EF9-8AEF-1D3ACCC1633D}" type="pres">
      <dgm:prSet presAssocID="{927BBE76-FCD1-4C3E-A89C-A99C9360D081}" presName="horz2" presStyleCnt="0"/>
      <dgm:spPr/>
    </dgm:pt>
    <dgm:pt modelId="{75771CCC-5B98-47EA-B1B4-8E0E151D8425}" type="pres">
      <dgm:prSet presAssocID="{927BBE76-FCD1-4C3E-A89C-A99C9360D081}" presName="horzSpace2" presStyleCnt="0"/>
      <dgm:spPr/>
    </dgm:pt>
    <dgm:pt modelId="{FB6B7F56-FA7A-42EE-84ED-0FBC2F27C8D4}" type="pres">
      <dgm:prSet presAssocID="{927BBE76-FCD1-4C3E-A89C-A99C9360D081}" presName="tx2" presStyleLbl="revTx" presStyleIdx="1" presStyleCnt="5"/>
      <dgm:spPr/>
    </dgm:pt>
    <dgm:pt modelId="{48CA16B1-5D49-4153-BB07-0EEFF3E6A612}" type="pres">
      <dgm:prSet presAssocID="{927BBE76-FCD1-4C3E-A89C-A99C9360D081}" presName="vert2" presStyleCnt="0"/>
      <dgm:spPr/>
    </dgm:pt>
    <dgm:pt modelId="{9A7254CA-BCEC-46D0-AB12-8EADFCD08440}" type="pres">
      <dgm:prSet presAssocID="{927BBE76-FCD1-4C3E-A89C-A99C9360D081}" presName="thinLine2b" presStyleLbl="callout" presStyleIdx="0" presStyleCnt="4"/>
      <dgm:spPr/>
    </dgm:pt>
    <dgm:pt modelId="{12AB12B2-B809-4182-A7F5-D6D7B905E736}" type="pres">
      <dgm:prSet presAssocID="{927BBE76-FCD1-4C3E-A89C-A99C9360D081}" presName="vertSpace2b" presStyleCnt="0"/>
      <dgm:spPr/>
    </dgm:pt>
    <dgm:pt modelId="{D1B1C4F4-18D7-4419-B1EE-FDD60E6D04AC}" type="pres">
      <dgm:prSet presAssocID="{4E971704-AA76-4FBF-A83E-856423AC057B}" presName="horz2" presStyleCnt="0"/>
      <dgm:spPr/>
    </dgm:pt>
    <dgm:pt modelId="{1C20CEB3-1438-4623-AD4A-44BA84BC298C}" type="pres">
      <dgm:prSet presAssocID="{4E971704-AA76-4FBF-A83E-856423AC057B}" presName="horzSpace2" presStyleCnt="0"/>
      <dgm:spPr/>
    </dgm:pt>
    <dgm:pt modelId="{BD630E9F-0868-4E38-9F6A-477BF6884C13}" type="pres">
      <dgm:prSet presAssocID="{4E971704-AA76-4FBF-A83E-856423AC057B}" presName="tx2" presStyleLbl="revTx" presStyleIdx="2" presStyleCnt="5"/>
      <dgm:spPr/>
    </dgm:pt>
    <dgm:pt modelId="{EB2CEB2C-4155-49A9-8A34-DBCD1F3D2045}" type="pres">
      <dgm:prSet presAssocID="{4E971704-AA76-4FBF-A83E-856423AC057B}" presName="vert2" presStyleCnt="0"/>
      <dgm:spPr/>
    </dgm:pt>
    <dgm:pt modelId="{FB279134-23A0-4801-A7A7-35F28069233A}" type="pres">
      <dgm:prSet presAssocID="{4E971704-AA76-4FBF-A83E-856423AC057B}" presName="thinLine2b" presStyleLbl="callout" presStyleIdx="1" presStyleCnt="4"/>
      <dgm:spPr/>
    </dgm:pt>
    <dgm:pt modelId="{785F6B61-24BA-4F27-8D6A-DBDEBBA58028}" type="pres">
      <dgm:prSet presAssocID="{4E971704-AA76-4FBF-A83E-856423AC057B}" presName="vertSpace2b" presStyleCnt="0"/>
      <dgm:spPr/>
    </dgm:pt>
    <dgm:pt modelId="{67EDCEF5-2417-44B7-9A42-5487A46F1567}" type="pres">
      <dgm:prSet presAssocID="{E64B448A-C432-4CBA-9700-747333104C0B}" presName="horz2" presStyleCnt="0"/>
      <dgm:spPr/>
    </dgm:pt>
    <dgm:pt modelId="{5C960B38-1B01-4567-B2FA-7E77F157DE8A}" type="pres">
      <dgm:prSet presAssocID="{E64B448A-C432-4CBA-9700-747333104C0B}" presName="horzSpace2" presStyleCnt="0"/>
      <dgm:spPr/>
    </dgm:pt>
    <dgm:pt modelId="{CB4FEDAA-1AC1-46C9-AC31-1B1049D59CBD}" type="pres">
      <dgm:prSet presAssocID="{E64B448A-C432-4CBA-9700-747333104C0B}" presName="tx2" presStyleLbl="revTx" presStyleIdx="3" presStyleCnt="5"/>
      <dgm:spPr/>
    </dgm:pt>
    <dgm:pt modelId="{B2754EDE-C7A7-4EFD-8528-DEDD6F6CC15B}" type="pres">
      <dgm:prSet presAssocID="{E64B448A-C432-4CBA-9700-747333104C0B}" presName="vert2" presStyleCnt="0"/>
      <dgm:spPr/>
    </dgm:pt>
    <dgm:pt modelId="{F008DD61-FE18-4515-98F7-13B7E79C32FB}" type="pres">
      <dgm:prSet presAssocID="{E64B448A-C432-4CBA-9700-747333104C0B}" presName="thinLine2b" presStyleLbl="callout" presStyleIdx="2" presStyleCnt="4"/>
      <dgm:spPr/>
    </dgm:pt>
    <dgm:pt modelId="{FE8F9DC7-C292-4005-98E6-4CB6637CAA3B}" type="pres">
      <dgm:prSet presAssocID="{E64B448A-C432-4CBA-9700-747333104C0B}" presName="vertSpace2b" presStyleCnt="0"/>
      <dgm:spPr/>
    </dgm:pt>
    <dgm:pt modelId="{F1A618E4-97D9-4A01-A4A0-FFD2B21AD1BB}" type="pres">
      <dgm:prSet presAssocID="{12E9542B-E112-490C-938B-B38CFBA0C7BC}" presName="horz2" presStyleCnt="0"/>
      <dgm:spPr/>
    </dgm:pt>
    <dgm:pt modelId="{2D50FAF7-FB60-462D-8357-C566DA537C8A}" type="pres">
      <dgm:prSet presAssocID="{12E9542B-E112-490C-938B-B38CFBA0C7BC}" presName="horzSpace2" presStyleCnt="0"/>
      <dgm:spPr/>
    </dgm:pt>
    <dgm:pt modelId="{45A3EA19-BF81-4049-9ACC-E8EE8DE31524}" type="pres">
      <dgm:prSet presAssocID="{12E9542B-E112-490C-938B-B38CFBA0C7BC}" presName="tx2" presStyleLbl="revTx" presStyleIdx="4" presStyleCnt="5"/>
      <dgm:spPr/>
    </dgm:pt>
    <dgm:pt modelId="{A9DC692C-064B-488C-AE67-637CA3322F07}" type="pres">
      <dgm:prSet presAssocID="{12E9542B-E112-490C-938B-B38CFBA0C7BC}" presName="vert2" presStyleCnt="0"/>
      <dgm:spPr/>
    </dgm:pt>
    <dgm:pt modelId="{35173AE7-668F-4334-AF82-3159394AA245}" type="pres">
      <dgm:prSet presAssocID="{12E9542B-E112-490C-938B-B38CFBA0C7BC}" presName="thinLine2b" presStyleLbl="callout" presStyleIdx="3" presStyleCnt="4"/>
      <dgm:spPr/>
    </dgm:pt>
    <dgm:pt modelId="{A10E76BE-982B-4211-AF23-3B0EDE6BF6D2}" type="pres">
      <dgm:prSet presAssocID="{12E9542B-E112-490C-938B-B38CFBA0C7BC}" presName="vertSpace2b" presStyleCnt="0"/>
      <dgm:spPr/>
    </dgm:pt>
  </dgm:ptLst>
  <dgm:cxnLst>
    <dgm:cxn modelId="{D4235EC6-CD96-4FE9-A3CC-DCD373B1FE26}" srcId="{C5EE89FA-60AA-40DF-9C19-2DA597FBB763}" destId="{4E971704-AA76-4FBF-A83E-856423AC057B}" srcOrd="1" destOrd="0" parTransId="{6E7C7B37-E54E-409B-B483-B49841E2271E}" sibTransId="{D2943DBD-6BEF-486E-BC7F-E1DBC86B4F31}"/>
    <dgm:cxn modelId="{A1F3116F-9DB0-49C1-87C2-46570C65421B}" type="presOf" srcId="{4E971704-AA76-4FBF-A83E-856423AC057B}" destId="{BD630E9F-0868-4E38-9F6A-477BF6884C13}" srcOrd="0" destOrd="0" presId="urn:microsoft.com/office/officeart/2008/layout/LinedList"/>
    <dgm:cxn modelId="{89C54A58-C27B-47F1-BFD1-707FC31D8964}" srcId="{C5EE89FA-60AA-40DF-9C19-2DA597FBB763}" destId="{12E9542B-E112-490C-938B-B38CFBA0C7BC}" srcOrd="3" destOrd="0" parTransId="{FE4602C7-5D2D-4E32-8A8D-356E505AEF38}" sibTransId="{FC9CC7D6-F5A3-427D-9ACC-F8D44768FC45}"/>
    <dgm:cxn modelId="{3E0421E0-3AAB-4D7F-86A9-0EFB66CFE83E}" type="presOf" srcId="{927BBE76-FCD1-4C3E-A89C-A99C9360D081}" destId="{FB6B7F56-FA7A-42EE-84ED-0FBC2F27C8D4}" srcOrd="0" destOrd="0" presId="urn:microsoft.com/office/officeart/2008/layout/LinedList"/>
    <dgm:cxn modelId="{4AACF196-1CBC-4EAF-A627-9B8A4888E3E9}" type="presOf" srcId="{C5EE89FA-60AA-40DF-9C19-2DA597FBB763}" destId="{DE0CC7DF-2405-4C82-91BD-BA240991C429}" srcOrd="0" destOrd="0" presId="urn:microsoft.com/office/officeart/2008/layout/LinedList"/>
    <dgm:cxn modelId="{B1960E33-A124-4450-A536-82F50C4F2FC9}" type="presOf" srcId="{B1872294-E3EC-4DDD-8B79-8F3BCDA0966B}" destId="{61BE5D4F-1781-4878-B276-30DAE54154F6}" srcOrd="0" destOrd="0" presId="urn:microsoft.com/office/officeart/2008/layout/LinedList"/>
    <dgm:cxn modelId="{703D98D0-54EE-4DCB-B4EF-798011487DA3}" srcId="{C5EE89FA-60AA-40DF-9C19-2DA597FBB763}" destId="{927BBE76-FCD1-4C3E-A89C-A99C9360D081}" srcOrd="0" destOrd="0" parTransId="{C8F92151-F13F-4F05-9066-AE3400024EA0}" sibTransId="{5994BD8D-2B25-4FC3-9B38-E9FB1545536E}"/>
    <dgm:cxn modelId="{B64E9C18-2AAE-4EF1-91DB-F52AB56823E8}" type="presOf" srcId="{12E9542B-E112-490C-938B-B38CFBA0C7BC}" destId="{45A3EA19-BF81-4049-9ACC-E8EE8DE31524}" srcOrd="0" destOrd="0" presId="urn:microsoft.com/office/officeart/2008/layout/LinedList"/>
    <dgm:cxn modelId="{D7EA34E6-9593-4513-AC02-E2E2EB4D43DA}" type="presOf" srcId="{E64B448A-C432-4CBA-9700-747333104C0B}" destId="{CB4FEDAA-1AC1-46C9-AC31-1B1049D59CBD}" srcOrd="0" destOrd="0" presId="urn:microsoft.com/office/officeart/2008/layout/LinedList"/>
    <dgm:cxn modelId="{975C71C4-973E-4B97-A2AB-0E8CB0FB35B2}" srcId="{B1872294-E3EC-4DDD-8B79-8F3BCDA0966B}" destId="{C5EE89FA-60AA-40DF-9C19-2DA597FBB763}" srcOrd="0" destOrd="0" parTransId="{AA8F94D7-942E-4C29-8A17-04197AE1B239}" sibTransId="{DC5017DD-EAC5-490C-9BC4-92EBA6AB5987}"/>
    <dgm:cxn modelId="{A3F51DA1-0BBD-4F80-8007-B30A3AED343B}" srcId="{C5EE89FA-60AA-40DF-9C19-2DA597FBB763}" destId="{E64B448A-C432-4CBA-9700-747333104C0B}" srcOrd="2" destOrd="0" parTransId="{C8D07083-4E34-435D-9ACC-F4286C9E4FF1}" sibTransId="{7605A099-82C2-4D3F-AC93-422BD0CDB0C5}"/>
    <dgm:cxn modelId="{4235AC09-2469-44BC-AD37-BB975D7FB61B}" type="presParOf" srcId="{61BE5D4F-1781-4878-B276-30DAE54154F6}" destId="{9FB1C627-52F6-47B2-9F80-585138C4C357}" srcOrd="0" destOrd="0" presId="urn:microsoft.com/office/officeart/2008/layout/LinedList"/>
    <dgm:cxn modelId="{06D6FFB0-CF4E-485D-BCDA-923A2B426FF3}" type="presParOf" srcId="{61BE5D4F-1781-4878-B276-30DAE54154F6}" destId="{9293CF9F-0926-46FB-8BAA-DA220C54DF87}" srcOrd="1" destOrd="0" presId="urn:microsoft.com/office/officeart/2008/layout/LinedList"/>
    <dgm:cxn modelId="{D8D74538-E164-42AA-841F-AF61E9993CB9}" type="presParOf" srcId="{9293CF9F-0926-46FB-8BAA-DA220C54DF87}" destId="{DE0CC7DF-2405-4C82-91BD-BA240991C429}" srcOrd="0" destOrd="0" presId="urn:microsoft.com/office/officeart/2008/layout/LinedList"/>
    <dgm:cxn modelId="{4D313515-31AA-4C01-8B7B-C05163E88F4C}" type="presParOf" srcId="{9293CF9F-0926-46FB-8BAA-DA220C54DF87}" destId="{4279486D-87EA-4EA6-BF5F-12796CBBD5CA}" srcOrd="1" destOrd="0" presId="urn:microsoft.com/office/officeart/2008/layout/LinedList"/>
    <dgm:cxn modelId="{53361D67-7A2D-417A-B0D3-D93C2F0EDE99}" type="presParOf" srcId="{4279486D-87EA-4EA6-BF5F-12796CBBD5CA}" destId="{1D98516E-D56B-4563-98A0-1021D75C3EA7}" srcOrd="0" destOrd="0" presId="urn:microsoft.com/office/officeart/2008/layout/LinedList"/>
    <dgm:cxn modelId="{FF70998D-5780-4CE3-B6A2-B0FF007975E4}" type="presParOf" srcId="{4279486D-87EA-4EA6-BF5F-12796CBBD5CA}" destId="{EF05C481-F368-4EF9-8AEF-1D3ACCC1633D}" srcOrd="1" destOrd="0" presId="urn:microsoft.com/office/officeart/2008/layout/LinedList"/>
    <dgm:cxn modelId="{431FFF6C-F306-4EE2-9567-180E22A0E364}" type="presParOf" srcId="{EF05C481-F368-4EF9-8AEF-1D3ACCC1633D}" destId="{75771CCC-5B98-47EA-B1B4-8E0E151D8425}" srcOrd="0" destOrd="0" presId="urn:microsoft.com/office/officeart/2008/layout/LinedList"/>
    <dgm:cxn modelId="{26CF47F7-EA4C-4E92-9E5C-AC1DEA6BC33F}" type="presParOf" srcId="{EF05C481-F368-4EF9-8AEF-1D3ACCC1633D}" destId="{FB6B7F56-FA7A-42EE-84ED-0FBC2F27C8D4}" srcOrd="1" destOrd="0" presId="urn:microsoft.com/office/officeart/2008/layout/LinedList"/>
    <dgm:cxn modelId="{2DB0828D-22DD-485F-BF9C-C9CD832BE1AB}" type="presParOf" srcId="{EF05C481-F368-4EF9-8AEF-1D3ACCC1633D}" destId="{48CA16B1-5D49-4153-BB07-0EEFF3E6A612}" srcOrd="2" destOrd="0" presId="urn:microsoft.com/office/officeart/2008/layout/LinedList"/>
    <dgm:cxn modelId="{7691FA3A-77EE-438A-9420-3AE810057AD9}" type="presParOf" srcId="{4279486D-87EA-4EA6-BF5F-12796CBBD5CA}" destId="{9A7254CA-BCEC-46D0-AB12-8EADFCD08440}" srcOrd="2" destOrd="0" presId="urn:microsoft.com/office/officeart/2008/layout/LinedList"/>
    <dgm:cxn modelId="{067EE4EE-E856-4F7E-AB2E-D066BB52F7C3}" type="presParOf" srcId="{4279486D-87EA-4EA6-BF5F-12796CBBD5CA}" destId="{12AB12B2-B809-4182-A7F5-D6D7B905E736}" srcOrd="3" destOrd="0" presId="urn:microsoft.com/office/officeart/2008/layout/LinedList"/>
    <dgm:cxn modelId="{A3646448-F5C6-4E81-BD6B-AAF9D0FF6BAE}" type="presParOf" srcId="{4279486D-87EA-4EA6-BF5F-12796CBBD5CA}" destId="{D1B1C4F4-18D7-4419-B1EE-FDD60E6D04AC}" srcOrd="4" destOrd="0" presId="urn:microsoft.com/office/officeart/2008/layout/LinedList"/>
    <dgm:cxn modelId="{82C82406-25E2-4C94-8B05-B04286E807BE}" type="presParOf" srcId="{D1B1C4F4-18D7-4419-B1EE-FDD60E6D04AC}" destId="{1C20CEB3-1438-4623-AD4A-44BA84BC298C}" srcOrd="0" destOrd="0" presId="urn:microsoft.com/office/officeart/2008/layout/LinedList"/>
    <dgm:cxn modelId="{8FF43C20-F3CD-4F12-9E0F-6651EE72F5C3}" type="presParOf" srcId="{D1B1C4F4-18D7-4419-B1EE-FDD60E6D04AC}" destId="{BD630E9F-0868-4E38-9F6A-477BF6884C13}" srcOrd="1" destOrd="0" presId="urn:microsoft.com/office/officeart/2008/layout/LinedList"/>
    <dgm:cxn modelId="{06CF9184-E2B6-42E3-B220-083112BBA21A}" type="presParOf" srcId="{D1B1C4F4-18D7-4419-B1EE-FDD60E6D04AC}" destId="{EB2CEB2C-4155-49A9-8A34-DBCD1F3D2045}" srcOrd="2" destOrd="0" presId="urn:microsoft.com/office/officeart/2008/layout/LinedList"/>
    <dgm:cxn modelId="{A804D69D-B45C-488A-9BDF-6E7A5C0EBD6F}" type="presParOf" srcId="{4279486D-87EA-4EA6-BF5F-12796CBBD5CA}" destId="{FB279134-23A0-4801-A7A7-35F28069233A}" srcOrd="5" destOrd="0" presId="urn:microsoft.com/office/officeart/2008/layout/LinedList"/>
    <dgm:cxn modelId="{7A943F8B-20AD-4955-B18B-C39335166A20}" type="presParOf" srcId="{4279486D-87EA-4EA6-BF5F-12796CBBD5CA}" destId="{785F6B61-24BA-4F27-8D6A-DBDEBBA58028}" srcOrd="6" destOrd="0" presId="urn:microsoft.com/office/officeart/2008/layout/LinedList"/>
    <dgm:cxn modelId="{A9D0C5F8-4FFB-4933-8BB4-FEA69B2B0677}" type="presParOf" srcId="{4279486D-87EA-4EA6-BF5F-12796CBBD5CA}" destId="{67EDCEF5-2417-44B7-9A42-5487A46F1567}" srcOrd="7" destOrd="0" presId="urn:microsoft.com/office/officeart/2008/layout/LinedList"/>
    <dgm:cxn modelId="{22C60FDF-8574-4EAC-95DF-1277406D7691}" type="presParOf" srcId="{67EDCEF5-2417-44B7-9A42-5487A46F1567}" destId="{5C960B38-1B01-4567-B2FA-7E77F157DE8A}" srcOrd="0" destOrd="0" presId="urn:microsoft.com/office/officeart/2008/layout/LinedList"/>
    <dgm:cxn modelId="{33D010D3-F85A-4035-B8D6-A0781E777C51}" type="presParOf" srcId="{67EDCEF5-2417-44B7-9A42-5487A46F1567}" destId="{CB4FEDAA-1AC1-46C9-AC31-1B1049D59CBD}" srcOrd="1" destOrd="0" presId="urn:microsoft.com/office/officeart/2008/layout/LinedList"/>
    <dgm:cxn modelId="{2943DBC2-09B1-44AC-9581-FB9898E83DF4}" type="presParOf" srcId="{67EDCEF5-2417-44B7-9A42-5487A46F1567}" destId="{B2754EDE-C7A7-4EFD-8528-DEDD6F6CC15B}" srcOrd="2" destOrd="0" presId="urn:microsoft.com/office/officeart/2008/layout/LinedList"/>
    <dgm:cxn modelId="{0D3C0EB1-8BD6-4732-9E84-23BCC7CF0F02}" type="presParOf" srcId="{4279486D-87EA-4EA6-BF5F-12796CBBD5CA}" destId="{F008DD61-FE18-4515-98F7-13B7E79C32FB}" srcOrd="8" destOrd="0" presId="urn:microsoft.com/office/officeart/2008/layout/LinedList"/>
    <dgm:cxn modelId="{89471E11-EA33-4F86-B005-E85E3F166D0F}" type="presParOf" srcId="{4279486D-87EA-4EA6-BF5F-12796CBBD5CA}" destId="{FE8F9DC7-C292-4005-98E6-4CB6637CAA3B}" srcOrd="9" destOrd="0" presId="urn:microsoft.com/office/officeart/2008/layout/LinedList"/>
    <dgm:cxn modelId="{88CBB656-0572-4A24-8609-9A65CC7337BB}" type="presParOf" srcId="{4279486D-87EA-4EA6-BF5F-12796CBBD5CA}" destId="{F1A618E4-97D9-4A01-A4A0-FFD2B21AD1BB}" srcOrd="10" destOrd="0" presId="urn:microsoft.com/office/officeart/2008/layout/LinedList"/>
    <dgm:cxn modelId="{2DB35A0E-1A58-43C2-B2BC-9D7B55FB0FC1}" type="presParOf" srcId="{F1A618E4-97D9-4A01-A4A0-FFD2B21AD1BB}" destId="{2D50FAF7-FB60-462D-8357-C566DA537C8A}" srcOrd="0" destOrd="0" presId="urn:microsoft.com/office/officeart/2008/layout/LinedList"/>
    <dgm:cxn modelId="{450820F5-3F32-425C-8C52-29DFE55A8FB4}" type="presParOf" srcId="{F1A618E4-97D9-4A01-A4A0-FFD2B21AD1BB}" destId="{45A3EA19-BF81-4049-9ACC-E8EE8DE31524}" srcOrd="1" destOrd="0" presId="urn:microsoft.com/office/officeart/2008/layout/LinedList"/>
    <dgm:cxn modelId="{777DFE2F-D0A8-4536-B26C-429CA8D68D0C}" type="presParOf" srcId="{F1A618E4-97D9-4A01-A4A0-FFD2B21AD1BB}" destId="{A9DC692C-064B-488C-AE67-637CA3322F07}" srcOrd="2" destOrd="0" presId="urn:microsoft.com/office/officeart/2008/layout/LinedList"/>
    <dgm:cxn modelId="{144B8B83-3727-4008-99D3-F4CD14A44DE9}" type="presParOf" srcId="{4279486D-87EA-4EA6-BF5F-12796CBBD5CA}" destId="{35173AE7-668F-4334-AF82-3159394AA245}" srcOrd="11" destOrd="0" presId="urn:microsoft.com/office/officeart/2008/layout/LinedList"/>
    <dgm:cxn modelId="{F466FD67-91E7-4A02-8B39-FEC10B280FC9}" type="presParOf" srcId="{4279486D-87EA-4EA6-BF5F-12796CBBD5CA}" destId="{A10E76BE-982B-4211-AF23-3B0EDE6BF6D2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B1C627-52F6-47B2-9F80-585138C4C357}">
      <dsp:nvSpPr>
        <dsp:cNvPr id="0" name=""/>
        <dsp:cNvSpPr/>
      </dsp:nvSpPr>
      <dsp:spPr>
        <a:xfrm>
          <a:off x="0" y="0"/>
          <a:ext cx="2667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0CC7DF-2405-4C82-91BD-BA240991C429}">
      <dsp:nvSpPr>
        <dsp:cNvPr id="0" name=""/>
        <dsp:cNvSpPr/>
      </dsp:nvSpPr>
      <dsp:spPr>
        <a:xfrm>
          <a:off x="0" y="0"/>
          <a:ext cx="533400" cy="4724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0" y="0"/>
        <a:ext cx="533400" cy="4724399"/>
      </dsp:txXfrm>
    </dsp:sp>
    <dsp:sp modelId="{FB6B7F56-FA7A-42EE-84ED-0FBC2F27C8D4}">
      <dsp:nvSpPr>
        <dsp:cNvPr id="0" name=""/>
        <dsp:cNvSpPr/>
      </dsp:nvSpPr>
      <dsp:spPr>
        <a:xfrm>
          <a:off x="573405" y="55537"/>
          <a:ext cx="2093595" cy="1110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Primary</a:t>
          </a:r>
        </a:p>
      </dsp:txBody>
      <dsp:txXfrm>
        <a:off x="573405" y="55537"/>
        <a:ext cx="2093595" cy="1110741"/>
      </dsp:txXfrm>
    </dsp:sp>
    <dsp:sp modelId="{9A7254CA-BCEC-46D0-AB12-8EADFCD08440}">
      <dsp:nvSpPr>
        <dsp:cNvPr id="0" name=""/>
        <dsp:cNvSpPr/>
      </dsp:nvSpPr>
      <dsp:spPr>
        <a:xfrm>
          <a:off x="533400" y="1166278"/>
          <a:ext cx="2133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630E9F-0868-4E38-9F6A-477BF6884C13}">
      <dsp:nvSpPr>
        <dsp:cNvPr id="0" name=""/>
        <dsp:cNvSpPr/>
      </dsp:nvSpPr>
      <dsp:spPr>
        <a:xfrm>
          <a:off x="573405" y="1221815"/>
          <a:ext cx="2093595" cy="1110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Secondary</a:t>
          </a:r>
        </a:p>
      </dsp:txBody>
      <dsp:txXfrm>
        <a:off x="573405" y="1221815"/>
        <a:ext cx="2093595" cy="1110741"/>
      </dsp:txXfrm>
    </dsp:sp>
    <dsp:sp modelId="{FB279134-23A0-4801-A7A7-35F28069233A}">
      <dsp:nvSpPr>
        <dsp:cNvPr id="0" name=""/>
        <dsp:cNvSpPr/>
      </dsp:nvSpPr>
      <dsp:spPr>
        <a:xfrm>
          <a:off x="533400" y="2332557"/>
          <a:ext cx="2133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4FEDAA-1AC1-46C9-AC31-1B1049D59CBD}">
      <dsp:nvSpPr>
        <dsp:cNvPr id="0" name=""/>
        <dsp:cNvSpPr/>
      </dsp:nvSpPr>
      <dsp:spPr>
        <a:xfrm>
          <a:off x="573405" y="2388094"/>
          <a:ext cx="2093595" cy="1110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Tertiary</a:t>
          </a:r>
        </a:p>
      </dsp:txBody>
      <dsp:txXfrm>
        <a:off x="573405" y="2388094"/>
        <a:ext cx="2093595" cy="1110741"/>
      </dsp:txXfrm>
    </dsp:sp>
    <dsp:sp modelId="{F008DD61-FE18-4515-98F7-13B7E79C32FB}">
      <dsp:nvSpPr>
        <dsp:cNvPr id="0" name=""/>
        <dsp:cNvSpPr/>
      </dsp:nvSpPr>
      <dsp:spPr>
        <a:xfrm>
          <a:off x="533400" y="3498835"/>
          <a:ext cx="2133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A3EA19-BF81-4049-9ACC-E8EE8DE31524}">
      <dsp:nvSpPr>
        <dsp:cNvPr id="0" name=""/>
        <dsp:cNvSpPr/>
      </dsp:nvSpPr>
      <dsp:spPr>
        <a:xfrm>
          <a:off x="573405" y="3554372"/>
          <a:ext cx="2093595" cy="1110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Quaternary</a:t>
          </a:r>
        </a:p>
      </dsp:txBody>
      <dsp:txXfrm>
        <a:off x="573405" y="3554372"/>
        <a:ext cx="2093595" cy="1110741"/>
      </dsp:txXfrm>
    </dsp:sp>
    <dsp:sp modelId="{35173AE7-668F-4334-AF82-3159394AA245}">
      <dsp:nvSpPr>
        <dsp:cNvPr id="0" name=""/>
        <dsp:cNvSpPr/>
      </dsp:nvSpPr>
      <dsp:spPr>
        <a:xfrm>
          <a:off x="533400" y="4665114"/>
          <a:ext cx="2133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B1C627-52F6-47B2-9F80-585138C4C357}">
      <dsp:nvSpPr>
        <dsp:cNvPr id="0" name=""/>
        <dsp:cNvSpPr/>
      </dsp:nvSpPr>
      <dsp:spPr>
        <a:xfrm>
          <a:off x="0" y="0"/>
          <a:ext cx="2667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0CC7DF-2405-4C82-91BD-BA240991C429}">
      <dsp:nvSpPr>
        <dsp:cNvPr id="0" name=""/>
        <dsp:cNvSpPr/>
      </dsp:nvSpPr>
      <dsp:spPr>
        <a:xfrm>
          <a:off x="0" y="0"/>
          <a:ext cx="533400" cy="4724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0" y="0"/>
        <a:ext cx="533400" cy="4724399"/>
      </dsp:txXfrm>
    </dsp:sp>
    <dsp:sp modelId="{FB6B7F56-FA7A-42EE-84ED-0FBC2F27C8D4}">
      <dsp:nvSpPr>
        <dsp:cNvPr id="0" name=""/>
        <dsp:cNvSpPr/>
      </dsp:nvSpPr>
      <dsp:spPr>
        <a:xfrm>
          <a:off x="573405" y="55537"/>
          <a:ext cx="2093595" cy="1110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Primary</a:t>
          </a:r>
        </a:p>
      </dsp:txBody>
      <dsp:txXfrm>
        <a:off x="573405" y="55537"/>
        <a:ext cx="2093595" cy="1110741"/>
      </dsp:txXfrm>
    </dsp:sp>
    <dsp:sp modelId="{9A7254CA-BCEC-46D0-AB12-8EADFCD08440}">
      <dsp:nvSpPr>
        <dsp:cNvPr id="0" name=""/>
        <dsp:cNvSpPr/>
      </dsp:nvSpPr>
      <dsp:spPr>
        <a:xfrm>
          <a:off x="533400" y="1166278"/>
          <a:ext cx="2133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630E9F-0868-4E38-9F6A-477BF6884C13}">
      <dsp:nvSpPr>
        <dsp:cNvPr id="0" name=""/>
        <dsp:cNvSpPr/>
      </dsp:nvSpPr>
      <dsp:spPr>
        <a:xfrm>
          <a:off x="573405" y="1221815"/>
          <a:ext cx="2093595" cy="1110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Secondary</a:t>
          </a:r>
        </a:p>
      </dsp:txBody>
      <dsp:txXfrm>
        <a:off x="573405" y="1221815"/>
        <a:ext cx="2093595" cy="1110741"/>
      </dsp:txXfrm>
    </dsp:sp>
    <dsp:sp modelId="{FB279134-23A0-4801-A7A7-35F28069233A}">
      <dsp:nvSpPr>
        <dsp:cNvPr id="0" name=""/>
        <dsp:cNvSpPr/>
      </dsp:nvSpPr>
      <dsp:spPr>
        <a:xfrm>
          <a:off x="533400" y="2332557"/>
          <a:ext cx="2133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4FEDAA-1AC1-46C9-AC31-1B1049D59CBD}">
      <dsp:nvSpPr>
        <dsp:cNvPr id="0" name=""/>
        <dsp:cNvSpPr/>
      </dsp:nvSpPr>
      <dsp:spPr>
        <a:xfrm>
          <a:off x="573405" y="2388094"/>
          <a:ext cx="2093595" cy="1110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Tertiary</a:t>
          </a:r>
        </a:p>
      </dsp:txBody>
      <dsp:txXfrm>
        <a:off x="573405" y="2388094"/>
        <a:ext cx="2093595" cy="1110741"/>
      </dsp:txXfrm>
    </dsp:sp>
    <dsp:sp modelId="{F008DD61-FE18-4515-98F7-13B7E79C32FB}">
      <dsp:nvSpPr>
        <dsp:cNvPr id="0" name=""/>
        <dsp:cNvSpPr/>
      </dsp:nvSpPr>
      <dsp:spPr>
        <a:xfrm>
          <a:off x="533400" y="3498835"/>
          <a:ext cx="2133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A3EA19-BF81-4049-9ACC-E8EE8DE31524}">
      <dsp:nvSpPr>
        <dsp:cNvPr id="0" name=""/>
        <dsp:cNvSpPr/>
      </dsp:nvSpPr>
      <dsp:spPr>
        <a:xfrm>
          <a:off x="573405" y="3554372"/>
          <a:ext cx="2093595" cy="1110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Quaternary</a:t>
          </a:r>
        </a:p>
      </dsp:txBody>
      <dsp:txXfrm>
        <a:off x="573405" y="3554372"/>
        <a:ext cx="2093595" cy="1110741"/>
      </dsp:txXfrm>
    </dsp:sp>
    <dsp:sp modelId="{35173AE7-668F-4334-AF82-3159394AA245}">
      <dsp:nvSpPr>
        <dsp:cNvPr id="0" name=""/>
        <dsp:cNvSpPr/>
      </dsp:nvSpPr>
      <dsp:spPr>
        <a:xfrm>
          <a:off x="533400" y="4665114"/>
          <a:ext cx="2133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215C30-FA20-4F96-B8BE-737F5D084FF4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362EA-40D2-4904-86FF-907A1A1B2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870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65610" indent="-294465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77862" indent="-235572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49006" indent="-235572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120151" indent="-235572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20EFB472-3EC6-4E96-A4A3-921658005A07}" type="slidenum">
              <a:rPr lang="en-US" smtClean="0"/>
              <a:pPr eaLnBrk="1" hangingPunct="1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63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5AAE7-A74E-443A-BB93-4F2656D066AC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C5CED-42B2-4893-8F13-66F727743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670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5AAE7-A74E-443A-BB93-4F2656D066AC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C5CED-42B2-4893-8F13-66F727743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66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5AAE7-A74E-443A-BB93-4F2656D066AC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C5CED-42B2-4893-8F13-66F727743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874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92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5AAE7-A74E-443A-BB93-4F2656D066AC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C5CED-42B2-4893-8F13-66F727743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90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5AAE7-A74E-443A-BB93-4F2656D066AC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C5CED-42B2-4893-8F13-66F727743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011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5AAE7-A74E-443A-BB93-4F2656D066AC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C5CED-42B2-4893-8F13-66F727743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411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5AAE7-A74E-443A-BB93-4F2656D066AC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C5CED-42B2-4893-8F13-66F727743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9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5AAE7-A74E-443A-BB93-4F2656D066AC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C5CED-42B2-4893-8F13-66F727743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104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5AAE7-A74E-443A-BB93-4F2656D066AC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C5CED-42B2-4893-8F13-66F727743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918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5AAE7-A74E-443A-BB93-4F2656D066AC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C5CED-42B2-4893-8F13-66F727743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91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5AAE7-A74E-443A-BB93-4F2656D066AC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C5CED-42B2-4893-8F13-66F727743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164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5AAE7-A74E-443A-BB93-4F2656D066AC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C5CED-42B2-4893-8F13-66F727743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420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://pubs.acs.org/doi/abs/10.1021/ci3001925#cor1" TargetMode="External"/><Relationship Id="rId7" Type="http://schemas.openxmlformats.org/officeDocument/2006/relationships/hyperlink" Target="http://pubs.acs.org/author/Rotstein,+Sergio+H" TargetMode="External"/><Relationship Id="rId2" Type="http://schemas.openxmlformats.org/officeDocument/2006/relationships/hyperlink" Target="http://pubs.acs.org/author/Zhang,+Tianho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ubs.acs.org/author/Stanton,+Robert+V" TargetMode="External"/><Relationship Id="rId5" Type="http://schemas.openxmlformats.org/officeDocument/2006/relationships/hyperlink" Target="http://pubs.acs.org/author/Xi,+Hualin" TargetMode="External"/><Relationship Id="rId4" Type="http://schemas.openxmlformats.org/officeDocument/2006/relationships/hyperlink" Target="http://pubs.acs.org/author/Li,+Hongli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3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/article/pii/S1537189113000700#bb0315" TargetMode="External"/><Relationship Id="rId2" Type="http://schemas.openxmlformats.org/officeDocument/2006/relationships/hyperlink" Target="http://www.sciencedirect.com/science/article/pii/S1537189113000700#bb010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stoiaalliance.org/projects/active-projects/hierarchical-editing-language-for-macromolecules-helm/" TargetMode="External"/><Relationship Id="rId2" Type="http://schemas.openxmlformats.org/officeDocument/2006/relationships/hyperlink" Target="http://www.ebi.ac.uk/chembl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9.gif"/><Relationship Id="rId4" Type="http://schemas.openxmlformats.org/officeDocument/2006/relationships/diagramLayout" Target="../diagrams/layout1.xml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9.gif"/><Relationship Id="rId4" Type="http://schemas.openxmlformats.org/officeDocument/2006/relationships/diagramLayout" Target="../diagrams/layout2.xml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696200" cy="167957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HELM</a:t>
            </a:r>
            <a:r>
              <a:rPr lang="en-US" dirty="0"/>
              <a:t>:  A line notation and software infrastructure for managing biopolymers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048000"/>
            <a:ext cx="6400800" cy="1752600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r>
              <a:rPr lang="en-US" b="1" dirty="0"/>
              <a:t>Jeff Milton</a:t>
            </a:r>
            <a:r>
              <a:rPr lang="en-US" dirty="0"/>
              <a:t>, </a:t>
            </a:r>
          </a:p>
          <a:p>
            <a:r>
              <a:rPr lang="en-US" dirty="0"/>
              <a:t>Assistant Director, Antisense Drug Discovery</a:t>
            </a:r>
          </a:p>
          <a:p>
            <a:r>
              <a:rPr lang="en-US" dirty="0" err="1"/>
              <a:t>Ionis</a:t>
            </a:r>
            <a:r>
              <a:rPr lang="en-US" dirty="0"/>
              <a:t> Pharmaceuticals</a:t>
            </a:r>
          </a:p>
          <a:p>
            <a:r>
              <a:rPr lang="en-US" dirty="0"/>
              <a:t>HELM Steering Committee, Pistoia Alliance</a:t>
            </a:r>
          </a:p>
        </p:txBody>
      </p:sp>
      <p:pic>
        <p:nvPicPr>
          <p:cNvPr id="13314" name="Picture 2" descr="Ionis Pharmeceutic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172200"/>
            <a:ext cx="1809750" cy="50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07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</a:t>
            </a:r>
            <a:r>
              <a:rPr lang="en-US" dirty="0">
                <a:sym typeface="Wingdings" panose="05000000000000000000" pitchFamily="2" charset="2"/>
              </a:rPr>
              <a:t>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52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What about FASTA?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&gt;4HHB:A|PDBID|CHAIN|SEQUENCE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VLSPADKTNVKAAWGKVGAHAGEYGAEALERMFLSFPTTKTYFPHFDLSHGSAQVKGHGKKVADALTNAVAHVDDMPNALSALSDLHAHKLRVDPVNFKLLSHCLLVTLAAHLPAEFTPAVHASLDKFLASVSTVLTSKYR</a:t>
            </a:r>
          </a:p>
        </p:txBody>
      </p:sp>
      <p:sp>
        <p:nvSpPr>
          <p:cNvPr id="4" name="Rectangle 3"/>
          <p:cNvSpPr/>
          <p:nvPr/>
        </p:nvSpPr>
        <p:spPr>
          <a:xfrm>
            <a:off x="-76200" y="1371600"/>
            <a:ext cx="9296400" cy="3590668"/>
          </a:xfrm>
          <a:prstGeom prst="rect">
            <a:avLst/>
          </a:prstGeom>
          <a:solidFill>
            <a:srgbClr val="FFFF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Assumes sequence as ‘natural’ peptides or nucleotides</a:t>
            </a:r>
          </a:p>
        </p:txBody>
      </p:sp>
    </p:spTree>
    <p:extLst>
      <p:ext uri="{BB962C8B-B14F-4D97-AF65-F5344CB8AC3E}">
        <p14:creationId xmlns:p14="http://schemas.microsoft.com/office/powerpoint/2010/main" val="390710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Engineering sequences changes everything: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/>
              <a:t>Introducing the “Natural Analog”</a:t>
            </a:r>
          </a:p>
        </p:txBody>
      </p:sp>
    </p:spTree>
    <p:extLst>
      <p:ext uri="{BB962C8B-B14F-4D97-AF65-F5344CB8AC3E}">
        <p14:creationId xmlns:p14="http://schemas.microsoft.com/office/powerpoint/2010/main" val="279145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4831658" y="1556792"/>
            <a:ext cx="400110" cy="949498"/>
          </a:xfrm>
          <a:prstGeom prst="rect">
            <a:avLst/>
          </a:prstGeom>
          <a:solidFill>
            <a:srgbClr val="E8F4D9"/>
          </a:solidFill>
          <a:ln>
            <a:solidFill>
              <a:srgbClr val="8AC53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wordArtVert" wrap="square" rtlCol="0" anchor="ctr" anchorCtr="1">
            <a:spAutoFit/>
          </a:bodyPr>
          <a:lstStyle/>
          <a:p>
            <a:pPr algn="ctr"/>
            <a:r>
              <a:rPr lang="en-US" sz="1400" b="1" dirty="0"/>
              <a:t>GAP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400" y="12195"/>
            <a:ext cx="8097210" cy="989993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Biopolymers are stuck between small molecule tools and sequence-based tools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2391113" y="2704291"/>
            <a:ext cx="3487917" cy="3487917"/>
          </a:xfrm>
          <a:prstGeom prst="ellipse">
            <a:avLst/>
          </a:prstGeom>
          <a:solidFill>
            <a:srgbClr val="E8F4D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201196" y="2705866"/>
            <a:ext cx="3487917" cy="3487917"/>
          </a:xfrm>
          <a:prstGeom prst="ellipse">
            <a:avLst/>
          </a:prstGeom>
          <a:solidFill>
            <a:srgbClr val="4AC9FF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7340" y="4082633"/>
            <a:ext cx="1149906" cy="73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9" name="Straight Connector 8"/>
          <p:cNvCxnSpPr/>
          <p:nvPr/>
        </p:nvCxnSpPr>
        <p:spPr bwMode="auto">
          <a:xfrm>
            <a:off x="4887914" y="4901442"/>
            <a:ext cx="75500" cy="37751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54" y="3533849"/>
            <a:ext cx="1373191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856" y="3416417"/>
            <a:ext cx="1203313" cy="1602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4758" y="4868146"/>
            <a:ext cx="843439" cy="538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1168852" y="4135567"/>
            <a:ext cx="1212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4C5156"/>
                </a:solidFill>
              </a:rPr>
              <a:t>Small Molecules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697668" y="4263583"/>
            <a:ext cx="1187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4C5156"/>
                </a:solidFill>
              </a:rPr>
              <a:t>Sequences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269412" y="6211255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4C5156"/>
                </a:solidFill>
              </a:rPr>
              <a:t>Biomolecules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94118" y="2198513"/>
            <a:ext cx="2140953" cy="307777"/>
          </a:xfrm>
          <a:prstGeom prst="rect">
            <a:avLst/>
          </a:prstGeom>
          <a:solidFill>
            <a:srgbClr val="E8F4D9"/>
          </a:solidFill>
          <a:ln>
            <a:solidFill>
              <a:srgbClr val="8AC53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4C5156"/>
                </a:solidFill>
              </a:rPr>
              <a:t>Small Molecule Tools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79030" y="2198512"/>
            <a:ext cx="2140953" cy="307777"/>
          </a:xfrm>
          <a:prstGeom prst="rect">
            <a:avLst/>
          </a:prstGeom>
          <a:solidFill>
            <a:srgbClr val="4AC9FF">
              <a:alpha val="49000"/>
            </a:srgbClr>
          </a:solidFill>
          <a:ln>
            <a:solidFill>
              <a:srgbClr val="8AC53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4C5156"/>
                </a:solidFill>
              </a:rPr>
              <a:t>Sequence-Based Tools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32976" y="1556792"/>
            <a:ext cx="400110" cy="949498"/>
          </a:xfrm>
          <a:prstGeom prst="rect">
            <a:avLst/>
          </a:prstGeom>
          <a:solidFill>
            <a:srgbClr val="4AC9FF">
              <a:alpha val="4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wordArtVert" wrap="square" rtlCol="0" anchor="ctr" anchorCtr="1">
            <a:spAutoFit/>
          </a:bodyPr>
          <a:lstStyle/>
          <a:p>
            <a:pPr algn="ctr"/>
            <a:endParaRPr lang="en-US" sz="1400" dirty="0">
              <a:solidFill>
                <a:srgbClr val="4C5156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5040745" y="2570298"/>
            <a:ext cx="0" cy="29151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336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8972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55" y="228631"/>
            <a:ext cx="8677877" cy="54384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28A6B8"/>
                </a:solidFill>
                <a:latin typeface="Open Sans"/>
              </a:rPr>
              <a:t>HELM: Hierarchical Editing Language for Macromolecules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85855" y="6064119"/>
            <a:ext cx="7710854" cy="698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88" b="1" dirty="0">
                <a:solidFill>
                  <a:srgbClr val="000000"/>
                </a:solidFill>
                <a:latin typeface="Helvetica" panose="020B0604020202020204" pitchFamily="34" charset="0"/>
              </a:rPr>
              <a:t>HELM: A Hierarchical Notation Language for Complex Biomolecule Structure Representation</a:t>
            </a:r>
          </a:p>
          <a:p>
            <a:r>
              <a:rPr lang="en-US" sz="788" b="1" dirty="0" err="1">
                <a:solidFill>
                  <a:srgbClr val="333333"/>
                </a:solidFill>
                <a:latin typeface="Helvetica" panose="020B0604020202020204" pitchFamily="34" charset="0"/>
                <a:hlinkClick r:id="rId2"/>
              </a:rPr>
              <a:t>Tianhong</a:t>
            </a:r>
            <a:r>
              <a:rPr lang="en-US" sz="788" b="1" dirty="0">
                <a:solidFill>
                  <a:srgbClr val="333333"/>
                </a:solidFill>
                <a:latin typeface="Helvetica" panose="020B0604020202020204" pitchFamily="34" charset="0"/>
                <a:hlinkClick r:id="rId2"/>
              </a:rPr>
              <a:t> Zhang</a:t>
            </a:r>
            <a:r>
              <a:rPr lang="en-US" sz="788" b="1" dirty="0">
                <a:solidFill>
                  <a:srgbClr val="336699"/>
                </a:solidFill>
                <a:latin typeface="Helvetica" panose="020B0604020202020204" pitchFamily="34" charset="0"/>
                <a:hlinkClick r:id="rId3"/>
              </a:rPr>
              <a:t>*</a:t>
            </a:r>
            <a:r>
              <a:rPr lang="en-US" sz="788" b="1" dirty="0">
                <a:solidFill>
                  <a:srgbClr val="333333"/>
                </a:solidFill>
                <a:latin typeface="Helvetica" panose="020B0604020202020204" pitchFamily="34" charset="0"/>
              </a:rPr>
              <a:t>, </a:t>
            </a:r>
            <a:r>
              <a:rPr lang="en-US" sz="788" b="1" dirty="0" err="1">
                <a:solidFill>
                  <a:srgbClr val="333333"/>
                </a:solidFill>
                <a:latin typeface="Helvetica" panose="020B0604020202020204" pitchFamily="34" charset="0"/>
                <a:hlinkClick r:id="rId4"/>
              </a:rPr>
              <a:t>Hongli</a:t>
            </a:r>
            <a:r>
              <a:rPr lang="en-US" sz="788" b="1" dirty="0">
                <a:solidFill>
                  <a:srgbClr val="333333"/>
                </a:solidFill>
                <a:latin typeface="Helvetica" panose="020B0604020202020204" pitchFamily="34" charset="0"/>
                <a:hlinkClick r:id="rId4"/>
              </a:rPr>
              <a:t> Li</a:t>
            </a:r>
            <a:r>
              <a:rPr lang="en-US" sz="788" b="1" dirty="0">
                <a:solidFill>
                  <a:srgbClr val="333333"/>
                </a:solidFill>
                <a:latin typeface="Helvetica" panose="020B0604020202020204" pitchFamily="34" charset="0"/>
              </a:rPr>
              <a:t>, </a:t>
            </a:r>
            <a:r>
              <a:rPr lang="en-US" sz="788" b="1" dirty="0" err="1">
                <a:solidFill>
                  <a:srgbClr val="333333"/>
                </a:solidFill>
                <a:latin typeface="Helvetica" panose="020B0604020202020204" pitchFamily="34" charset="0"/>
                <a:hlinkClick r:id="rId5"/>
              </a:rPr>
              <a:t>Hualin</a:t>
            </a:r>
            <a:r>
              <a:rPr lang="en-US" sz="788" b="1" dirty="0">
                <a:solidFill>
                  <a:srgbClr val="333333"/>
                </a:solidFill>
                <a:latin typeface="Helvetica" panose="020B0604020202020204" pitchFamily="34" charset="0"/>
                <a:hlinkClick r:id="rId5"/>
              </a:rPr>
              <a:t> Xi</a:t>
            </a:r>
            <a:r>
              <a:rPr lang="en-US" sz="788" b="1" dirty="0">
                <a:solidFill>
                  <a:srgbClr val="333333"/>
                </a:solidFill>
                <a:latin typeface="Helvetica" panose="020B0604020202020204" pitchFamily="34" charset="0"/>
              </a:rPr>
              <a:t>, </a:t>
            </a:r>
            <a:r>
              <a:rPr lang="en-US" sz="788" b="1" dirty="0">
                <a:solidFill>
                  <a:srgbClr val="333333"/>
                </a:solidFill>
                <a:latin typeface="Helvetica" panose="020B0604020202020204" pitchFamily="34" charset="0"/>
                <a:hlinkClick r:id="rId6"/>
              </a:rPr>
              <a:t>Robert V. Stanton</a:t>
            </a:r>
            <a:r>
              <a:rPr lang="en-US" sz="788" b="1" dirty="0">
                <a:solidFill>
                  <a:srgbClr val="333333"/>
                </a:solidFill>
                <a:latin typeface="Helvetica" panose="020B0604020202020204" pitchFamily="34" charset="0"/>
              </a:rPr>
              <a:t>, and </a:t>
            </a:r>
            <a:r>
              <a:rPr lang="en-US" sz="788" b="1" dirty="0">
                <a:solidFill>
                  <a:srgbClr val="333333"/>
                </a:solidFill>
                <a:latin typeface="Helvetica" panose="020B0604020202020204" pitchFamily="34" charset="0"/>
                <a:hlinkClick r:id="rId7"/>
              </a:rPr>
              <a:t>Sergio H. </a:t>
            </a:r>
            <a:r>
              <a:rPr lang="en-US" sz="788" b="1" dirty="0" err="1">
                <a:solidFill>
                  <a:srgbClr val="333333"/>
                </a:solidFill>
                <a:latin typeface="Helvetica" panose="020B0604020202020204" pitchFamily="34" charset="0"/>
                <a:hlinkClick r:id="rId7"/>
              </a:rPr>
              <a:t>Rotstein</a:t>
            </a:r>
            <a:endParaRPr lang="en-US" sz="788" b="1" dirty="0">
              <a:solidFill>
                <a:srgbClr val="333333"/>
              </a:solidFill>
              <a:latin typeface="Helvetica" panose="020B0604020202020204" pitchFamily="34" charset="0"/>
            </a:endParaRPr>
          </a:p>
          <a:p>
            <a:r>
              <a:rPr lang="en-US" sz="788" dirty="0">
                <a:solidFill>
                  <a:srgbClr val="000000"/>
                </a:solidFill>
                <a:latin typeface="Helvetica" panose="020B0604020202020204" pitchFamily="34" charset="0"/>
              </a:rPr>
              <a:t>Pfizer Inc., 35 Cambridge Park Drive, Cambridge, Massachusetts 02140, United States</a:t>
            </a:r>
          </a:p>
          <a:p>
            <a:r>
              <a:rPr lang="en-US" sz="788" i="1" dirty="0">
                <a:solidFill>
                  <a:srgbClr val="000000"/>
                </a:solidFill>
                <a:latin typeface="Helvetica" panose="020B0604020202020204" pitchFamily="34" charset="0"/>
              </a:rPr>
              <a:t>J. Chem. Inf. Model.</a:t>
            </a:r>
            <a:r>
              <a:rPr lang="en-US" sz="788" dirty="0">
                <a:solidFill>
                  <a:srgbClr val="000000"/>
                </a:solidFill>
                <a:latin typeface="Helvetica" panose="020B0604020202020204" pitchFamily="34" charset="0"/>
              </a:rPr>
              <a:t>, </a:t>
            </a:r>
            <a:r>
              <a:rPr lang="en-US" sz="788" b="1" dirty="0">
                <a:solidFill>
                  <a:srgbClr val="000000"/>
                </a:solidFill>
                <a:latin typeface="Helvetica" panose="020B0604020202020204" pitchFamily="34" charset="0"/>
              </a:rPr>
              <a:t>2012</a:t>
            </a:r>
            <a:r>
              <a:rPr lang="en-US" sz="788" dirty="0">
                <a:solidFill>
                  <a:srgbClr val="000000"/>
                </a:solidFill>
                <a:latin typeface="Helvetica" panose="020B0604020202020204" pitchFamily="34" charset="0"/>
              </a:rPr>
              <a:t>, </a:t>
            </a:r>
            <a:r>
              <a:rPr lang="en-US" sz="788" i="1" dirty="0">
                <a:solidFill>
                  <a:srgbClr val="000000"/>
                </a:solidFill>
                <a:latin typeface="Helvetica" panose="020B0604020202020204" pitchFamily="34" charset="0"/>
              </a:rPr>
              <a:t>52</a:t>
            </a:r>
            <a:r>
              <a:rPr lang="en-US" sz="788" dirty="0">
                <a:solidFill>
                  <a:srgbClr val="000000"/>
                </a:solidFill>
                <a:latin typeface="Helvetica" panose="020B0604020202020204" pitchFamily="34" charset="0"/>
              </a:rPr>
              <a:t> (10), pp 2796–2806</a:t>
            </a:r>
          </a:p>
          <a:p>
            <a:r>
              <a:rPr lang="en-US" sz="788" b="1" dirty="0">
                <a:solidFill>
                  <a:srgbClr val="000000"/>
                </a:solidFill>
                <a:latin typeface="Helvetica" panose="020B0604020202020204" pitchFamily="34" charset="0"/>
              </a:rPr>
              <a:t>DOI: </a:t>
            </a:r>
            <a:r>
              <a:rPr lang="en-US" sz="788" dirty="0">
                <a:solidFill>
                  <a:srgbClr val="000000"/>
                </a:solidFill>
                <a:latin typeface="Helvetica" panose="020B0604020202020204" pitchFamily="34" charset="0"/>
              </a:rPr>
              <a:t>10.1021/ci3001925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4611" y="1083512"/>
            <a:ext cx="5614148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2008 Pfizer created the Oligonucleotide Therapeutics Unit (“OTU”)</a:t>
            </a:r>
            <a:endParaRPr lang="en-US" sz="1350" b="1" dirty="0"/>
          </a:p>
        </p:txBody>
      </p:sp>
      <p:sp>
        <p:nvSpPr>
          <p:cNvPr id="12" name="Rectangle 11"/>
          <p:cNvSpPr/>
          <p:nvPr/>
        </p:nvSpPr>
        <p:spPr>
          <a:xfrm>
            <a:off x="484611" y="1694634"/>
            <a:ext cx="6985747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Sergio </a:t>
            </a:r>
            <a:r>
              <a:rPr lang="en-US" sz="135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Rotstein</a:t>
            </a:r>
            <a:r>
              <a:rPr lang="en-US" sz="13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Director at Biotherapeutic and </a:t>
            </a:r>
            <a:r>
              <a:rPr lang="en-US" sz="135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Bioinnovation</a:t>
            </a:r>
            <a:r>
              <a:rPr lang="en-US" sz="13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Center Informatics recognized that the existing small-molecule database was inadequate </a:t>
            </a:r>
          </a:p>
          <a:p>
            <a:endParaRPr lang="en-US" sz="135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350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Tianhong</a:t>
            </a:r>
            <a:r>
              <a:rPr lang="en-US" sz="135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led a team of chemists and computational scientists to develop the first iteration called PFRED</a:t>
            </a:r>
          </a:p>
          <a:p>
            <a:endParaRPr lang="en-US" sz="135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35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Pfizer decided to exit oligonucleotides  </a:t>
            </a:r>
          </a:p>
          <a:p>
            <a:endParaRPr lang="en-US" sz="1350" dirty="0"/>
          </a:p>
          <a:p>
            <a:r>
              <a:rPr lang="en-US" sz="1350" dirty="0"/>
              <a:t>PFRED becomes Open-Source and the HELM project was started at the Pistoia Alliance</a:t>
            </a:r>
          </a:p>
          <a:p>
            <a:endParaRPr lang="en-US" sz="1350" dirty="0"/>
          </a:p>
        </p:txBody>
      </p:sp>
      <p:pic>
        <p:nvPicPr>
          <p:cNvPr id="15362" name="Picture 2" descr="http://cdn5.pistoiaalliance.org/wp-content/uploads/2014/09/HELM_logo_full_rgb1.png?x5324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54821"/>
            <a:ext cx="6400800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161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381000"/>
            <a:ext cx="6312877" cy="6278642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Pistoia</a:t>
            </a:r>
            <a:r>
              <a:rPr lang="en-US" sz="1500" dirty="0"/>
              <a:t> 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Alliance</a:t>
            </a:r>
          </a:p>
          <a:p>
            <a:r>
              <a:rPr lang="en-US" sz="1350" dirty="0"/>
              <a:t>    Claire Bellamy</a:t>
            </a:r>
          </a:p>
          <a:p>
            <a:endParaRPr lang="en-US" sz="1350" dirty="0"/>
          </a:p>
          <a:p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Pfizer</a:t>
            </a:r>
          </a:p>
          <a:p>
            <a:r>
              <a:rPr lang="en-US" sz="1350" dirty="0"/>
              <a:t>    Sergio </a:t>
            </a:r>
            <a:r>
              <a:rPr lang="en-US" sz="1350" dirty="0" err="1"/>
              <a:t>Rotstein</a:t>
            </a:r>
            <a:endParaRPr lang="en-US" sz="1350" dirty="0"/>
          </a:p>
          <a:p>
            <a:r>
              <a:rPr lang="en-US" sz="1350" dirty="0"/>
              <a:t>   </a:t>
            </a:r>
            <a:r>
              <a:rPr lang="en-US" sz="1350" dirty="0" err="1"/>
              <a:t>Tianhong</a:t>
            </a:r>
            <a:r>
              <a:rPr lang="en-US" sz="1350" dirty="0"/>
              <a:t> Zhang</a:t>
            </a:r>
          </a:p>
          <a:p>
            <a:endParaRPr lang="en-US" sz="1350" dirty="0"/>
          </a:p>
          <a:p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Quattro Research</a:t>
            </a:r>
          </a:p>
          <a:p>
            <a:r>
              <a:rPr lang="en-US" sz="1350" dirty="0"/>
              <a:t>    Bernhard </a:t>
            </a:r>
            <a:r>
              <a:rPr lang="en-US" sz="1350" dirty="0" err="1"/>
              <a:t>Schirm</a:t>
            </a:r>
            <a:endParaRPr lang="en-US" sz="1350" dirty="0"/>
          </a:p>
          <a:p>
            <a:r>
              <a:rPr lang="en-US" sz="1350" dirty="0"/>
              <a:t>    Markus </a:t>
            </a:r>
            <a:r>
              <a:rPr lang="en-US" sz="1350" dirty="0" err="1"/>
              <a:t>Weisser</a:t>
            </a:r>
            <a:endParaRPr lang="en-US" sz="1350" dirty="0"/>
          </a:p>
          <a:p>
            <a:r>
              <a:rPr lang="en-US" sz="1350" dirty="0"/>
              <a:t>    Sabrina Hecht</a:t>
            </a:r>
          </a:p>
          <a:p>
            <a:endParaRPr lang="en-US" sz="1350" dirty="0"/>
          </a:p>
          <a:p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Roche &amp; Genentech</a:t>
            </a:r>
          </a:p>
          <a:p>
            <a:r>
              <a:rPr lang="en-US" sz="1350" dirty="0"/>
              <a:t>     Dennis Hansen</a:t>
            </a:r>
          </a:p>
          <a:p>
            <a:r>
              <a:rPr lang="en-US" sz="1350" dirty="0"/>
              <a:t>     Stefan </a:t>
            </a:r>
            <a:r>
              <a:rPr lang="en-US" sz="1350" dirty="0" err="1"/>
              <a:t>Klostermann</a:t>
            </a:r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Novartis</a:t>
            </a:r>
          </a:p>
          <a:p>
            <a:r>
              <a:rPr lang="en-US" sz="1350" dirty="0"/>
              <a:t>     </a:t>
            </a:r>
            <a:r>
              <a:rPr lang="en-US" sz="1350" dirty="0" err="1"/>
              <a:t>Yohann</a:t>
            </a:r>
            <a:r>
              <a:rPr lang="en-US" sz="1350" dirty="0"/>
              <a:t> </a:t>
            </a:r>
            <a:r>
              <a:rPr lang="en-US" sz="1350" dirty="0" err="1"/>
              <a:t>Potier</a:t>
            </a:r>
            <a:endParaRPr lang="en-US" sz="1350" dirty="0"/>
          </a:p>
          <a:p>
            <a:r>
              <a:rPr lang="en-US" sz="1350" dirty="0"/>
              <a:t>     Joann Roy </a:t>
            </a:r>
          </a:p>
          <a:p>
            <a:r>
              <a:rPr lang="en-US" sz="1350" dirty="0"/>
              <a:t>     Sven </a:t>
            </a:r>
            <a:r>
              <a:rPr lang="en-US" sz="1350" dirty="0" err="1"/>
              <a:t>Neumeyer</a:t>
            </a:r>
            <a:endParaRPr lang="en-US" sz="1350" dirty="0"/>
          </a:p>
          <a:p>
            <a:endParaRPr lang="en-US" sz="1350" dirty="0"/>
          </a:p>
          <a:p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Bristol-Myers Squibb</a:t>
            </a:r>
          </a:p>
          <a:p>
            <a:r>
              <a:rPr lang="en-US" sz="1350" dirty="0"/>
              <a:t>    Matthias Nolte </a:t>
            </a:r>
          </a:p>
          <a:p>
            <a:endParaRPr lang="en-US" sz="1350" dirty="0"/>
          </a:p>
          <a:p>
            <a:r>
              <a:rPr lang="en-US" sz="1500" dirty="0" err="1">
                <a:solidFill>
                  <a:schemeClr val="accent4">
                    <a:lumMod val="50000"/>
                  </a:schemeClr>
                </a:solidFill>
              </a:rPr>
              <a:t>Scilligence</a:t>
            </a:r>
            <a:endParaRPr lang="en-US" sz="15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sz="1350" dirty="0"/>
              <a:t>   Tony (</a:t>
            </a:r>
            <a:r>
              <a:rPr lang="en-US" sz="1350" dirty="0" err="1"/>
              <a:t>Yongwen</a:t>
            </a:r>
            <a:r>
              <a:rPr lang="en-US" sz="1350" dirty="0"/>
              <a:t>) Yuan</a:t>
            </a:r>
          </a:p>
          <a:p>
            <a:endParaRPr lang="en-US" sz="1350" dirty="0"/>
          </a:p>
          <a:p>
            <a:endParaRPr lang="en-US" sz="1350" dirty="0"/>
          </a:p>
          <a:p>
            <a:r>
              <a:rPr lang="en-US" sz="1500" dirty="0" err="1">
                <a:solidFill>
                  <a:schemeClr val="accent4">
                    <a:lumMod val="50000"/>
                  </a:schemeClr>
                </a:solidFill>
              </a:rPr>
              <a:t>ChemAxon</a:t>
            </a:r>
            <a:endParaRPr lang="en-US" sz="15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sz="1350" dirty="0"/>
              <a:t>    Roland </a:t>
            </a:r>
            <a:r>
              <a:rPr lang="en-US" sz="1350" dirty="0" err="1"/>
              <a:t>Knispel</a:t>
            </a:r>
            <a:endParaRPr lang="en-US" sz="1350" dirty="0"/>
          </a:p>
          <a:p>
            <a:endParaRPr lang="en-US" sz="1350" dirty="0"/>
          </a:p>
          <a:p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Merck</a:t>
            </a:r>
          </a:p>
          <a:p>
            <a:r>
              <a:rPr lang="en-US" sz="1350" dirty="0"/>
              <a:t>    Thomas </a:t>
            </a:r>
            <a:r>
              <a:rPr lang="en-US" sz="1350" dirty="0" err="1"/>
              <a:t>Gan</a:t>
            </a:r>
            <a:endParaRPr lang="en-US" sz="1350" dirty="0"/>
          </a:p>
          <a:p>
            <a:endParaRPr lang="en-US" sz="135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sz="1350" dirty="0" err="1">
                <a:solidFill>
                  <a:schemeClr val="accent4">
                    <a:lumMod val="50000"/>
                  </a:schemeClr>
                </a:solidFill>
              </a:rPr>
              <a:t>Biovia</a:t>
            </a:r>
            <a:endParaRPr lang="en-US" sz="135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sz="1350" dirty="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en-US" sz="1350" dirty="0"/>
              <a:t>Matt Hahn</a:t>
            </a:r>
          </a:p>
          <a:p>
            <a:r>
              <a:rPr lang="en-US" sz="1350" dirty="0"/>
              <a:t>     Fred </a:t>
            </a:r>
            <a:r>
              <a:rPr lang="en-US" sz="1350" dirty="0" err="1"/>
              <a:t>Bost</a:t>
            </a:r>
            <a:endParaRPr lang="en-US" sz="1350" dirty="0"/>
          </a:p>
          <a:p>
            <a:endParaRPr lang="en-US" sz="1350" dirty="0"/>
          </a:p>
          <a:p>
            <a:r>
              <a:rPr lang="en-US" sz="1350" dirty="0" err="1"/>
              <a:t>Ionis</a:t>
            </a:r>
            <a:r>
              <a:rPr lang="en-US" sz="1350" dirty="0"/>
              <a:t> Pharmaceuticals</a:t>
            </a:r>
          </a:p>
          <a:p>
            <a:r>
              <a:rPr lang="en-US" sz="1350" dirty="0"/>
              <a:t>     Jeff Milton</a:t>
            </a:r>
          </a:p>
          <a:p>
            <a:r>
              <a:rPr lang="en-US" sz="1350" dirty="0"/>
              <a:t>      Eric Swayze</a:t>
            </a:r>
          </a:p>
          <a:p>
            <a:endParaRPr lang="en-US" sz="1350" dirty="0"/>
          </a:p>
          <a:p>
            <a:r>
              <a:rPr lang="en-US" sz="1350" dirty="0"/>
              <a:t>Many others.. </a:t>
            </a:r>
          </a:p>
          <a:p>
            <a:endParaRPr lang="en-US" sz="1350" dirty="0"/>
          </a:p>
          <a:p>
            <a:r>
              <a:rPr lang="en-US" sz="1350" dirty="0"/>
              <a:t>    </a:t>
            </a:r>
          </a:p>
          <a:p>
            <a:r>
              <a:rPr lang="en-US" sz="1350" dirty="0"/>
              <a:t>      	</a:t>
            </a:r>
          </a:p>
          <a:p>
            <a:endParaRPr lang="en-US" sz="1350" dirty="0"/>
          </a:p>
        </p:txBody>
      </p:sp>
      <p:sp>
        <p:nvSpPr>
          <p:cNvPr id="2" name="Rectangle 1"/>
          <p:cNvSpPr/>
          <p:nvPr/>
        </p:nvSpPr>
        <p:spPr>
          <a:xfrm>
            <a:off x="3352800" y="5029200"/>
            <a:ext cx="50593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HELM Steering Committee</a:t>
            </a:r>
          </a:p>
        </p:txBody>
      </p:sp>
    </p:spTree>
    <p:extLst>
      <p:ext uri="{BB962C8B-B14F-4D97-AF65-F5344CB8AC3E}">
        <p14:creationId xmlns:p14="http://schemas.microsoft.com/office/powerpoint/2010/main" val="3003948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381000"/>
          </a:xfrm>
        </p:spPr>
        <p:txBody>
          <a:bodyPr>
            <a:noAutofit/>
          </a:bodyPr>
          <a:lstStyle/>
          <a:p>
            <a:r>
              <a:rPr lang="en-US" sz="2800" dirty="0"/>
              <a:t>Demo: Building biopolymers one monomer at a time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7400"/>
            <a:ext cx="9144000" cy="423880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-114300" y="5486400"/>
            <a:ext cx="1143000" cy="990600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61192" y="1790700"/>
            <a:ext cx="1143000" cy="990600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-117231" y="5486400"/>
            <a:ext cx="1143000" cy="990600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36142" y="1554718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HELM</a:t>
            </a:r>
          </a:p>
        </p:txBody>
      </p:sp>
      <p:sp>
        <p:nvSpPr>
          <p:cNvPr id="15" name="Oval 14"/>
          <p:cNvSpPr/>
          <p:nvPr/>
        </p:nvSpPr>
        <p:spPr>
          <a:xfrm>
            <a:off x="3200400" y="2895600"/>
            <a:ext cx="2971800" cy="2575560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096000" y="3352800"/>
            <a:ext cx="196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Chemical Structure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40069" y="5981700"/>
            <a:ext cx="204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Biological Sequence</a:t>
            </a:r>
          </a:p>
        </p:txBody>
      </p:sp>
    </p:spTree>
    <p:extLst>
      <p:ext uri="{BB962C8B-B14F-4D97-AF65-F5344CB8AC3E}">
        <p14:creationId xmlns:p14="http://schemas.microsoft.com/office/powerpoint/2010/main" val="1335682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30" y="0"/>
            <a:ext cx="89953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817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54" y="0"/>
            <a:ext cx="88138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7570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55" y="76200"/>
            <a:ext cx="88970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205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8" y="76200"/>
            <a:ext cx="902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21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1925"/>
            <a:ext cx="8839200" cy="6534150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1143000" y="685800"/>
            <a:ext cx="4953000" cy="8445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History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Protein Data Bank (pdb.org) has been dealing with this problem for a very long time</a:t>
            </a:r>
          </a:p>
        </p:txBody>
      </p:sp>
    </p:spTree>
    <p:extLst>
      <p:ext uri="{BB962C8B-B14F-4D97-AF65-F5344CB8AC3E}">
        <p14:creationId xmlns:p14="http://schemas.microsoft.com/office/powerpoint/2010/main" val="10402894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"/>
            <a:ext cx="89346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7012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413"/>
            <a:ext cx="9144000" cy="657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4903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226"/>
            <a:ext cx="9144000" cy="638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8396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u="sng" dirty="0">
                <a:solidFill>
                  <a:srgbClr val="C00000"/>
                </a:solidFill>
              </a:rPr>
              <a:t>H</a:t>
            </a:r>
            <a:r>
              <a:rPr lang="en-US" sz="2400" dirty="0"/>
              <a:t>ierarchical </a:t>
            </a:r>
            <a:r>
              <a:rPr lang="en-US" sz="2400" b="1" u="sng" dirty="0">
                <a:solidFill>
                  <a:srgbClr val="C00000"/>
                </a:solidFill>
              </a:rPr>
              <a:t>E</a:t>
            </a:r>
            <a:r>
              <a:rPr lang="en-US" sz="2400" dirty="0"/>
              <a:t>diting </a:t>
            </a:r>
            <a:r>
              <a:rPr lang="en-US" sz="2400" b="1" u="sng" dirty="0">
                <a:solidFill>
                  <a:srgbClr val="C00000"/>
                </a:solidFill>
              </a:rPr>
              <a:t>L</a:t>
            </a:r>
            <a:r>
              <a:rPr lang="en-US" sz="2400" dirty="0"/>
              <a:t>anguage for </a:t>
            </a:r>
            <a:r>
              <a:rPr lang="en-US" sz="2400" b="1" u="sng" dirty="0">
                <a:solidFill>
                  <a:srgbClr val="C00000"/>
                </a:solidFill>
              </a:rPr>
              <a:t>M</a:t>
            </a:r>
            <a:r>
              <a:rPr lang="en-US" sz="2400" dirty="0"/>
              <a:t>acromolecules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599" cy="468052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r>
              <a:rPr lang="en-US" dirty="0"/>
              <a:t>Hierarchical</a:t>
            </a:r>
          </a:p>
          <a:p>
            <a:pPr lvl="1"/>
            <a:r>
              <a:rPr lang="en-US" dirty="0"/>
              <a:t>Biomolecules are “multi-level polymers”</a:t>
            </a:r>
          </a:p>
          <a:p>
            <a:r>
              <a:rPr lang="en-US" dirty="0"/>
              <a:t>Extensible</a:t>
            </a:r>
          </a:p>
          <a:p>
            <a:pPr lvl="1"/>
            <a:r>
              <a:rPr lang="en-US" dirty="0"/>
              <a:t>Allows addition of new polymer types</a:t>
            </a:r>
          </a:p>
          <a:p>
            <a:pPr lvl="2"/>
            <a:r>
              <a:rPr lang="en-US" dirty="0"/>
              <a:t>E.g. Polysaccharides</a:t>
            </a:r>
          </a:p>
          <a:p>
            <a:r>
              <a:rPr lang="en-US" dirty="0"/>
              <a:t>Able to handle entity complexity</a:t>
            </a:r>
          </a:p>
          <a:p>
            <a:pPr lvl="2"/>
            <a:r>
              <a:rPr lang="en-US" dirty="0"/>
              <a:t>Oligonucleotide hybridization</a:t>
            </a:r>
          </a:p>
          <a:p>
            <a:pPr lvl="2"/>
            <a:r>
              <a:rPr lang="en-US" dirty="0"/>
              <a:t>Chemically modified Biologics</a:t>
            </a:r>
          </a:p>
          <a:p>
            <a:pPr lvl="3"/>
            <a:r>
              <a:rPr lang="en-US" dirty="0"/>
              <a:t>Unnatural amino acids</a:t>
            </a:r>
          </a:p>
          <a:p>
            <a:pPr lvl="3"/>
            <a:r>
              <a:rPr lang="en-US" dirty="0" err="1"/>
              <a:t>Bioconjugates</a:t>
            </a:r>
            <a:endParaRPr lang="en-US" dirty="0"/>
          </a:p>
          <a:p>
            <a:r>
              <a:rPr lang="en-US" dirty="0"/>
              <a:t>Portable</a:t>
            </a:r>
          </a:p>
          <a:p>
            <a:pPr lvl="1"/>
            <a:r>
              <a:rPr lang="en-US" dirty="0"/>
              <a:t>Able to resolve cross-organization monomer library differences</a:t>
            </a:r>
          </a:p>
          <a:p>
            <a:r>
              <a:rPr lang="en-US" dirty="0"/>
              <a:t>Able to handle entity ambiguity</a:t>
            </a:r>
          </a:p>
          <a:p>
            <a:pPr lvl="1"/>
            <a:r>
              <a:rPr lang="en-US" dirty="0"/>
              <a:t>When not everything is known about molecular composition or arrangement</a:t>
            </a:r>
          </a:p>
        </p:txBody>
      </p:sp>
    </p:spTree>
    <p:extLst>
      <p:ext uri="{BB962C8B-B14F-4D97-AF65-F5344CB8AC3E}">
        <p14:creationId xmlns:p14="http://schemas.microsoft.com/office/powerpoint/2010/main" val="398237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u="sng" dirty="0">
                <a:solidFill>
                  <a:srgbClr val="C00000"/>
                </a:solidFill>
              </a:rPr>
              <a:t>H</a:t>
            </a:r>
            <a:r>
              <a:rPr lang="en-US" sz="2400" dirty="0"/>
              <a:t>ierarchical </a:t>
            </a:r>
            <a:r>
              <a:rPr lang="en-US" sz="2400" b="1" u="sng" dirty="0">
                <a:solidFill>
                  <a:srgbClr val="C00000"/>
                </a:solidFill>
              </a:rPr>
              <a:t>E</a:t>
            </a:r>
            <a:r>
              <a:rPr lang="en-US" sz="2400" dirty="0"/>
              <a:t>diting </a:t>
            </a:r>
            <a:r>
              <a:rPr lang="en-US" sz="2400" b="1" u="sng" dirty="0">
                <a:solidFill>
                  <a:srgbClr val="C00000"/>
                </a:solidFill>
              </a:rPr>
              <a:t>L</a:t>
            </a:r>
            <a:r>
              <a:rPr lang="en-US" sz="2400" dirty="0"/>
              <a:t>anguage for </a:t>
            </a:r>
            <a:r>
              <a:rPr lang="en-US" sz="2400" b="1" u="sng" dirty="0">
                <a:solidFill>
                  <a:srgbClr val="C00000"/>
                </a:solidFill>
              </a:rPr>
              <a:t>M</a:t>
            </a:r>
            <a:r>
              <a:rPr lang="en-US" sz="2400" dirty="0"/>
              <a:t>acromolecules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599" cy="100811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dirty="0"/>
              <a:t>Hierarchical</a:t>
            </a:r>
          </a:p>
          <a:p>
            <a:pPr lvl="1"/>
            <a:r>
              <a:rPr lang="en-US" dirty="0"/>
              <a:t>Biomolecules are “multi-level polymers”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11560" y="2708920"/>
            <a:ext cx="1872208" cy="5040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Complex Polymer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555776" y="2708920"/>
            <a:ext cx="1872208" cy="5040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Simple Polymer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499992" y="2708920"/>
            <a:ext cx="1872208" cy="5040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Monomer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444208" y="2708920"/>
            <a:ext cx="1872208" cy="5040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Atom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57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467544" y="3645024"/>
            <a:ext cx="8064896" cy="2520280"/>
          </a:xfrm>
          <a:prstGeom prst="roundRect">
            <a:avLst/>
          </a:prstGeom>
          <a:solidFill>
            <a:srgbClr val="CBEFF2"/>
          </a:solidFill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u="sng" dirty="0">
                <a:solidFill>
                  <a:srgbClr val="C00000"/>
                </a:solidFill>
              </a:rPr>
              <a:t>H</a:t>
            </a:r>
            <a:r>
              <a:rPr lang="en-US" sz="2400" dirty="0"/>
              <a:t>ierarchical </a:t>
            </a:r>
            <a:r>
              <a:rPr lang="en-US" sz="2400" b="1" u="sng" dirty="0">
                <a:solidFill>
                  <a:srgbClr val="C00000"/>
                </a:solidFill>
              </a:rPr>
              <a:t>E</a:t>
            </a:r>
            <a:r>
              <a:rPr lang="en-US" sz="2400" dirty="0"/>
              <a:t>diting </a:t>
            </a:r>
            <a:r>
              <a:rPr lang="en-US" sz="2400" b="1" u="sng" dirty="0">
                <a:solidFill>
                  <a:srgbClr val="C00000"/>
                </a:solidFill>
              </a:rPr>
              <a:t>L</a:t>
            </a:r>
            <a:r>
              <a:rPr lang="en-US" sz="2400" dirty="0"/>
              <a:t>anguage for </a:t>
            </a:r>
            <a:r>
              <a:rPr lang="en-US" sz="2400" b="1" u="sng" dirty="0">
                <a:solidFill>
                  <a:srgbClr val="C00000"/>
                </a:solidFill>
              </a:rPr>
              <a:t>M</a:t>
            </a:r>
            <a:r>
              <a:rPr lang="en-US" sz="2400" dirty="0"/>
              <a:t>acromolecules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599" cy="100811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dirty="0"/>
              <a:t>Hierarchical</a:t>
            </a:r>
          </a:p>
          <a:p>
            <a:pPr lvl="1"/>
            <a:r>
              <a:rPr lang="en-US" dirty="0"/>
              <a:t>Biomolecules are “multi-level polymers”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11560" y="2708920"/>
            <a:ext cx="1872208" cy="504056"/>
          </a:xfrm>
          <a:prstGeom prst="roundRect">
            <a:avLst/>
          </a:prstGeom>
          <a:solidFill>
            <a:srgbClr val="CBEFF2"/>
          </a:solidFill>
          <a:ln w="28575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Complex Polymer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555776" y="2708920"/>
            <a:ext cx="1872208" cy="504056"/>
          </a:xfrm>
          <a:prstGeom prst="roundRect">
            <a:avLst/>
          </a:prstGeom>
          <a:solidFill>
            <a:srgbClr val="F2F2F2"/>
          </a:solidFill>
          <a:ln w="28575" cmpd="sng">
            <a:solidFill>
              <a:srgbClr val="666E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Simple Polymer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499992" y="2708920"/>
            <a:ext cx="1872208" cy="504056"/>
          </a:xfrm>
          <a:prstGeom prst="roundRect">
            <a:avLst/>
          </a:prstGeom>
          <a:solidFill>
            <a:srgbClr val="F2F2F2"/>
          </a:solidFill>
          <a:ln w="28575" cmpd="sng">
            <a:solidFill>
              <a:srgbClr val="666E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Monomer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444208" y="2708920"/>
            <a:ext cx="1872208" cy="504056"/>
          </a:xfrm>
          <a:prstGeom prst="roundRect">
            <a:avLst/>
          </a:prstGeom>
          <a:solidFill>
            <a:srgbClr val="F2F2F2"/>
          </a:solidFill>
          <a:ln w="28575" cmpd="sng">
            <a:solidFill>
              <a:srgbClr val="666E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Atom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7" name="Picture 6" descr="temp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54" y="3645024"/>
            <a:ext cx="7987578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49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259632" y="5445224"/>
            <a:ext cx="4824536" cy="792088"/>
          </a:xfrm>
          <a:prstGeom prst="roundRect">
            <a:avLst/>
          </a:prstGeom>
          <a:solidFill>
            <a:srgbClr val="CBEFF2"/>
          </a:solidFill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67544" y="3645024"/>
            <a:ext cx="7992888" cy="1224136"/>
          </a:xfrm>
          <a:prstGeom prst="roundRect">
            <a:avLst/>
          </a:prstGeom>
          <a:solidFill>
            <a:srgbClr val="CBEFF2"/>
          </a:solidFill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u="sng" dirty="0">
                <a:solidFill>
                  <a:srgbClr val="C00000"/>
                </a:solidFill>
              </a:rPr>
              <a:t>H</a:t>
            </a:r>
            <a:r>
              <a:rPr lang="en-US" sz="2400" dirty="0"/>
              <a:t>ierarchical </a:t>
            </a:r>
            <a:r>
              <a:rPr lang="en-US" sz="2400" b="1" u="sng" dirty="0">
                <a:solidFill>
                  <a:srgbClr val="C00000"/>
                </a:solidFill>
              </a:rPr>
              <a:t>E</a:t>
            </a:r>
            <a:r>
              <a:rPr lang="en-US" sz="2400" dirty="0"/>
              <a:t>diting </a:t>
            </a:r>
            <a:r>
              <a:rPr lang="en-US" sz="2400" b="1" u="sng" dirty="0">
                <a:solidFill>
                  <a:srgbClr val="C00000"/>
                </a:solidFill>
              </a:rPr>
              <a:t>L</a:t>
            </a:r>
            <a:r>
              <a:rPr lang="en-US" sz="2400" dirty="0"/>
              <a:t>anguage for </a:t>
            </a:r>
            <a:r>
              <a:rPr lang="en-US" sz="2400" b="1" u="sng" dirty="0">
                <a:solidFill>
                  <a:srgbClr val="C00000"/>
                </a:solidFill>
              </a:rPr>
              <a:t>M</a:t>
            </a:r>
            <a:r>
              <a:rPr lang="en-US" sz="2400" dirty="0"/>
              <a:t>acromolecules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599" cy="100811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dirty="0"/>
              <a:t>Hierarchical</a:t>
            </a:r>
          </a:p>
          <a:p>
            <a:pPr lvl="1"/>
            <a:r>
              <a:rPr lang="en-US" dirty="0"/>
              <a:t>Biomolecules are “multi-level polymers”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11560" y="2708920"/>
            <a:ext cx="1872208" cy="504056"/>
          </a:xfrm>
          <a:prstGeom prst="roundRect">
            <a:avLst/>
          </a:prstGeom>
          <a:solidFill>
            <a:srgbClr val="CBEFF2"/>
          </a:solidFill>
          <a:ln w="28575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Complex Polymer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555776" y="2708920"/>
            <a:ext cx="1872208" cy="504056"/>
          </a:xfrm>
          <a:prstGeom prst="roundRect">
            <a:avLst/>
          </a:prstGeom>
          <a:solidFill>
            <a:srgbClr val="CBEFF2"/>
          </a:solidFill>
          <a:ln w="28575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Simple Polymer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499992" y="2708920"/>
            <a:ext cx="1872208" cy="504056"/>
          </a:xfrm>
          <a:prstGeom prst="roundRect">
            <a:avLst/>
          </a:prstGeom>
          <a:solidFill>
            <a:srgbClr val="F2F2F2"/>
          </a:solidFill>
          <a:ln w="28575" cmpd="sng">
            <a:solidFill>
              <a:srgbClr val="666E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Monomer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444208" y="2708920"/>
            <a:ext cx="1872208" cy="504056"/>
          </a:xfrm>
          <a:prstGeom prst="roundRect">
            <a:avLst/>
          </a:prstGeom>
          <a:solidFill>
            <a:srgbClr val="F2F2F2"/>
          </a:solidFill>
          <a:ln w="28575" cmpd="sng">
            <a:solidFill>
              <a:srgbClr val="666E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Atom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7" name="Picture 6" descr="temp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54" y="3645024"/>
            <a:ext cx="7987578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29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789874" y="3605742"/>
            <a:ext cx="648072" cy="1008112"/>
          </a:xfrm>
          <a:prstGeom prst="roundRect">
            <a:avLst/>
          </a:prstGeom>
          <a:solidFill>
            <a:srgbClr val="CBEFF2"/>
          </a:solidFill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725978" y="3605742"/>
            <a:ext cx="648072" cy="1008112"/>
          </a:xfrm>
          <a:prstGeom prst="roundRect">
            <a:avLst/>
          </a:prstGeom>
          <a:solidFill>
            <a:srgbClr val="CBEFF2"/>
          </a:solidFill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635896" y="3605742"/>
            <a:ext cx="648072" cy="1008112"/>
          </a:xfrm>
          <a:prstGeom prst="roundRect">
            <a:avLst/>
          </a:prstGeom>
          <a:solidFill>
            <a:srgbClr val="CBEFF2"/>
          </a:solidFill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4572000" y="3605742"/>
            <a:ext cx="648072" cy="1008112"/>
          </a:xfrm>
          <a:prstGeom prst="roundRect">
            <a:avLst/>
          </a:prstGeom>
          <a:solidFill>
            <a:srgbClr val="CBEFF2"/>
          </a:solidFill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5495011" y="3605742"/>
            <a:ext cx="648072" cy="1008112"/>
          </a:xfrm>
          <a:prstGeom prst="roundRect">
            <a:avLst/>
          </a:prstGeom>
          <a:solidFill>
            <a:srgbClr val="CBEFF2"/>
          </a:solidFill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6418022" y="3605742"/>
            <a:ext cx="648072" cy="1008112"/>
          </a:xfrm>
          <a:prstGeom prst="roundRect">
            <a:avLst/>
          </a:prstGeom>
          <a:solidFill>
            <a:srgbClr val="CBEFF2"/>
          </a:solidFill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7354126" y="3605742"/>
            <a:ext cx="648072" cy="1008112"/>
          </a:xfrm>
          <a:prstGeom prst="roundRect">
            <a:avLst/>
          </a:prstGeom>
          <a:solidFill>
            <a:srgbClr val="CBEFF2"/>
          </a:solidFill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899592" y="3605742"/>
            <a:ext cx="648072" cy="1008112"/>
          </a:xfrm>
          <a:prstGeom prst="roundRect">
            <a:avLst/>
          </a:prstGeom>
          <a:solidFill>
            <a:srgbClr val="CBEFF2"/>
          </a:solidFill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u="sng" dirty="0">
                <a:solidFill>
                  <a:srgbClr val="C00000"/>
                </a:solidFill>
              </a:rPr>
              <a:t>H</a:t>
            </a:r>
            <a:r>
              <a:rPr lang="en-US" sz="2400" dirty="0"/>
              <a:t>ierarchical </a:t>
            </a:r>
            <a:r>
              <a:rPr lang="en-US" sz="2400" b="1" u="sng" dirty="0">
                <a:solidFill>
                  <a:srgbClr val="C00000"/>
                </a:solidFill>
              </a:rPr>
              <a:t>E</a:t>
            </a:r>
            <a:r>
              <a:rPr lang="en-US" sz="2400" dirty="0"/>
              <a:t>diting </a:t>
            </a:r>
            <a:r>
              <a:rPr lang="en-US" sz="2400" b="1" u="sng" dirty="0">
                <a:solidFill>
                  <a:srgbClr val="C00000"/>
                </a:solidFill>
              </a:rPr>
              <a:t>L</a:t>
            </a:r>
            <a:r>
              <a:rPr lang="en-US" sz="2400" dirty="0"/>
              <a:t>anguage for </a:t>
            </a:r>
            <a:r>
              <a:rPr lang="en-US" sz="2400" b="1" u="sng" dirty="0">
                <a:solidFill>
                  <a:srgbClr val="C00000"/>
                </a:solidFill>
              </a:rPr>
              <a:t>M</a:t>
            </a:r>
            <a:r>
              <a:rPr lang="en-US" sz="2400" dirty="0"/>
              <a:t>acromolecules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599" cy="100811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dirty="0"/>
              <a:t>Hierarchical</a:t>
            </a:r>
          </a:p>
          <a:p>
            <a:pPr lvl="1"/>
            <a:r>
              <a:rPr lang="en-US" dirty="0"/>
              <a:t>Biomolecules are “multi-level polymers”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11560" y="2708920"/>
            <a:ext cx="1872208" cy="504056"/>
          </a:xfrm>
          <a:prstGeom prst="roundRect">
            <a:avLst/>
          </a:prstGeom>
          <a:solidFill>
            <a:srgbClr val="CBEFF2"/>
          </a:solidFill>
          <a:ln w="28575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Complex Polymer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555776" y="2708920"/>
            <a:ext cx="1872208" cy="504056"/>
          </a:xfrm>
          <a:prstGeom prst="roundRect">
            <a:avLst/>
          </a:prstGeom>
          <a:solidFill>
            <a:srgbClr val="CBEFF2"/>
          </a:solidFill>
          <a:ln w="28575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Simple Polymer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499992" y="2708920"/>
            <a:ext cx="1872208" cy="504056"/>
          </a:xfrm>
          <a:prstGeom prst="roundRect">
            <a:avLst/>
          </a:prstGeom>
          <a:solidFill>
            <a:srgbClr val="CBEFF2"/>
          </a:solidFill>
          <a:ln w="28575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Monomer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444208" y="2708920"/>
            <a:ext cx="1872208" cy="504056"/>
          </a:xfrm>
          <a:prstGeom prst="roundRect">
            <a:avLst/>
          </a:prstGeom>
          <a:solidFill>
            <a:srgbClr val="F2F2F2"/>
          </a:solidFill>
          <a:ln w="28575" cmpd="sng">
            <a:solidFill>
              <a:srgbClr val="666E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Atom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6" name="Picture 5" descr="temp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3429000"/>
            <a:ext cx="7568163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16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899592" y="3605742"/>
            <a:ext cx="648072" cy="1008112"/>
          </a:xfrm>
          <a:prstGeom prst="roundRect">
            <a:avLst/>
          </a:prstGeom>
          <a:solidFill>
            <a:srgbClr val="CBEFF2"/>
          </a:solidFill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u="sng" dirty="0">
                <a:solidFill>
                  <a:srgbClr val="C00000"/>
                </a:solidFill>
              </a:rPr>
              <a:t>H</a:t>
            </a:r>
            <a:r>
              <a:rPr lang="en-US" sz="2400" dirty="0"/>
              <a:t>ierarchical </a:t>
            </a:r>
            <a:r>
              <a:rPr lang="en-US" sz="2400" b="1" u="sng" dirty="0">
                <a:solidFill>
                  <a:srgbClr val="C00000"/>
                </a:solidFill>
              </a:rPr>
              <a:t>E</a:t>
            </a:r>
            <a:r>
              <a:rPr lang="en-US" sz="2400" dirty="0"/>
              <a:t>diting </a:t>
            </a:r>
            <a:r>
              <a:rPr lang="en-US" sz="2400" b="1" u="sng" dirty="0">
                <a:solidFill>
                  <a:srgbClr val="C00000"/>
                </a:solidFill>
              </a:rPr>
              <a:t>L</a:t>
            </a:r>
            <a:r>
              <a:rPr lang="en-US" sz="2400" dirty="0"/>
              <a:t>anguage for </a:t>
            </a:r>
            <a:r>
              <a:rPr lang="en-US" sz="2400" b="1" u="sng" dirty="0">
                <a:solidFill>
                  <a:srgbClr val="C00000"/>
                </a:solidFill>
              </a:rPr>
              <a:t>M</a:t>
            </a:r>
            <a:r>
              <a:rPr lang="en-US" sz="2400" dirty="0"/>
              <a:t>acromolecules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599" cy="720079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r>
              <a:rPr lang="en-US" dirty="0"/>
              <a:t>Hierarchical</a:t>
            </a:r>
          </a:p>
          <a:p>
            <a:pPr lvl="1"/>
            <a:r>
              <a:rPr lang="en-US" dirty="0"/>
              <a:t>Biomolecules are “multi-level polymers”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11560" y="2708920"/>
            <a:ext cx="1872208" cy="504056"/>
          </a:xfrm>
          <a:prstGeom prst="roundRect">
            <a:avLst/>
          </a:prstGeom>
          <a:solidFill>
            <a:srgbClr val="CBEFF2"/>
          </a:solidFill>
          <a:ln w="28575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Complex Polymer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555776" y="2708920"/>
            <a:ext cx="1872208" cy="504056"/>
          </a:xfrm>
          <a:prstGeom prst="roundRect">
            <a:avLst/>
          </a:prstGeom>
          <a:solidFill>
            <a:srgbClr val="CBEFF2"/>
          </a:solidFill>
          <a:ln w="28575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Simple Polymer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499992" y="2708920"/>
            <a:ext cx="1872208" cy="504056"/>
          </a:xfrm>
          <a:prstGeom prst="roundRect">
            <a:avLst/>
          </a:prstGeom>
          <a:solidFill>
            <a:srgbClr val="CBEFF2"/>
          </a:solidFill>
          <a:ln w="28575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Monomer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444208" y="2708920"/>
            <a:ext cx="1872208" cy="504056"/>
          </a:xfrm>
          <a:prstGeom prst="roundRect">
            <a:avLst/>
          </a:prstGeom>
          <a:solidFill>
            <a:srgbClr val="CBEFF2"/>
          </a:solidFill>
          <a:ln w="28575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Atom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15816" y="3501008"/>
            <a:ext cx="3588607" cy="3145989"/>
          </a:xfrm>
          <a:prstGeom prst="rect">
            <a:avLst/>
          </a:prstGeom>
          <a:noFill/>
          <a:ln>
            <a:noFill/>
          </a:ln>
          <a:effectLst>
            <a:outerShdw blurRad="1905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temp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64" y="3839310"/>
            <a:ext cx="576064" cy="597802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1763688" y="4149080"/>
            <a:ext cx="936104" cy="0"/>
          </a:xfrm>
          <a:prstGeom prst="straightConnector1">
            <a:avLst/>
          </a:prstGeom>
          <a:ln w="38100" cmpd="sng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2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467544" y="5205412"/>
            <a:ext cx="8280920" cy="146394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2060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2060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2060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2060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sz="1800" u="sng" dirty="0">
                <a:solidFill>
                  <a:srgbClr val="4C5156"/>
                </a:solidFill>
                <a:latin typeface="Calibri"/>
                <a:cs typeface="Calibri"/>
              </a:rPr>
              <a:t>HELM notation</a:t>
            </a:r>
          </a:p>
          <a:p>
            <a:pPr marL="0" indent="0">
              <a:buNone/>
              <a:defRPr/>
            </a:pPr>
            <a:r>
              <a:rPr lang="en-US" sz="1800" dirty="0">
                <a:solidFill>
                  <a:srgbClr val="4C5156"/>
                </a:solidFill>
                <a:latin typeface="Calibri"/>
                <a:cs typeface="Calibri"/>
              </a:rPr>
              <a:t>RNA1{R(G)P.R(G)P.R(C)P.R(A)P.R(C)P.R(U)P.R(U)P.R(C)P.R(G)P.R(G)P.R(U)P.R(G)P.R(C)P.R(C)}$$RNA1,RNA1,11:pair-32:pair|RNA1,RNA1,5:pair-38:pair|RNA1,RNA1,14:pair-29:pair|RNA1,RNA1,8:pair-35:pair|RNA1,RNA1,2:pair-41:pair$$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3" t="17288" r="1202" b="32674"/>
          <a:stretch/>
        </p:blipFill>
        <p:spPr bwMode="auto">
          <a:xfrm>
            <a:off x="2555776" y="2866400"/>
            <a:ext cx="4896544" cy="2578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" b="57389"/>
          <a:stretch/>
        </p:blipFill>
        <p:spPr bwMode="auto">
          <a:xfrm>
            <a:off x="1043608" y="1412776"/>
            <a:ext cx="6923452" cy="68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7544" y="2204864"/>
            <a:ext cx="74995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  <a:defRPr/>
            </a:pPr>
            <a:r>
              <a:rPr lang="en-US" u="sng" dirty="0">
                <a:solidFill>
                  <a:srgbClr val="4C5156"/>
                </a:solidFill>
              </a:rPr>
              <a:t>HELM notation</a:t>
            </a:r>
          </a:p>
          <a:p>
            <a:pPr marL="0" indent="0">
              <a:buNone/>
              <a:defRPr/>
            </a:pPr>
            <a:r>
              <a:rPr lang="en-US" dirty="0">
                <a:solidFill>
                  <a:srgbClr val="4C5156"/>
                </a:solidFill>
              </a:rPr>
              <a:t>PEPTIDE1{A.R.G.[</a:t>
            </a:r>
            <a:r>
              <a:rPr lang="en-US" dirty="0" err="1">
                <a:solidFill>
                  <a:srgbClr val="4C5156"/>
                </a:solidFill>
              </a:rPr>
              <a:t>dF</a:t>
            </a:r>
            <a:r>
              <a:rPr lang="en-US" dirty="0">
                <a:solidFill>
                  <a:srgbClr val="4C5156"/>
                </a:solidFill>
              </a:rPr>
              <a:t>].C.K.[</a:t>
            </a:r>
            <a:r>
              <a:rPr lang="en-US" dirty="0" err="1">
                <a:solidFill>
                  <a:srgbClr val="4C5156"/>
                </a:solidFill>
              </a:rPr>
              <a:t>meA</a:t>
            </a:r>
            <a:r>
              <a:rPr lang="en-US" dirty="0">
                <a:solidFill>
                  <a:srgbClr val="4C5156"/>
                </a:solidFill>
              </a:rPr>
              <a:t>].E.D.A}$$$$</a:t>
            </a:r>
          </a:p>
        </p:txBody>
      </p:sp>
    </p:spTree>
    <p:extLst>
      <p:ext uri="{BB962C8B-B14F-4D97-AF65-F5344CB8AC3E}">
        <p14:creationId xmlns:p14="http://schemas.microsoft.com/office/powerpoint/2010/main" val="103479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 density maps </a:t>
            </a:r>
            <a:r>
              <a:rPr lang="en-US" dirty="0">
                <a:sym typeface="Wingdings" panose="05000000000000000000" pitchFamily="2" charset="2"/>
              </a:rPr>
              <a:t>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19688"/>
            <a:ext cx="8229600" cy="152400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For biological molecules you often already have sequence information </a:t>
            </a:r>
          </a:p>
        </p:txBody>
      </p:sp>
      <p:pic>
        <p:nvPicPr>
          <p:cNvPr id="14338" name="Picture 2" descr="structurefacto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229600" cy="390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9003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https://lh4.googleusercontent.com/2ecvun6HnwHHDZsjrro6qScjlJvfsoW4BpFgghPmK_3-5hUAak5UOZ88hE5lhncCz7UdrV5TUn3Ibor0_MUsNgClFJ4iPVAiXA0ir9AtM5xM3WAK6a2_NVOrNXvHl4Mm1kkPvZD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14" y="792921"/>
            <a:ext cx="594360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3976" y="2705878"/>
            <a:ext cx="9060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RNA1{r(A)</a:t>
            </a:r>
            <a:r>
              <a:rPr lang="en-US" alt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p.r</a:t>
            </a: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(G)</a:t>
            </a:r>
            <a:r>
              <a:rPr lang="en-US" alt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p.r</a:t>
            </a: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(C)</a:t>
            </a:r>
            <a:r>
              <a:rPr lang="en-US" alt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p.r</a:t>
            </a: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(U)p . . . }|RNA2{r(U)</a:t>
            </a:r>
            <a:r>
              <a:rPr lang="en-US" alt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p.r</a:t>
            </a: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(G)</a:t>
            </a:r>
            <a:r>
              <a:rPr lang="en-US" alt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p.r</a:t>
            </a: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(G)</a:t>
            </a:r>
            <a:r>
              <a:rPr lang="en-US" alt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p.r</a:t>
            </a: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(G)p . . . }  $</a:t>
            </a:r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RNA1,RNA2,20:pair-8:pair|RNA1,RNA2,17:pair-11:pair|RNA1,RNA2,8:pair-20:pair|RNA1,RNA2,14:pair-14:pair|RNA1,RNA2,11:pair-17:pair</a:t>
            </a: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$$$</a:t>
            </a:r>
            <a:endParaRPr lang="en-US" altLang="en-US" sz="8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https://lh6.googleusercontent.com/_04wMDMthxWaeyKvWyBdLzpahhPTgUvxeZrn6fGHQUCGthkYfeQPA_qFznm250bP6gvlkQkL45hFrkKYf2FwH7m6XHCFXFcbfPn2hdjUwvPIsZr3arylVlTA1RSHfk0L5X2vxEk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033" y="3361514"/>
            <a:ext cx="2194538" cy="242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5491" y="5797510"/>
            <a:ext cx="85375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PEPTIDE1{D.E.G.L.F.C.G.G.D.D.A.M.T}$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PEPTIDE1,PEPTIDE1,1:R1-13:R2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$$$</a:t>
            </a:r>
            <a:endParaRPr lang="en-US" dirty="0"/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7346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Oligonucleotide Drug Design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1752600"/>
            <a:ext cx="723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Intent is a </a:t>
            </a:r>
            <a:r>
              <a:rPr lang="en-US" b="1" dirty="0"/>
              <a:t>rational </a:t>
            </a:r>
            <a:r>
              <a:rPr lang="en-US" dirty="0"/>
              <a:t>approach to modulating a gene by leveraging Watson-Crick base pairing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667000"/>
            <a:ext cx="525780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2514600" y="5544065"/>
            <a:ext cx="1219200" cy="10668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90800" y="5812185"/>
            <a:ext cx="1828801" cy="419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Protein</a:t>
            </a:r>
            <a:endParaRPr lang="en-US" b="1" dirty="0"/>
          </a:p>
        </p:txBody>
      </p:sp>
      <p:sp>
        <p:nvSpPr>
          <p:cNvPr id="6" name="&quot;No&quot; Symbol 5"/>
          <p:cNvSpPr/>
          <p:nvPr/>
        </p:nvSpPr>
        <p:spPr>
          <a:xfrm>
            <a:off x="2514600" y="5544065"/>
            <a:ext cx="1219200" cy="1052384"/>
          </a:xfrm>
          <a:prstGeom prst="noSmoking">
            <a:avLst/>
          </a:prstGeom>
          <a:solidFill>
            <a:srgbClr val="C0504D">
              <a:alpha val="25098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581400"/>
            <a:ext cx="18637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Sequence is primary means of determining the mechanism of action </a:t>
            </a:r>
          </a:p>
        </p:txBody>
      </p:sp>
    </p:spTree>
    <p:extLst>
      <p:ext uri="{BB962C8B-B14F-4D97-AF65-F5344CB8AC3E}">
        <p14:creationId xmlns:p14="http://schemas.microsoft.com/office/powerpoint/2010/main" val="270957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problems with ASO’s as a therapeutic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2895600"/>
          </a:xfrm>
        </p:spPr>
        <p:txBody>
          <a:bodyPr/>
          <a:lstStyle/>
          <a:p>
            <a:r>
              <a:rPr lang="en-US" dirty="0"/>
              <a:t>Sequence specificity</a:t>
            </a:r>
          </a:p>
          <a:p>
            <a:r>
              <a:rPr lang="en-US" dirty="0"/>
              <a:t>Oligonucleotide stability</a:t>
            </a:r>
          </a:p>
          <a:p>
            <a:r>
              <a:rPr lang="en-US" dirty="0"/>
              <a:t>Cell uptake </a:t>
            </a:r>
          </a:p>
          <a:p>
            <a:r>
              <a:rPr lang="en-US" dirty="0"/>
              <a:t>Binding affinity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5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Solution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838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Modify the chemical units (Monomers) so they maintain specificity and affinity while enhancing stability and uptake.</a:t>
            </a:r>
          </a:p>
        </p:txBody>
      </p:sp>
      <p:sp>
        <p:nvSpPr>
          <p:cNvPr id="4" name="Rectangle 3"/>
          <p:cNvSpPr/>
          <p:nvPr/>
        </p:nvSpPr>
        <p:spPr>
          <a:xfrm>
            <a:off x="135924" y="5867400"/>
            <a:ext cx="777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 </a:t>
            </a:r>
            <a:r>
              <a:rPr lang="en-US" sz="1000" i="1" dirty="0"/>
              <a:t>Bennett, C.F.; Swayze, E.E. (2010). "RNA targeting therapeutics: molecular mechanisms of antisense oligonucleotides as a therapeutic platform". </a:t>
            </a:r>
            <a:r>
              <a:rPr lang="en-US" sz="1000" i="1" dirty="0" err="1"/>
              <a:t>Annu</a:t>
            </a:r>
            <a:r>
              <a:rPr lang="en-US" sz="1000" i="1" dirty="0"/>
              <a:t>. Rev. </a:t>
            </a:r>
            <a:r>
              <a:rPr lang="en-US" sz="1000" i="1" dirty="0" err="1"/>
              <a:t>Pharmacol</a:t>
            </a:r>
            <a:r>
              <a:rPr lang="en-US" sz="1000" i="1" dirty="0"/>
              <a:t>. </a:t>
            </a:r>
            <a:r>
              <a:rPr lang="en-US" sz="1000" i="1" dirty="0" err="1"/>
              <a:t>Toxicol</a:t>
            </a:r>
            <a:r>
              <a:rPr lang="en-US" sz="1000" i="1" dirty="0"/>
              <a:t>. </a:t>
            </a:r>
            <a:r>
              <a:rPr lang="en-US" sz="1000" b="1" i="1" dirty="0"/>
              <a:t>50</a:t>
            </a:r>
            <a:r>
              <a:rPr lang="en-US" sz="1000" i="1" dirty="0"/>
              <a:t>: 259–293. </a:t>
            </a:r>
            <a:br>
              <a:rPr lang="en-US" sz="1000" dirty="0"/>
            </a:br>
            <a:r>
              <a:rPr lang="en-US" sz="1000" dirty="0"/>
              <a:t>J </a:t>
            </a:r>
            <a:r>
              <a:rPr lang="en-US" sz="1000" dirty="0" err="1"/>
              <a:t>Pharmacol</a:t>
            </a:r>
            <a:r>
              <a:rPr lang="en-US" sz="1000" dirty="0"/>
              <a:t> </a:t>
            </a:r>
            <a:r>
              <a:rPr lang="en-US" sz="1000" dirty="0" err="1"/>
              <a:t>Exp</a:t>
            </a:r>
            <a:r>
              <a:rPr lang="en-US" sz="1000" dirty="0"/>
              <a:t> </a:t>
            </a:r>
            <a:r>
              <a:rPr lang="en-US" sz="1000" dirty="0" err="1"/>
              <a:t>Ther</a:t>
            </a:r>
            <a:r>
              <a:rPr lang="en-US" sz="1000" dirty="0"/>
              <a:t>. 2001 Mar;296(3):890-7.</a:t>
            </a:r>
          </a:p>
          <a:p>
            <a:endParaRPr lang="en-US" sz="1000" dirty="0"/>
          </a:p>
          <a:p>
            <a:r>
              <a:rPr lang="en-US" sz="1000" dirty="0"/>
              <a:t>Pharmacokinetic properties of 2'-O-(2-methoxyethyl)-modified oligonucleotide analogs in rats.</a:t>
            </a:r>
          </a:p>
          <a:p>
            <a:r>
              <a:rPr lang="en-US" sz="1000" dirty="0"/>
              <a:t>Geary RS1, Watanabe TA, Truong L, Freier S, </a:t>
            </a:r>
            <a:r>
              <a:rPr lang="en-US" sz="1000" dirty="0" err="1"/>
              <a:t>Lesnik</a:t>
            </a:r>
            <a:r>
              <a:rPr lang="en-US" sz="1000" dirty="0"/>
              <a:t> EA, </a:t>
            </a:r>
            <a:r>
              <a:rPr lang="en-US" sz="1000" dirty="0" err="1"/>
              <a:t>Sioufi</a:t>
            </a:r>
            <a:r>
              <a:rPr lang="en-US" sz="1000" dirty="0"/>
              <a:t> NB, </a:t>
            </a:r>
            <a:r>
              <a:rPr lang="en-US" sz="1000" dirty="0" err="1"/>
              <a:t>Sasmor</a:t>
            </a:r>
            <a:r>
              <a:rPr lang="en-US" sz="1000" dirty="0"/>
              <a:t> H, </a:t>
            </a:r>
            <a:r>
              <a:rPr lang="en-US" sz="1000" dirty="0" err="1"/>
              <a:t>Manoharan</a:t>
            </a:r>
            <a:r>
              <a:rPr lang="en-US" sz="1000" dirty="0"/>
              <a:t> M, Levin AA.</a:t>
            </a:r>
          </a:p>
        </p:txBody>
      </p:sp>
      <p:pic>
        <p:nvPicPr>
          <p:cNvPr id="7170" name="Picture 2" descr="https://upload.wikimedia.org/wikipedia/commons/thumb/4/48/Phosphorothioate_RNA.svg/170px-Phosphorothioate_RN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24" y="3116223"/>
            <a:ext cx="161925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76600" y="3399136"/>
            <a:ext cx="297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GCCTCAGTCTGCTTCGCACC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125877" y="301744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Sequence is…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417591"/>
            <a:ext cx="2590425" cy="2297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505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Mipomersen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762000" y="1276868"/>
            <a:ext cx="7772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2'-</a:t>
            </a:r>
            <a:r>
              <a:rPr lang="en-US" i="1" dirty="0"/>
              <a:t>O</a:t>
            </a:r>
            <a:r>
              <a:rPr lang="en-US" dirty="0"/>
              <a:t>-(2-methoxyethyl)-</a:t>
            </a:r>
            <a:r>
              <a:rPr lang="en-US" i="1" dirty="0"/>
              <a:t>P</a:t>
            </a:r>
            <a:r>
              <a:rPr lang="en-US" dirty="0"/>
              <a:t>-</a:t>
            </a:r>
            <a:r>
              <a:rPr lang="en-US" dirty="0" err="1"/>
              <a:t>thioguanylyl</a:t>
            </a:r>
            <a:r>
              <a:rPr lang="en-US" dirty="0"/>
              <a:t>-(3'→5')-2'-</a:t>
            </a:r>
            <a:r>
              <a:rPr lang="en-US" i="1" dirty="0"/>
              <a:t>O</a:t>
            </a:r>
            <a:r>
              <a:rPr lang="en-US" dirty="0"/>
              <a:t>-(2-methoxyethyl)-5-methyl-</a:t>
            </a:r>
            <a:r>
              <a:rPr lang="en-US" i="1" dirty="0"/>
              <a:t>P</a:t>
            </a:r>
            <a:r>
              <a:rPr lang="en-US" dirty="0"/>
              <a:t>-thiocytidylyl-(3'→5')-2'-</a:t>
            </a:r>
            <a:r>
              <a:rPr lang="en-US" i="1" dirty="0"/>
              <a:t>O</a:t>
            </a:r>
            <a:r>
              <a:rPr lang="en-US" dirty="0"/>
              <a:t>-(2-methoxyethyl)-5-methyl-</a:t>
            </a:r>
            <a:r>
              <a:rPr lang="en-US" i="1" dirty="0"/>
              <a:t>P</a:t>
            </a:r>
            <a:r>
              <a:rPr lang="en-US" dirty="0"/>
              <a:t>-thiocytidylyl-(3'→5')-2'-</a:t>
            </a:r>
            <a:r>
              <a:rPr lang="en-US" i="1" dirty="0"/>
              <a:t>O</a:t>
            </a:r>
            <a:r>
              <a:rPr lang="en-US" dirty="0"/>
              <a:t>-(2-methoxyethyl)-5-methyl-</a:t>
            </a:r>
            <a:r>
              <a:rPr lang="en-US" i="1" dirty="0"/>
              <a:t>P</a:t>
            </a:r>
            <a:r>
              <a:rPr lang="en-US" dirty="0"/>
              <a:t>-thiouridylyl-(3'→5')-2'-</a:t>
            </a:r>
            <a:r>
              <a:rPr lang="en-US" i="1" dirty="0"/>
              <a:t>O</a:t>
            </a:r>
            <a:r>
              <a:rPr lang="en-US" dirty="0"/>
              <a:t>-(2-methoxyethyl)-5-methyl-</a:t>
            </a:r>
            <a:r>
              <a:rPr lang="en-US" i="1" dirty="0"/>
              <a:t>P</a:t>
            </a:r>
            <a:r>
              <a:rPr lang="en-US" dirty="0"/>
              <a:t>-thiocytidylyl-(3'→5')-2'-deoxy-</a:t>
            </a:r>
            <a:r>
              <a:rPr lang="en-US" i="1" dirty="0"/>
              <a:t>P</a:t>
            </a:r>
            <a:r>
              <a:rPr lang="en-US" dirty="0"/>
              <a:t>-thioadenylyl-(3'→5')-2'-deoxy-</a:t>
            </a:r>
            <a:r>
              <a:rPr lang="en-US" i="1" dirty="0"/>
              <a:t>P</a:t>
            </a:r>
            <a:r>
              <a:rPr lang="en-US" dirty="0"/>
              <a:t>thioguanylyl-(3'→5')</a:t>
            </a:r>
            <a:r>
              <a:rPr lang="en-US" i="1" dirty="0"/>
              <a:t>P</a:t>
            </a:r>
            <a:r>
              <a:rPr lang="en-US" dirty="0"/>
              <a:t>-</a:t>
            </a:r>
            <a:r>
              <a:rPr lang="en-US" dirty="0" err="1"/>
              <a:t>thiothymidylyl</a:t>
            </a:r>
            <a:r>
              <a:rPr lang="en-US" dirty="0"/>
              <a:t>-(3'→5')-2'-deoxy-5-methyl-</a:t>
            </a:r>
            <a:r>
              <a:rPr lang="en-US" i="1" dirty="0"/>
              <a:t>P</a:t>
            </a:r>
            <a:r>
              <a:rPr lang="en-US" dirty="0"/>
              <a:t>-thiocytidylyl-(3'→5')-</a:t>
            </a:r>
            <a:r>
              <a:rPr lang="en-US" i="1" dirty="0"/>
              <a:t>P</a:t>
            </a:r>
            <a:r>
              <a:rPr lang="en-US" dirty="0"/>
              <a:t>-</a:t>
            </a:r>
            <a:r>
              <a:rPr lang="en-US" dirty="0" err="1"/>
              <a:t>thiothymidylyl</a:t>
            </a:r>
            <a:r>
              <a:rPr lang="en-US" dirty="0"/>
              <a:t>-(3'→5')-2'-deoxy-</a:t>
            </a:r>
            <a:r>
              <a:rPr lang="en-US" i="1" dirty="0"/>
              <a:t>P</a:t>
            </a:r>
            <a:r>
              <a:rPr lang="en-US" dirty="0"/>
              <a:t>-thioguanylyl-(3'→5')-2'-deoxy-5-methyl-</a:t>
            </a:r>
            <a:r>
              <a:rPr lang="en-US" i="1" dirty="0"/>
              <a:t>P</a:t>
            </a:r>
            <a:r>
              <a:rPr lang="en-US" dirty="0"/>
              <a:t>-thiocytidylyl-(3'→5')-</a:t>
            </a:r>
            <a:r>
              <a:rPr lang="en-US" i="1" dirty="0"/>
              <a:t>P</a:t>
            </a:r>
            <a:r>
              <a:rPr lang="en-US" dirty="0"/>
              <a:t>-</a:t>
            </a:r>
            <a:r>
              <a:rPr lang="en-US" dirty="0" err="1"/>
              <a:t>thiothymidylyl</a:t>
            </a:r>
            <a:r>
              <a:rPr lang="en-US" dirty="0"/>
              <a:t>-(3'→5')-</a:t>
            </a:r>
            <a:r>
              <a:rPr lang="en-US" i="1" dirty="0"/>
              <a:t>P</a:t>
            </a:r>
            <a:r>
              <a:rPr lang="en-US" dirty="0"/>
              <a:t>-</a:t>
            </a:r>
            <a:r>
              <a:rPr lang="en-US" dirty="0" err="1"/>
              <a:t>thiothymidylyl</a:t>
            </a:r>
            <a:r>
              <a:rPr lang="en-US" dirty="0"/>
              <a:t>-(3'→5')-2'-deoxy-5-methyl-</a:t>
            </a:r>
            <a:r>
              <a:rPr lang="en-US" i="1" dirty="0"/>
              <a:t>P</a:t>
            </a:r>
            <a:r>
              <a:rPr lang="en-US" dirty="0"/>
              <a:t>-thiocytidylyl-(3'→5')-2'-</a:t>
            </a:r>
            <a:r>
              <a:rPr lang="en-US" i="1" dirty="0"/>
              <a:t>O</a:t>
            </a:r>
            <a:r>
              <a:rPr lang="en-US" dirty="0"/>
              <a:t>-(2-methoxyethyl)-</a:t>
            </a:r>
            <a:r>
              <a:rPr lang="en-US" i="1" dirty="0" err="1"/>
              <a:t>P</a:t>
            </a:r>
            <a:r>
              <a:rPr lang="en-US" dirty="0" err="1"/>
              <a:t>thioguanylyl</a:t>
            </a:r>
            <a:r>
              <a:rPr lang="en-US" dirty="0"/>
              <a:t>-(3'→5')-2'-</a:t>
            </a:r>
            <a:r>
              <a:rPr lang="en-US" i="1" dirty="0"/>
              <a:t>O</a:t>
            </a:r>
            <a:r>
              <a:rPr lang="en-US" dirty="0"/>
              <a:t>-(2-methoxyethyl)-5-methyl-</a:t>
            </a:r>
            <a:r>
              <a:rPr lang="en-US" i="1" dirty="0"/>
              <a:t>P</a:t>
            </a:r>
            <a:r>
              <a:rPr lang="en-US" dirty="0"/>
              <a:t>-thiocytidylyl-(3'→5')-2'-</a:t>
            </a:r>
            <a:r>
              <a:rPr lang="en-US" i="1" dirty="0"/>
              <a:t>O</a:t>
            </a:r>
            <a:r>
              <a:rPr lang="en-US" dirty="0"/>
              <a:t>-(2-methoxyethyl)-</a:t>
            </a:r>
            <a:r>
              <a:rPr lang="en-US" i="1" dirty="0"/>
              <a:t>P</a:t>
            </a:r>
            <a:r>
              <a:rPr lang="en-US" dirty="0"/>
              <a:t>-</a:t>
            </a:r>
            <a:r>
              <a:rPr lang="en-US" dirty="0" err="1"/>
              <a:t>thioadenylyl</a:t>
            </a:r>
            <a:r>
              <a:rPr lang="en-US" dirty="0"/>
              <a:t>-(3'→5')-2'-</a:t>
            </a:r>
            <a:r>
              <a:rPr lang="en-US" i="1" dirty="0"/>
              <a:t>O</a:t>
            </a:r>
            <a:r>
              <a:rPr lang="en-US" dirty="0"/>
              <a:t>-(2-methoxyethyl)-5-methyl-</a:t>
            </a:r>
            <a:r>
              <a:rPr lang="en-US" i="1" dirty="0"/>
              <a:t>P</a:t>
            </a:r>
            <a:r>
              <a:rPr lang="en-US" dirty="0"/>
              <a:t>-thiocytidylyl-(3'→5')-2'-</a:t>
            </a:r>
            <a:r>
              <a:rPr lang="en-US" i="1" dirty="0"/>
              <a:t>O</a:t>
            </a:r>
            <a:r>
              <a:rPr lang="en-US" dirty="0"/>
              <a:t>-(2-methoxyethyl)-5-methylcytidine </a:t>
            </a:r>
            <a:r>
              <a:rPr lang="en-US" dirty="0" err="1"/>
              <a:t>nonadecasodiumsalt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05200" y="914400"/>
            <a:ext cx="1552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 (IUPAC)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71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Mipomersen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2622028"/>
            <a:ext cx="8839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RNA1{[</a:t>
            </a:r>
            <a:r>
              <a:rPr lang="en-US" dirty="0" err="1">
                <a:solidFill>
                  <a:srgbClr val="FF0000"/>
                </a:solidFill>
              </a:rPr>
              <a:t>moe</a:t>
            </a:r>
            <a:r>
              <a:rPr lang="en-US" dirty="0"/>
              <a:t>](G)[</a:t>
            </a:r>
            <a:r>
              <a:rPr lang="en-US" dirty="0" err="1"/>
              <a:t>sp</a:t>
            </a:r>
            <a:r>
              <a:rPr lang="en-US" dirty="0"/>
              <a:t>].[</a:t>
            </a:r>
            <a:r>
              <a:rPr lang="en-US" dirty="0" err="1">
                <a:solidFill>
                  <a:srgbClr val="FF0000"/>
                </a:solidFill>
              </a:rPr>
              <a:t>moe</a:t>
            </a:r>
            <a:r>
              <a:rPr lang="en-US" dirty="0"/>
              <a:t>]([m5C])[</a:t>
            </a:r>
            <a:r>
              <a:rPr lang="en-US" dirty="0" err="1"/>
              <a:t>sp</a:t>
            </a:r>
            <a:r>
              <a:rPr lang="en-US" dirty="0"/>
              <a:t>].[</a:t>
            </a:r>
            <a:r>
              <a:rPr lang="en-US" dirty="0" err="1">
                <a:solidFill>
                  <a:srgbClr val="FF0000"/>
                </a:solidFill>
              </a:rPr>
              <a:t>moe</a:t>
            </a:r>
            <a:r>
              <a:rPr lang="en-US" dirty="0"/>
              <a:t>]([m5C])[</a:t>
            </a:r>
            <a:r>
              <a:rPr lang="en-US" dirty="0" err="1"/>
              <a:t>sp</a:t>
            </a:r>
            <a:r>
              <a:rPr lang="en-US" dirty="0"/>
              <a:t>].[</a:t>
            </a:r>
            <a:r>
              <a:rPr lang="en-US" dirty="0" err="1">
                <a:solidFill>
                  <a:srgbClr val="FF0000"/>
                </a:solidFill>
              </a:rPr>
              <a:t>moe</a:t>
            </a:r>
            <a:r>
              <a:rPr lang="en-US" dirty="0"/>
              <a:t>](T)[</a:t>
            </a:r>
            <a:r>
              <a:rPr lang="en-US" dirty="0" err="1"/>
              <a:t>sp</a:t>
            </a:r>
            <a:r>
              <a:rPr lang="en-US" dirty="0"/>
              <a:t>].[</a:t>
            </a:r>
            <a:r>
              <a:rPr lang="en-US" dirty="0" err="1">
                <a:solidFill>
                  <a:srgbClr val="FF0000"/>
                </a:solidFill>
              </a:rPr>
              <a:t>moe</a:t>
            </a:r>
            <a:r>
              <a:rPr lang="en-US" dirty="0"/>
              <a:t>]([m5C])[</a:t>
            </a:r>
            <a:r>
              <a:rPr lang="en-US" dirty="0" err="1"/>
              <a:t>sp</a:t>
            </a:r>
            <a:r>
              <a:rPr lang="en-US" dirty="0"/>
              <a:t>].d(A)[</a:t>
            </a:r>
            <a:r>
              <a:rPr lang="en-US" dirty="0" err="1"/>
              <a:t>sp</a:t>
            </a:r>
            <a:r>
              <a:rPr lang="en-US" dirty="0"/>
              <a:t>].d(G)[</a:t>
            </a:r>
            <a:r>
              <a:rPr lang="en-US" dirty="0" err="1"/>
              <a:t>sp</a:t>
            </a:r>
            <a:r>
              <a:rPr lang="en-US" dirty="0"/>
              <a:t>].d(T)[</a:t>
            </a:r>
            <a:r>
              <a:rPr lang="en-US" dirty="0" err="1"/>
              <a:t>sp</a:t>
            </a:r>
            <a:r>
              <a:rPr lang="en-US" dirty="0"/>
              <a:t>].d([m5C])[</a:t>
            </a:r>
            <a:r>
              <a:rPr lang="en-US" dirty="0" err="1"/>
              <a:t>sp</a:t>
            </a:r>
            <a:r>
              <a:rPr lang="en-US" dirty="0"/>
              <a:t>].d(T)[</a:t>
            </a:r>
            <a:r>
              <a:rPr lang="en-US" dirty="0" err="1"/>
              <a:t>sp</a:t>
            </a:r>
            <a:r>
              <a:rPr lang="en-US" dirty="0"/>
              <a:t>].d(G)[</a:t>
            </a:r>
            <a:r>
              <a:rPr lang="en-US" dirty="0" err="1"/>
              <a:t>sp</a:t>
            </a:r>
            <a:r>
              <a:rPr lang="en-US" dirty="0"/>
              <a:t>].d([m5C])[</a:t>
            </a:r>
            <a:r>
              <a:rPr lang="en-US" dirty="0" err="1"/>
              <a:t>sp</a:t>
            </a:r>
            <a:r>
              <a:rPr lang="en-US" dirty="0"/>
              <a:t>].d(T)[</a:t>
            </a:r>
            <a:r>
              <a:rPr lang="en-US" dirty="0" err="1"/>
              <a:t>sp</a:t>
            </a:r>
            <a:r>
              <a:rPr lang="en-US" dirty="0"/>
              <a:t>].d(T)[</a:t>
            </a:r>
            <a:r>
              <a:rPr lang="en-US" dirty="0" err="1"/>
              <a:t>sp</a:t>
            </a:r>
            <a:r>
              <a:rPr lang="en-US" dirty="0"/>
              <a:t>].d([m5C])[</a:t>
            </a:r>
            <a:r>
              <a:rPr lang="en-US" dirty="0" err="1"/>
              <a:t>sp</a:t>
            </a:r>
            <a:r>
              <a:rPr lang="en-US" dirty="0"/>
              <a:t>].[</a:t>
            </a:r>
            <a:r>
              <a:rPr lang="en-US" dirty="0" err="1">
                <a:solidFill>
                  <a:srgbClr val="FF0000"/>
                </a:solidFill>
              </a:rPr>
              <a:t>moe</a:t>
            </a:r>
            <a:r>
              <a:rPr lang="en-US" dirty="0"/>
              <a:t>](G)[</a:t>
            </a:r>
            <a:r>
              <a:rPr lang="en-US" dirty="0" err="1"/>
              <a:t>sp</a:t>
            </a:r>
            <a:r>
              <a:rPr lang="en-US" dirty="0"/>
              <a:t>].[</a:t>
            </a:r>
            <a:r>
              <a:rPr lang="en-US" dirty="0" err="1">
                <a:solidFill>
                  <a:srgbClr val="FF0000"/>
                </a:solidFill>
              </a:rPr>
              <a:t>moe</a:t>
            </a:r>
            <a:r>
              <a:rPr lang="en-US" dirty="0"/>
              <a:t>]([m5C])[</a:t>
            </a:r>
            <a:r>
              <a:rPr lang="en-US" dirty="0" err="1"/>
              <a:t>sp</a:t>
            </a:r>
            <a:r>
              <a:rPr lang="en-US" dirty="0"/>
              <a:t>].[</a:t>
            </a:r>
            <a:r>
              <a:rPr lang="en-US" dirty="0" err="1">
                <a:solidFill>
                  <a:srgbClr val="FF0000"/>
                </a:solidFill>
              </a:rPr>
              <a:t>moe</a:t>
            </a:r>
            <a:r>
              <a:rPr lang="en-US" dirty="0"/>
              <a:t>](A)[</a:t>
            </a:r>
            <a:r>
              <a:rPr lang="en-US" dirty="0" err="1"/>
              <a:t>sp</a:t>
            </a:r>
            <a:r>
              <a:rPr lang="en-US" dirty="0"/>
              <a:t>].[</a:t>
            </a:r>
            <a:r>
              <a:rPr lang="en-US" dirty="0" err="1">
                <a:solidFill>
                  <a:srgbClr val="FF0000"/>
                </a:solidFill>
              </a:rPr>
              <a:t>moe</a:t>
            </a:r>
            <a:r>
              <a:rPr lang="en-US" dirty="0"/>
              <a:t>]([m5C])[</a:t>
            </a:r>
            <a:r>
              <a:rPr lang="en-US" dirty="0" err="1"/>
              <a:t>sp</a:t>
            </a:r>
            <a:r>
              <a:rPr lang="en-US" dirty="0"/>
              <a:t>].[</a:t>
            </a:r>
            <a:r>
              <a:rPr lang="en-US" dirty="0" err="1">
                <a:solidFill>
                  <a:srgbClr val="FF0000"/>
                </a:solidFill>
              </a:rPr>
              <a:t>moe</a:t>
            </a:r>
            <a:r>
              <a:rPr lang="en-US" dirty="0"/>
              <a:t>]([m5C])}$$$$V2.0</a:t>
            </a:r>
          </a:p>
        </p:txBody>
      </p:sp>
      <p:sp>
        <p:nvSpPr>
          <p:cNvPr id="5" name="Rectangle 4"/>
          <p:cNvSpPr/>
          <p:nvPr/>
        </p:nvSpPr>
        <p:spPr>
          <a:xfrm>
            <a:off x="4174294" y="1524000"/>
            <a:ext cx="795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 HELM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68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Arrow 7"/>
          <p:cNvSpPr/>
          <p:nvPr/>
        </p:nvSpPr>
        <p:spPr>
          <a:xfrm>
            <a:off x="1219200" y="2220330"/>
            <a:ext cx="6553200" cy="1048469"/>
          </a:xfrm>
          <a:prstGeom prst="down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HELM can export to full atom-level representation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Nusinersen</a:t>
            </a: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326776" y="178397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9105329"/>
              </p:ext>
            </p:extLst>
          </p:nvPr>
        </p:nvGraphicFramePr>
        <p:xfrm>
          <a:off x="2133600" y="3352800"/>
          <a:ext cx="5943600" cy="339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5" r:id="rId3" imgW="8762782" imgH="4996841" progId="ChemDraw.Document.6.0">
                  <p:embed/>
                </p:oleObj>
              </mc:Choice>
              <mc:Fallback>
                <p:oleObj r:id="rId3" imgW="8762782" imgH="4996841" progId="ChemDraw.Document.6.0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352800"/>
                        <a:ext cx="5943600" cy="339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394447" y="1094103"/>
            <a:ext cx="82027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333333"/>
                </a:solidFill>
                <a:latin typeface="Helvetica Neue"/>
              </a:rPr>
              <a:t>RNA1{[</a:t>
            </a:r>
            <a:r>
              <a:rPr lang="en-US" sz="1600" dirty="0" err="1">
                <a:solidFill>
                  <a:srgbClr val="333333"/>
                </a:solidFill>
                <a:latin typeface="Helvetica Neue"/>
              </a:rPr>
              <a:t>moe</a:t>
            </a:r>
            <a:r>
              <a:rPr lang="en-US" sz="1600" dirty="0">
                <a:solidFill>
                  <a:srgbClr val="333333"/>
                </a:solidFill>
                <a:latin typeface="Helvetica Neue"/>
              </a:rPr>
              <a:t>](T)[</a:t>
            </a:r>
            <a:r>
              <a:rPr lang="en-US" sz="1600" dirty="0" err="1">
                <a:solidFill>
                  <a:srgbClr val="333333"/>
                </a:solidFill>
                <a:latin typeface="Helvetica Neue"/>
              </a:rPr>
              <a:t>sp</a:t>
            </a:r>
            <a:r>
              <a:rPr lang="en-US" sz="1600" dirty="0">
                <a:solidFill>
                  <a:srgbClr val="333333"/>
                </a:solidFill>
                <a:latin typeface="Helvetica Neue"/>
              </a:rPr>
              <a:t>].[</a:t>
            </a:r>
            <a:r>
              <a:rPr lang="en-US" sz="1600" dirty="0" err="1">
                <a:solidFill>
                  <a:srgbClr val="333333"/>
                </a:solidFill>
                <a:latin typeface="Helvetica Neue"/>
              </a:rPr>
              <a:t>moe</a:t>
            </a:r>
            <a:r>
              <a:rPr lang="en-US" sz="1600" dirty="0">
                <a:solidFill>
                  <a:srgbClr val="333333"/>
                </a:solidFill>
                <a:latin typeface="Helvetica Neue"/>
              </a:rPr>
              <a:t>]([m5C])[</a:t>
            </a:r>
            <a:r>
              <a:rPr lang="en-US" sz="1600" dirty="0" err="1">
                <a:solidFill>
                  <a:srgbClr val="333333"/>
                </a:solidFill>
                <a:latin typeface="Helvetica Neue"/>
              </a:rPr>
              <a:t>sp</a:t>
            </a:r>
            <a:r>
              <a:rPr lang="en-US" sz="1600" dirty="0">
                <a:solidFill>
                  <a:srgbClr val="333333"/>
                </a:solidFill>
                <a:latin typeface="Helvetica Neue"/>
              </a:rPr>
              <a:t>].[</a:t>
            </a:r>
            <a:r>
              <a:rPr lang="en-US" sz="1600" dirty="0" err="1">
                <a:solidFill>
                  <a:srgbClr val="333333"/>
                </a:solidFill>
                <a:latin typeface="Helvetica Neue"/>
              </a:rPr>
              <a:t>moe</a:t>
            </a:r>
            <a:r>
              <a:rPr lang="en-US" sz="1600" dirty="0">
                <a:solidFill>
                  <a:srgbClr val="333333"/>
                </a:solidFill>
                <a:latin typeface="Helvetica Neue"/>
              </a:rPr>
              <a:t>](A)[</a:t>
            </a:r>
            <a:r>
              <a:rPr lang="en-US" sz="1600" dirty="0" err="1">
                <a:solidFill>
                  <a:srgbClr val="333333"/>
                </a:solidFill>
                <a:latin typeface="Helvetica Neue"/>
              </a:rPr>
              <a:t>sp</a:t>
            </a:r>
            <a:r>
              <a:rPr lang="en-US" sz="1600" dirty="0">
                <a:solidFill>
                  <a:srgbClr val="333333"/>
                </a:solidFill>
                <a:latin typeface="Helvetica Neue"/>
              </a:rPr>
              <a:t>].[</a:t>
            </a:r>
            <a:r>
              <a:rPr lang="en-US" sz="1600" dirty="0" err="1">
                <a:solidFill>
                  <a:srgbClr val="333333"/>
                </a:solidFill>
                <a:latin typeface="Helvetica Neue"/>
              </a:rPr>
              <a:t>moe</a:t>
            </a:r>
            <a:r>
              <a:rPr lang="en-US" sz="1600" dirty="0">
                <a:solidFill>
                  <a:srgbClr val="333333"/>
                </a:solidFill>
                <a:latin typeface="Helvetica Neue"/>
              </a:rPr>
              <a:t>]([m5C])[</a:t>
            </a:r>
            <a:r>
              <a:rPr lang="en-US" sz="1600" dirty="0" err="1">
                <a:solidFill>
                  <a:srgbClr val="333333"/>
                </a:solidFill>
                <a:latin typeface="Helvetica Neue"/>
              </a:rPr>
              <a:t>sp</a:t>
            </a:r>
            <a:r>
              <a:rPr lang="en-US" sz="1600" dirty="0">
                <a:solidFill>
                  <a:srgbClr val="333333"/>
                </a:solidFill>
                <a:latin typeface="Helvetica Neue"/>
              </a:rPr>
              <a:t>].[</a:t>
            </a:r>
            <a:r>
              <a:rPr lang="en-US" sz="1600" dirty="0" err="1">
                <a:solidFill>
                  <a:srgbClr val="333333"/>
                </a:solidFill>
                <a:latin typeface="Helvetica Neue"/>
              </a:rPr>
              <a:t>moe</a:t>
            </a:r>
            <a:r>
              <a:rPr lang="en-US" sz="1600" dirty="0">
                <a:solidFill>
                  <a:srgbClr val="333333"/>
                </a:solidFill>
                <a:latin typeface="Helvetica Neue"/>
              </a:rPr>
              <a:t>](T)[</a:t>
            </a:r>
            <a:r>
              <a:rPr lang="en-US" sz="1600" dirty="0" err="1">
                <a:solidFill>
                  <a:srgbClr val="333333"/>
                </a:solidFill>
                <a:latin typeface="Helvetica Neue"/>
              </a:rPr>
              <a:t>sp</a:t>
            </a:r>
            <a:r>
              <a:rPr lang="en-US" sz="1600" dirty="0">
                <a:solidFill>
                  <a:srgbClr val="333333"/>
                </a:solidFill>
                <a:latin typeface="Helvetica Neue"/>
              </a:rPr>
              <a:t>].[</a:t>
            </a:r>
            <a:r>
              <a:rPr lang="en-US" sz="1600" dirty="0" err="1">
                <a:solidFill>
                  <a:srgbClr val="333333"/>
                </a:solidFill>
                <a:latin typeface="Helvetica Neue"/>
              </a:rPr>
              <a:t>moe</a:t>
            </a:r>
            <a:r>
              <a:rPr lang="en-US" sz="1600" dirty="0">
                <a:solidFill>
                  <a:srgbClr val="333333"/>
                </a:solidFill>
                <a:latin typeface="Helvetica Neue"/>
              </a:rPr>
              <a:t>](T)[</a:t>
            </a:r>
            <a:r>
              <a:rPr lang="en-US" sz="1600" dirty="0" err="1">
                <a:solidFill>
                  <a:srgbClr val="333333"/>
                </a:solidFill>
                <a:latin typeface="Helvetica Neue"/>
              </a:rPr>
              <a:t>sp</a:t>
            </a:r>
            <a:r>
              <a:rPr lang="en-US" sz="1600" dirty="0">
                <a:solidFill>
                  <a:srgbClr val="333333"/>
                </a:solidFill>
                <a:latin typeface="Helvetica Neue"/>
              </a:rPr>
              <a:t>].[</a:t>
            </a:r>
            <a:r>
              <a:rPr lang="en-US" sz="1600" dirty="0" err="1">
                <a:solidFill>
                  <a:srgbClr val="333333"/>
                </a:solidFill>
                <a:latin typeface="Helvetica Neue"/>
              </a:rPr>
              <a:t>moe</a:t>
            </a:r>
            <a:r>
              <a:rPr lang="en-US" sz="1600" dirty="0">
                <a:solidFill>
                  <a:srgbClr val="333333"/>
                </a:solidFill>
                <a:latin typeface="Helvetica Neue"/>
              </a:rPr>
              <a:t>](T)[</a:t>
            </a:r>
            <a:r>
              <a:rPr lang="en-US" sz="1600" dirty="0" err="1">
                <a:solidFill>
                  <a:srgbClr val="333333"/>
                </a:solidFill>
                <a:latin typeface="Helvetica Neue"/>
              </a:rPr>
              <a:t>sp</a:t>
            </a:r>
            <a:r>
              <a:rPr lang="en-US" sz="1600" dirty="0">
                <a:solidFill>
                  <a:srgbClr val="333333"/>
                </a:solidFill>
                <a:latin typeface="Helvetica Neue"/>
              </a:rPr>
              <a:t>].[</a:t>
            </a:r>
            <a:r>
              <a:rPr lang="en-US" sz="1600" dirty="0" err="1">
                <a:solidFill>
                  <a:srgbClr val="333333"/>
                </a:solidFill>
                <a:latin typeface="Helvetica Neue"/>
              </a:rPr>
              <a:t>moe</a:t>
            </a:r>
            <a:r>
              <a:rPr lang="en-US" sz="1600" dirty="0">
                <a:solidFill>
                  <a:srgbClr val="333333"/>
                </a:solidFill>
                <a:latin typeface="Helvetica Neue"/>
              </a:rPr>
              <a:t>]([m5C])[</a:t>
            </a:r>
            <a:r>
              <a:rPr lang="en-US" sz="1600" dirty="0" err="1">
                <a:solidFill>
                  <a:srgbClr val="333333"/>
                </a:solidFill>
                <a:latin typeface="Helvetica Neue"/>
              </a:rPr>
              <a:t>sp</a:t>
            </a:r>
            <a:r>
              <a:rPr lang="en-US" sz="1600" dirty="0">
                <a:solidFill>
                  <a:srgbClr val="333333"/>
                </a:solidFill>
                <a:latin typeface="Helvetica Neue"/>
              </a:rPr>
              <a:t>].[</a:t>
            </a:r>
            <a:r>
              <a:rPr lang="en-US" sz="1600" dirty="0" err="1">
                <a:solidFill>
                  <a:srgbClr val="333333"/>
                </a:solidFill>
                <a:latin typeface="Helvetica Neue"/>
              </a:rPr>
              <a:t>moe</a:t>
            </a:r>
            <a:r>
              <a:rPr lang="en-US" sz="1600" dirty="0">
                <a:solidFill>
                  <a:srgbClr val="333333"/>
                </a:solidFill>
                <a:latin typeface="Helvetica Neue"/>
              </a:rPr>
              <a:t>](A)[</a:t>
            </a:r>
            <a:r>
              <a:rPr lang="en-US" sz="1600" dirty="0" err="1">
                <a:solidFill>
                  <a:srgbClr val="333333"/>
                </a:solidFill>
                <a:latin typeface="Helvetica Neue"/>
              </a:rPr>
              <a:t>sp</a:t>
            </a:r>
            <a:r>
              <a:rPr lang="en-US" sz="1600" dirty="0">
                <a:solidFill>
                  <a:srgbClr val="333333"/>
                </a:solidFill>
                <a:latin typeface="Helvetica Neue"/>
              </a:rPr>
              <a:t>].[</a:t>
            </a:r>
            <a:r>
              <a:rPr lang="en-US" sz="1600" dirty="0" err="1">
                <a:solidFill>
                  <a:srgbClr val="333333"/>
                </a:solidFill>
                <a:latin typeface="Helvetica Neue"/>
              </a:rPr>
              <a:t>moe</a:t>
            </a:r>
            <a:r>
              <a:rPr lang="en-US" sz="1600" dirty="0">
                <a:solidFill>
                  <a:srgbClr val="333333"/>
                </a:solidFill>
                <a:latin typeface="Helvetica Neue"/>
              </a:rPr>
              <a:t>](T)[</a:t>
            </a:r>
            <a:r>
              <a:rPr lang="en-US" sz="1600" dirty="0" err="1">
                <a:solidFill>
                  <a:srgbClr val="333333"/>
                </a:solidFill>
                <a:latin typeface="Helvetica Neue"/>
              </a:rPr>
              <a:t>sp</a:t>
            </a:r>
            <a:r>
              <a:rPr lang="en-US" sz="1600" dirty="0">
                <a:solidFill>
                  <a:srgbClr val="333333"/>
                </a:solidFill>
                <a:latin typeface="Helvetica Neue"/>
              </a:rPr>
              <a:t>].[</a:t>
            </a:r>
            <a:r>
              <a:rPr lang="en-US" sz="1600" dirty="0" err="1">
                <a:solidFill>
                  <a:srgbClr val="333333"/>
                </a:solidFill>
                <a:latin typeface="Helvetica Neue"/>
              </a:rPr>
              <a:t>moe</a:t>
            </a:r>
            <a:r>
              <a:rPr lang="en-US" sz="1600" dirty="0">
                <a:solidFill>
                  <a:srgbClr val="333333"/>
                </a:solidFill>
                <a:latin typeface="Helvetica Neue"/>
              </a:rPr>
              <a:t>](A)[</a:t>
            </a:r>
            <a:r>
              <a:rPr lang="en-US" sz="1600" dirty="0" err="1">
                <a:solidFill>
                  <a:srgbClr val="333333"/>
                </a:solidFill>
                <a:latin typeface="Helvetica Neue"/>
              </a:rPr>
              <a:t>sp</a:t>
            </a:r>
            <a:r>
              <a:rPr lang="en-US" sz="1600" dirty="0">
                <a:solidFill>
                  <a:srgbClr val="333333"/>
                </a:solidFill>
                <a:latin typeface="Helvetica Neue"/>
              </a:rPr>
              <a:t>].[</a:t>
            </a:r>
            <a:r>
              <a:rPr lang="en-US" sz="1600" dirty="0" err="1">
                <a:solidFill>
                  <a:srgbClr val="333333"/>
                </a:solidFill>
                <a:latin typeface="Helvetica Neue"/>
              </a:rPr>
              <a:t>moe</a:t>
            </a:r>
            <a:r>
              <a:rPr lang="en-US" sz="1600" dirty="0">
                <a:solidFill>
                  <a:srgbClr val="333333"/>
                </a:solidFill>
                <a:latin typeface="Helvetica Neue"/>
              </a:rPr>
              <a:t>](A)[</a:t>
            </a:r>
            <a:r>
              <a:rPr lang="en-US" sz="1600" dirty="0" err="1">
                <a:solidFill>
                  <a:srgbClr val="333333"/>
                </a:solidFill>
                <a:latin typeface="Helvetica Neue"/>
              </a:rPr>
              <a:t>sp</a:t>
            </a:r>
            <a:r>
              <a:rPr lang="en-US" sz="1600" dirty="0">
                <a:solidFill>
                  <a:srgbClr val="333333"/>
                </a:solidFill>
                <a:latin typeface="Helvetica Neue"/>
              </a:rPr>
              <a:t>].[</a:t>
            </a:r>
            <a:r>
              <a:rPr lang="en-US" sz="1600" dirty="0" err="1">
                <a:solidFill>
                  <a:srgbClr val="333333"/>
                </a:solidFill>
                <a:latin typeface="Helvetica Neue"/>
              </a:rPr>
              <a:t>moe</a:t>
            </a:r>
            <a:r>
              <a:rPr lang="en-US" sz="1600" dirty="0">
                <a:solidFill>
                  <a:srgbClr val="333333"/>
                </a:solidFill>
                <a:latin typeface="Helvetica Neue"/>
              </a:rPr>
              <a:t>](T)[</a:t>
            </a:r>
            <a:r>
              <a:rPr lang="en-US" sz="1600" dirty="0" err="1">
                <a:solidFill>
                  <a:srgbClr val="333333"/>
                </a:solidFill>
                <a:latin typeface="Helvetica Neue"/>
              </a:rPr>
              <a:t>sp</a:t>
            </a:r>
            <a:r>
              <a:rPr lang="en-US" sz="1600" dirty="0">
                <a:solidFill>
                  <a:srgbClr val="333333"/>
                </a:solidFill>
                <a:latin typeface="Helvetica Neue"/>
              </a:rPr>
              <a:t>].[</a:t>
            </a:r>
            <a:r>
              <a:rPr lang="en-US" sz="1600" dirty="0" err="1">
                <a:solidFill>
                  <a:srgbClr val="333333"/>
                </a:solidFill>
                <a:latin typeface="Helvetica Neue"/>
              </a:rPr>
              <a:t>moe</a:t>
            </a:r>
            <a:r>
              <a:rPr lang="en-US" sz="1600" dirty="0">
                <a:solidFill>
                  <a:srgbClr val="333333"/>
                </a:solidFill>
                <a:latin typeface="Helvetica Neue"/>
              </a:rPr>
              <a:t>](G)[</a:t>
            </a:r>
            <a:r>
              <a:rPr lang="en-US" sz="1600" dirty="0" err="1">
                <a:solidFill>
                  <a:srgbClr val="333333"/>
                </a:solidFill>
                <a:latin typeface="Helvetica Neue"/>
              </a:rPr>
              <a:t>sp</a:t>
            </a:r>
            <a:r>
              <a:rPr lang="en-US" sz="1600" dirty="0">
                <a:solidFill>
                  <a:srgbClr val="333333"/>
                </a:solidFill>
                <a:latin typeface="Helvetica Neue"/>
              </a:rPr>
              <a:t>].[</a:t>
            </a:r>
            <a:r>
              <a:rPr lang="en-US" sz="1600" dirty="0" err="1">
                <a:solidFill>
                  <a:srgbClr val="333333"/>
                </a:solidFill>
                <a:latin typeface="Helvetica Neue"/>
              </a:rPr>
              <a:t>moe</a:t>
            </a:r>
            <a:r>
              <a:rPr lang="en-US" sz="1600" dirty="0">
                <a:solidFill>
                  <a:srgbClr val="333333"/>
                </a:solidFill>
                <a:latin typeface="Helvetica Neue"/>
              </a:rPr>
              <a:t>]([m5C])[</a:t>
            </a:r>
            <a:r>
              <a:rPr lang="en-US" sz="1600" dirty="0" err="1">
                <a:solidFill>
                  <a:srgbClr val="333333"/>
                </a:solidFill>
                <a:latin typeface="Helvetica Neue"/>
              </a:rPr>
              <a:t>sp</a:t>
            </a:r>
            <a:r>
              <a:rPr lang="en-US" sz="1600" dirty="0">
                <a:solidFill>
                  <a:srgbClr val="333333"/>
                </a:solidFill>
                <a:latin typeface="Helvetica Neue"/>
              </a:rPr>
              <a:t>].[</a:t>
            </a:r>
            <a:r>
              <a:rPr lang="en-US" sz="1600" dirty="0" err="1">
                <a:solidFill>
                  <a:srgbClr val="333333"/>
                </a:solidFill>
                <a:latin typeface="Helvetica Neue"/>
              </a:rPr>
              <a:t>moe</a:t>
            </a:r>
            <a:r>
              <a:rPr lang="en-US" sz="1600" dirty="0">
                <a:solidFill>
                  <a:srgbClr val="333333"/>
                </a:solidFill>
                <a:latin typeface="Helvetica Neue"/>
              </a:rPr>
              <a:t>](T)[</a:t>
            </a:r>
            <a:r>
              <a:rPr lang="en-US" sz="1600" dirty="0" err="1">
                <a:solidFill>
                  <a:srgbClr val="333333"/>
                </a:solidFill>
                <a:latin typeface="Helvetica Neue"/>
              </a:rPr>
              <a:t>sp</a:t>
            </a:r>
            <a:r>
              <a:rPr lang="en-US" sz="1600" dirty="0">
                <a:solidFill>
                  <a:srgbClr val="333333"/>
                </a:solidFill>
                <a:latin typeface="Helvetica Neue"/>
              </a:rPr>
              <a:t>].[</a:t>
            </a:r>
            <a:r>
              <a:rPr lang="en-US" sz="1600" dirty="0" err="1">
                <a:solidFill>
                  <a:srgbClr val="333333"/>
                </a:solidFill>
                <a:latin typeface="Helvetica Neue"/>
              </a:rPr>
              <a:t>moe</a:t>
            </a:r>
            <a:r>
              <a:rPr lang="en-US" sz="1600" dirty="0">
                <a:solidFill>
                  <a:srgbClr val="333333"/>
                </a:solidFill>
                <a:latin typeface="Helvetica Neue"/>
              </a:rPr>
              <a:t>](G)[</a:t>
            </a:r>
            <a:r>
              <a:rPr lang="en-US" sz="1600" dirty="0" err="1">
                <a:solidFill>
                  <a:srgbClr val="333333"/>
                </a:solidFill>
                <a:latin typeface="Helvetica Neue"/>
              </a:rPr>
              <a:t>sp</a:t>
            </a:r>
            <a:r>
              <a:rPr lang="en-US" sz="1600" dirty="0">
                <a:solidFill>
                  <a:srgbClr val="333333"/>
                </a:solidFill>
                <a:latin typeface="Helvetica Neue"/>
              </a:rPr>
              <a:t>].[</a:t>
            </a:r>
            <a:r>
              <a:rPr lang="en-US" sz="1600" dirty="0" err="1">
                <a:solidFill>
                  <a:srgbClr val="333333"/>
                </a:solidFill>
                <a:latin typeface="Helvetica Neue"/>
              </a:rPr>
              <a:t>moe</a:t>
            </a:r>
            <a:r>
              <a:rPr lang="en-US" sz="1600" dirty="0">
                <a:solidFill>
                  <a:srgbClr val="333333"/>
                </a:solidFill>
                <a:latin typeface="Helvetica Neue"/>
              </a:rPr>
              <a:t>](G)}$$$$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360575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44824"/>
            <a:ext cx="4535800" cy="404745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4672575" y="2060848"/>
            <a:ext cx="1728192" cy="1152128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loud Callout 6"/>
          <p:cNvSpPr/>
          <p:nvPr/>
        </p:nvSpPr>
        <p:spPr>
          <a:xfrm>
            <a:off x="5654877" y="5112223"/>
            <a:ext cx="712995" cy="616048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90600"/>
            <a:ext cx="8229599" cy="558924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r>
              <a:rPr lang="en-US" dirty="0"/>
              <a:t>All known information can be captured alongside careful identification of what is not known. </a:t>
            </a:r>
          </a:p>
          <a:p>
            <a:pPr marL="114300" indent="0">
              <a:buNone/>
            </a:pPr>
            <a:r>
              <a:rPr lang="en-US" dirty="0"/>
              <a:t>Maybe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HELM 2.0 allows you to define what you do know and specify what you don’t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HELM 2.0 - Ambiguity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233497" y="2355220"/>
            <a:ext cx="41044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You don’t know exactly where the drug is connected to the antibody</a:t>
            </a:r>
          </a:p>
          <a:p>
            <a:pPr marL="4572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Or which monomer has been attached at a particular position</a:t>
            </a:r>
          </a:p>
          <a:p>
            <a:pPr marL="4572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Or your peptide is attached to a bead of unknown composition.</a:t>
            </a:r>
          </a:p>
        </p:txBody>
      </p:sp>
    </p:spTree>
    <p:extLst>
      <p:ext uri="{BB962C8B-B14F-4D97-AF65-F5344CB8AC3E}">
        <p14:creationId xmlns:p14="http://schemas.microsoft.com/office/powerpoint/2010/main" val="270984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162300"/>
            <a:ext cx="3657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Genentech - A Member of the Roche Gro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10000"/>
            <a:ext cx="14287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91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091" y="3041620"/>
            <a:ext cx="2774087" cy="1799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ight Arrow 19"/>
          <p:cNvSpPr/>
          <p:nvPr/>
        </p:nvSpPr>
        <p:spPr>
          <a:xfrm>
            <a:off x="4724400" y="5343007"/>
            <a:ext cx="1243614" cy="879507"/>
          </a:xfrm>
          <a:prstGeom prst="rightArrow">
            <a:avLst>
              <a:gd name="adj1" fmla="val 50000"/>
              <a:gd name="adj2" fmla="val 1059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56" y="5492596"/>
            <a:ext cx="3495675" cy="9180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060" y="57334"/>
            <a:ext cx="8229600" cy="715962"/>
          </a:xfrm>
        </p:spPr>
        <p:txBody>
          <a:bodyPr>
            <a:noAutofit/>
          </a:bodyPr>
          <a:lstStyle/>
          <a:p>
            <a:r>
              <a:rPr lang="en-US" sz="2800" dirty="0"/>
              <a:t>PEG isomers of IFN-a protein in PEG Intron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990600"/>
            <a:ext cx="1981200" cy="29149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85991" y="1219200"/>
            <a:ext cx="6172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1600" dirty="0"/>
              <a:t>Synthesis yields a predominantly mono-</a:t>
            </a:r>
            <a:r>
              <a:rPr lang="en-US" sz="1600" dirty="0" err="1"/>
              <a:t>pegylated</a:t>
            </a:r>
            <a:r>
              <a:rPr lang="en-US" sz="1600" dirty="0"/>
              <a:t> product</a:t>
            </a:r>
          </a:p>
          <a:p>
            <a:pPr marL="342900" indent="-342900">
              <a:buAutoNum type="arabicParenR"/>
            </a:pPr>
            <a:r>
              <a:rPr lang="en-US" sz="1600" dirty="0" err="1"/>
              <a:t>Pegylation</a:t>
            </a:r>
            <a:r>
              <a:rPr lang="en-US" sz="1600" dirty="0"/>
              <a:t> can occur at any of the numerous nucleophilic sites</a:t>
            </a:r>
          </a:p>
          <a:p>
            <a:pPr marL="342900" indent="-342900">
              <a:buAutoNum type="arabicParenR"/>
            </a:pPr>
            <a:r>
              <a:rPr lang="en-US" sz="1600" dirty="0"/>
              <a:t>Ion-exchange chromatography to determining positional isomers </a:t>
            </a:r>
          </a:p>
        </p:txBody>
      </p:sp>
      <p:sp>
        <p:nvSpPr>
          <p:cNvPr id="5" name="Rectangle 4"/>
          <p:cNvSpPr/>
          <p:nvPr/>
        </p:nvSpPr>
        <p:spPr>
          <a:xfrm>
            <a:off x="2585991" y="2378947"/>
            <a:ext cx="57416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PEPTIDE1{C.D.L.P.Q.T.H.S.L.G.S.R.R.T.L…</a:t>
            </a:r>
            <a:r>
              <a:rPr lang="en-US" sz="1200" dirty="0" err="1"/>
              <a:t>etc</a:t>
            </a:r>
            <a:r>
              <a:rPr lang="en-US" sz="1200" dirty="0"/>
              <a:t>…}$$$V2.0</a:t>
            </a:r>
          </a:p>
        </p:txBody>
      </p:sp>
      <p:sp>
        <p:nvSpPr>
          <p:cNvPr id="7" name="Rectangle 6"/>
          <p:cNvSpPr/>
          <p:nvPr/>
        </p:nvSpPr>
        <p:spPr>
          <a:xfrm>
            <a:off x="2561341" y="2667000"/>
            <a:ext cx="57416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PEPTIDE1{(C:?+[CPEG]:?).D.L.P.Q.T.(H?+[HPEG]:?).S.L.G.S.R.R.T.L…</a:t>
            </a:r>
            <a:r>
              <a:rPr lang="en-US" sz="1200" dirty="0" err="1"/>
              <a:t>etc</a:t>
            </a:r>
            <a:r>
              <a:rPr lang="en-US" sz="1200" dirty="0"/>
              <a:t>…}$$$V2.0</a:t>
            </a:r>
          </a:p>
        </p:txBody>
      </p:sp>
      <p:sp>
        <p:nvSpPr>
          <p:cNvPr id="6" name="Oval 5"/>
          <p:cNvSpPr/>
          <p:nvPr/>
        </p:nvSpPr>
        <p:spPr>
          <a:xfrm>
            <a:off x="2623721" y="5419899"/>
            <a:ext cx="1752600" cy="820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e.g. In Vivo SAR</a:t>
            </a:r>
          </a:p>
        </p:txBody>
      </p:sp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54" y="4895682"/>
            <a:ext cx="16383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6019800" y="4943817"/>
            <a:ext cx="1828800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" dirty="0"/>
              <a:t>PEPTIDE1{(C:?+[CPEG]:?).D.L.P.Q.T.(H?+[HPEG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019800" y="5096217"/>
            <a:ext cx="1828800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" dirty="0"/>
              <a:t>PEPTIDE1{(C:?+[CPEG]:?).D.L.P.Q.T.(H?+[HPEG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019800" y="5248617"/>
            <a:ext cx="1828800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" dirty="0"/>
              <a:t>PEPTIDE1{(C:?+[CPEG]:?).D.L.P.Q.T.(H?+[HPEG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019800" y="5401017"/>
            <a:ext cx="1828800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" dirty="0"/>
              <a:t>PEPTIDE1{(C:?+[CPEG]:?).D.L.P.Q.T.(H?+[HPEG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019800" y="5553417"/>
            <a:ext cx="1828800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" dirty="0"/>
              <a:t>PEPTIDE1{(C:?+[CPEG]:?).D.L.P.Q.T.(H?+[HPEG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019800" y="5705817"/>
            <a:ext cx="1828800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" dirty="0"/>
              <a:t>PEPTIDE1{(C:?+[CPEG]:?).D.L.P.Q.T.(H?+[HPEG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019800" y="5858217"/>
            <a:ext cx="1828800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" dirty="0"/>
              <a:t>PEPTIDE1{(C:?+[CPEG]:?).D.L.P.Q.T.(H?+[HPEG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019800" y="6010617"/>
            <a:ext cx="1828800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" dirty="0"/>
              <a:t>PEPTIDE1{(C:?+[CPEG]:?).D.L.P.Q.T.(H?+[HPEG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019800" y="6155323"/>
            <a:ext cx="1828800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" dirty="0"/>
              <a:t>PEPTIDE1{(C:?+[CPEG]:?).D.L.P.Q.T.(H?+[HPEG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05518" y="6324600"/>
            <a:ext cx="5424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Compact way to show polymer structure vs activity etc. </a:t>
            </a:r>
          </a:p>
        </p:txBody>
      </p:sp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138090"/>
            <a:ext cx="2269319" cy="16070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76200" y="4980801"/>
            <a:ext cx="5741632" cy="2769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/>
              <a:t>PEPTIDE1{(C+[CPEG]:11).D.L.P.Q.T.(H+[HPEG]:22).S.L.G.S.R.R.T.L…</a:t>
            </a:r>
            <a:r>
              <a:rPr lang="en-US" sz="1200" dirty="0" err="1"/>
              <a:t>etc</a:t>
            </a:r>
            <a:r>
              <a:rPr lang="en-US" sz="1200" dirty="0"/>
              <a:t>…}$$$V2.0</a:t>
            </a:r>
          </a:p>
        </p:txBody>
      </p:sp>
      <p:sp>
        <p:nvSpPr>
          <p:cNvPr id="3" name="Rectangle 2"/>
          <p:cNvSpPr/>
          <p:nvPr/>
        </p:nvSpPr>
        <p:spPr>
          <a:xfrm>
            <a:off x="2499974" y="715215"/>
            <a:ext cx="61625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</a:rPr>
              <a:t>SAR for improved pharmacokinetic and pharmacodynamic properties 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06861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445" y="1811247"/>
            <a:ext cx="3098223" cy="468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38010"/>
            <a:ext cx="2821202" cy="7703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Space filling model of the proteasome co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185552"/>
            <a:ext cx="1457513" cy="127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309556"/>
            <a:ext cx="5181600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The tools we’ve used in the past: 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800" y="3064865"/>
            <a:ext cx="40075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600" b="1" dirty="0"/>
              <a:t>PDB, (mm)CIF, PDBML… </a:t>
            </a:r>
          </a:p>
          <a:p>
            <a:pPr fontAlgn="base"/>
            <a:endParaRPr lang="en-US" sz="1600" b="1" dirty="0"/>
          </a:p>
          <a:p>
            <a:pPr fontAlgn="base"/>
            <a:r>
              <a:rPr lang="en-US" sz="1600" b="1" dirty="0"/>
              <a:t>Designed to capture both 3D atomic structure and sequence information</a:t>
            </a:r>
          </a:p>
          <a:p>
            <a:pPr fontAlgn="base"/>
            <a:endParaRPr lang="en-US" sz="1600" b="1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041171"/>
            <a:ext cx="4100764" cy="1602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http://www.rcsb.org/pdb/images/4HHB_bio_r_500.jpg?bioNum=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48397"/>
            <a:ext cx="2009003" cy="200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64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3" y="2062163"/>
            <a:ext cx="616267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3400" y="381000"/>
            <a:ext cx="43683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/>
              <a:t>Neulasta</a:t>
            </a:r>
            <a:r>
              <a:rPr lang="en-US" sz="3200" dirty="0"/>
              <a:t>® (</a:t>
            </a:r>
            <a:r>
              <a:rPr lang="en-US" sz="3200" dirty="0" err="1"/>
              <a:t>pegfilgrastim</a:t>
            </a:r>
            <a:r>
              <a:rPr lang="en-US" sz="3200" dirty="0"/>
              <a:t>)‎</a:t>
            </a:r>
          </a:p>
        </p:txBody>
      </p:sp>
      <p:pic>
        <p:nvPicPr>
          <p:cNvPr id="2052" name="Picture 4" descr="AM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324600"/>
            <a:ext cx="1562100" cy="36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94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Defibrotide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1676400"/>
            <a:ext cx="8382000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100" b="1" dirty="0"/>
              <a:t>Defibrotide chemistry</a:t>
            </a:r>
          </a:p>
          <a:p>
            <a:pPr fontAlgn="base"/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Defibrotide is a mixture of 90% single-stranded phosphodiester oligonucleotides (length, 9-80mer; average, 50mer; average molecular mass, 16.5 ± 2.5 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KDa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and 10% double stranded phosphodiester oligonucleotides derived from the controlled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depolymerization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porcine intestinal mucosal DNA.  That is, generally speaking, a heparin-like situation. Inside this mixture of oligonucleotides, aptamers (GGTTGGATTGGTTGG and GGTTGGATCGGTTGG) able to inhibit thrombin were discovered (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Bracht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 and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Schror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, 1994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). Later in a study carried out to discover inside defibrotide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cathepsin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G inhibiting aptamers the following consensus sequences were found: GGN</a:t>
            </a:r>
            <a:r>
              <a:rPr lang="en-US" sz="1100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1–7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GGN</a:t>
            </a:r>
            <a:r>
              <a:rPr lang="en-US" sz="1100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8–14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GGN</a:t>
            </a:r>
            <a:r>
              <a:rPr lang="en-US" sz="1100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1–6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GGN</a:t>
            </a:r>
            <a:r>
              <a:rPr lang="en-US" sz="1100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1–7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GGN</a:t>
            </a:r>
            <a:r>
              <a:rPr lang="en-US" sz="1100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1–6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GG,GGN</a:t>
            </a:r>
            <a:r>
              <a:rPr lang="en-US" sz="1100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10–13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GGN</a:t>
            </a:r>
            <a:r>
              <a:rPr lang="en-US" sz="1100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1–5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GGN</a:t>
            </a:r>
            <a:r>
              <a:rPr lang="en-US" sz="1100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1–5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GGN</a:t>
            </a:r>
            <a:r>
              <a:rPr lang="en-US" sz="1100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3–6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GGN</a:t>
            </a:r>
            <a:r>
              <a:rPr lang="en-US" sz="1100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2–7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GG and the sequenceGGGTTGAGGGTGGATTACGCCACGT-GGAGCTCGGATCCACACATCCAGG,wherein N represents nucleotides and the figures represent the number of possible nucleotides at that site. More recently a second study, aimed at finding effective inhibitors of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Cathepsin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G, showed a recurrence of alternating TG repeats in the selected Cat G binders, adopting an extended conformation that grants maximal interaction with the highly charged protein surface (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Gatto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 et al., 2008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). Synthetic TG oligonucleotides of different length were tested to assess the dependence of Cat G binding on oligonucleotide length. (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dT-dG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r>
              <a:rPr lang="en-US" sz="1100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60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and (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dT-dG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r>
              <a:rPr lang="en-US" sz="1100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50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appeared to be more potent binders than (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dT-dG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r>
              <a:rPr lang="en-US" sz="1100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40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Cat G recognition is poorer with 20–30 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mer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oligonucleotides (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Gatto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 et al., 2008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). All of the above is, generally speaking a heparin-like situation. Heparin is a mixture of chains of different length in which there are binding sites for the thrombin–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antithrombin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complex.</a:t>
            </a:r>
          </a:p>
        </p:txBody>
      </p:sp>
      <p:pic>
        <p:nvPicPr>
          <p:cNvPr id="9218" name="Picture 2" descr="Jazz Pharmaceuticals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943600"/>
            <a:ext cx="3810000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66800" y="4267200"/>
            <a:ext cx="807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mixture of 90% single-stranded phosphodiester oligonucleotides </a:t>
            </a:r>
          </a:p>
        </p:txBody>
      </p:sp>
    </p:spTree>
    <p:extLst>
      <p:ext uri="{BB962C8B-B14F-4D97-AF65-F5344CB8AC3E}">
        <p14:creationId xmlns:p14="http://schemas.microsoft.com/office/powerpoint/2010/main" val="346386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Trastuzumab</a:t>
            </a:r>
            <a:r>
              <a:rPr lang="en-US" dirty="0"/>
              <a:t> with </a:t>
            </a:r>
            <a:r>
              <a:rPr lang="en-US" dirty="0" err="1"/>
              <a:t>Emtansine</a:t>
            </a:r>
            <a:endParaRPr lang="en-US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4131110" cy="19445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5257562"/>
            <a:ext cx="84582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Statistical Modeling of the Drug Load Distribution on </a:t>
            </a:r>
            <a:r>
              <a:rPr lang="en-US" sz="1400" b="1" dirty="0" err="1"/>
              <a:t>Trastuzumab</a:t>
            </a:r>
            <a:r>
              <a:rPr lang="en-US" sz="1400" b="1" dirty="0"/>
              <a:t> </a:t>
            </a:r>
            <a:r>
              <a:rPr lang="en-US" sz="1400" b="1" dirty="0" err="1"/>
              <a:t>Emtansine</a:t>
            </a:r>
            <a:r>
              <a:rPr lang="en-US" sz="1400" b="1" dirty="0"/>
              <a:t> (</a:t>
            </a:r>
            <a:r>
              <a:rPr lang="en-US" sz="1400" b="1" dirty="0" err="1"/>
              <a:t>Kadcyla</a:t>
            </a:r>
            <a:r>
              <a:rPr lang="en-US" sz="1400" b="1" dirty="0"/>
              <a:t>), a Lysine-Linked Antibody Drug Conjugate</a:t>
            </a:r>
          </a:p>
          <a:p>
            <a:endParaRPr lang="en-US" sz="1400" dirty="0"/>
          </a:p>
          <a:p>
            <a:r>
              <a:rPr lang="en-US" sz="1400" dirty="0"/>
              <a:t>Michael T. Kim*†, Yan Chen†, Joseph </a:t>
            </a:r>
            <a:r>
              <a:rPr lang="en-US" sz="1400" dirty="0" err="1"/>
              <a:t>Marhoul</a:t>
            </a:r>
            <a:r>
              <a:rPr lang="en-US" sz="1400" dirty="0"/>
              <a:t>‡, and Fred Jacobson†</a:t>
            </a:r>
          </a:p>
          <a:p>
            <a:r>
              <a:rPr lang="en-US" sz="1400" dirty="0"/>
              <a:t>†Departments of Protein Analytical Chemistry and ‡Biostatistics Genentech, </a:t>
            </a:r>
            <a:r>
              <a:rPr lang="en-US" sz="1400" dirty="0" err="1"/>
              <a:t>Inc</a:t>
            </a:r>
            <a:r>
              <a:rPr lang="en-US" sz="1400" dirty="0"/>
              <a:t>, South San Francisco, California 94080 United States</a:t>
            </a:r>
          </a:p>
          <a:p>
            <a:r>
              <a:rPr lang="en-US" sz="1400" dirty="0" err="1"/>
              <a:t>Bioconjugate</a:t>
            </a:r>
            <a:r>
              <a:rPr lang="en-US" sz="1400" dirty="0"/>
              <a:t> Chem., 2014, 25 (7), pp 1223–1232</a:t>
            </a:r>
          </a:p>
        </p:txBody>
      </p:sp>
      <p:pic>
        <p:nvPicPr>
          <p:cNvPr id="12294" name="Picture 6" descr="Abstract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09616"/>
            <a:ext cx="2476500" cy="131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219200" y="4299466"/>
            <a:ext cx="5657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Target average drug to antibody ratio (DAR) of 3.5</a:t>
            </a:r>
          </a:p>
        </p:txBody>
      </p:sp>
    </p:spTree>
    <p:extLst>
      <p:ext uri="{BB962C8B-B14F-4D97-AF65-F5344CB8AC3E}">
        <p14:creationId xmlns:p14="http://schemas.microsoft.com/office/powerpoint/2010/main" val="281412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Ambiguity of the semi-specific conjugate locus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1676400"/>
            <a:ext cx="8153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PEPTIDE1{...</a:t>
            </a:r>
            <a:r>
              <a:rPr lang="en-US" sz="1400" dirty="0" err="1"/>
              <a:t>light_chain_sequence</a:t>
            </a:r>
            <a:r>
              <a:rPr lang="en-US" sz="1400" dirty="0"/>
              <a:t>...}|PEPTIDE2{...</a:t>
            </a:r>
            <a:r>
              <a:rPr lang="en-US" sz="1400" dirty="0" err="1"/>
              <a:t>heavy_chain_sequence</a:t>
            </a:r>
            <a:r>
              <a:rPr lang="en-US" sz="1400" dirty="0"/>
              <a:t>..}|PEPTIDE3{...</a:t>
            </a:r>
            <a:r>
              <a:rPr lang="en-US" sz="1400" dirty="0" err="1"/>
              <a:t>light_chain_sequence</a:t>
            </a:r>
            <a:r>
              <a:rPr lang="en-US" sz="1400" dirty="0"/>
              <a:t>....}|PEPTIDE4{..</a:t>
            </a:r>
            <a:r>
              <a:rPr lang="en-US" sz="1400" dirty="0" err="1"/>
              <a:t>heavy_chain_sequence</a:t>
            </a:r>
            <a:r>
              <a:rPr lang="en-US" sz="1400" dirty="0"/>
              <a:t>...}|CHEM1{[MCC]}$PEPTIDE1,PEPTIDE1,134:R3-194:R3|PEPTIDE2,PEPTIDE3,229:R3-229:R3|PEPTIDE4,PEPTIDE4,134:R3-194:R3|PEPTIDE1,PEPTIDE1,23:R3-88:R3|PEPTIDE3,PEPTIDE4,223:R3-214:R3|PEPTIDE3,PEPTIDE3,370:R3-428:R3|PEPTIDE2,PEPTIDE2,264:R3-324:R3|PEPTIDE3,PEPTIDE3,147:R3-203:R3|PEPTIDE4,PEPTIDE4,23:R3-88:R3|PEPTIDE2,PEPTIDE1,223:R3-214:R3|PEPTIDE2,PEPTIDE2,22:R3-96:R3|PEPTIDE3,PEPTIDE3,22:R3-96:R3|PEPTIDE2,PEPTIDE2,147:R3-203:R3|PEPTIDE2,PEPTIDE2,370:R3-428:R3|PEPTIDE3,PEPTIDE3,264:R3-324:R3|PEPTIDE2,PEPTIDE3,232:R3-232:R3$G1(PEPTIDE1+PEPTIDE2+PEPTIDE3+PEPTIDE4)|G2(CHEM1+G1:3.4)$$V2.0</a:t>
            </a:r>
            <a:endParaRPr lang="en-US" sz="1400" b="0" dirty="0">
              <a:effectLst/>
            </a:endParaRPr>
          </a:p>
          <a:p>
            <a:br>
              <a:rPr lang="en-US" sz="1400" dirty="0"/>
            </a:b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685800" y="4343400"/>
            <a:ext cx="82296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 this example two groups, G1 and G2, are defined at the end of the HELM string: </a:t>
            </a:r>
            <a:endParaRPr lang="en-US" b="0" dirty="0">
              <a:effectLst/>
            </a:endParaRPr>
          </a:p>
          <a:p>
            <a:br>
              <a:rPr lang="en-US" sz="2000" b="0" dirty="0">
                <a:effectLst/>
              </a:rPr>
            </a:br>
            <a:r>
              <a:rPr lang="en-US" sz="2000" dirty="0"/>
              <a:t>….</a:t>
            </a:r>
            <a:r>
              <a:rPr lang="en-US" sz="2000" dirty="0">
                <a:solidFill>
                  <a:srgbClr val="FFC000"/>
                </a:solidFill>
              </a:rPr>
              <a:t>G1(PEPTIDE1+PEPTIDE2+PEPTIDE3+PEPTIDE4)</a:t>
            </a:r>
            <a:r>
              <a:rPr lang="en-US" sz="2000" dirty="0"/>
              <a:t>|</a:t>
            </a:r>
            <a:r>
              <a:rPr lang="en-US" sz="2000" dirty="0">
                <a:solidFill>
                  <a:srgbClr val="FF0000"/>
                </a:solidFill>
              </a:rPr>
              <a:t>G2(CHEM1+G1:3.4)</a:t>
            </a:r>
            <a:r>
              <a:rPr lang="en-US" sz="2000" dirty="0"/>
              <a:t>$$V2.0</a:t>
            </a:r>
          </a:p>
        </p:txBody>
      </p:sp>
    </p:spTree>
    <p:extLst>
      <p:ext uri="{BB962C8B-B14F-4D97-AF65-F5344CB8AC3E}">
        <p14:creationId xmlns:p14="http://schemas.microsoft.com/office/powerpoint/2010/main" val="123768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49348"/>
            <a:ext cx="7067128" cy="707886"/>
          </a:xfrm>
        </p:spPr>
        <p:txBody>
          <a:bodyPr>
            <a:normAutofit fontScale="90000"/>
          </a:bodyPr>
          <a:lstStyle/>
          <a:p>
            <a:r>
              <a:rPr lang="en-GB" dirty="0"/>
              <a:t>HELM at EBI: </a:t>
            </a:r>
            <a:r>
              <a:rPr lang="en-GB" dirty="0" err="1"/>
              <a:t>ChEMBL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197" y="1229850"/>
            <a:ext cx="8556267" cy="4871567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GB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ChEMBL20 onwards has HELM structures for 19K structures</a:t>
            </a:r>
          </a:p>
          <a:p>
            <a:endParaRPr lang="en-GB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8ED40A3-BEA1-2645-9E17-452BD130FCD0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69" y="1855818"/>
            <a:ext cx="4595828" cy="4713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6542" t="34252" r="635" b="24646"/>
          <a:stretch/>
        </p:blipFill>
        <p:spPr>
          <a:xfrm>
            <a:off x="2257399" y="2905051"/>
            <a:ext cx="6608736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4889716" y="5547243"/>
            <a:ext cx="39763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part of this work the EBI have created a monomer database of ~2800 structures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6233390" y="4197325"/>
            <a:ext cx="576064" cy="129614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5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49348"/>
            <a:ext cx="7067128" cy="707886"/>
          </a:xfrm>
        </p:spPr>
        <p:txBody>
          <a:bodyPr>
            <a:normAutofit fontScale="90000"/>
          </a:bodyPr>
          <a:lstStyle/>
          <a:p>
            <a:r>
              <a:rPr lang="en-GB" dirty="0"/>
              <a:t>HELM at NCBI: </a:t>
            </a:r>
            <a:r>
              <a:rPr lang="en-GB" dirty="0" err="1"/>
              <a:t>PubChem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197" y="1229850"/>
            <a:ext cx="8556267" cy="4871567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GB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PubChem</a:t>
            </a:r>
            <a:r>
              <a:rPr lang="en-GB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recently added HELM notation</a:t>
            </a:r>
          </a:p>
          <a:p>
            <a:endParaRPr lang="en-GB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8ED40A3-BEA1-2645-9E17-452BD130FCD0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996952"/>
            <a:ext cx="6372200" cy="31523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844824"/>
            <a:ext cx="5724128" cy="222499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699792" y="5517232"/>
            <a:ext cx="3096344" cy="72008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 cmpd="sng"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61709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HELM will soon be the global format</a:t>
            </a:r>
          </a:p>
        </p:txBody>
      </p:sp>
      <p:sp>
        <p:nvSpPr>
          <p:cNvPr id="5" name="Flowchart: Alternate Process 4"/>
          <p:cNvSpPr/>
          <p:nvPr/>
        </p:nvSpPr>
        <p:spPr>
          <a:xfrm>
            <a:off x="441340" y="2411506"/>
            <a:ext cx="7994282" cy="1693666"/>
          </a:xfrm>
          <a:prstGeom prst="flowChartAlternateProcess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r>
              <a:rPr lang="en-US" b="1" dirty="0" err="1"/>
              <a:t>ChEMBL</a:t>
            </a:r>
            <a:r>
              <a:rPr lang="en-US" dirty="0"/>
              <a:t> 20 takes the HELM:   </a:t>
            </a:r>
            <a:r>
              <a:rPr lang="en-US" u="sng" dirty="0"/>
              <a:t>European Bioinformatics Institute</a:t>
            </a:r>
          </a:p>
          <a:p>
            <a:r>
              <a:rPr lang="en-US" dirty="0"/>
              <a:t>EMBL-EBI has released 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version 20 of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ChEMBL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r>
              <a:rPr lang="en-US" dirty="0"/>
              <a:t> the database of compound bioactivity data and drug targets. </a:t>
            </a:r>
            <a:r>
              <a:rPr lang="en-US" dirty="0" err="1"/>
              <a:t>ChEMBL</a:t>
            </a:r>
            <a:r>
              <a:rPr lang="en-US" dirty="0"/>
              <a:t> now incorporates the Hierarchical Editing Language for Macromolecules (</a:t>
            </a:r>
            <a:r>
              <a:rPr lang="en-US" dirty="0">
                <a:hlinkClick r:id="rId3"/>
              </a:rPr>
              <a:t>HELM</a:t>
            </a:r>
            <a:r>
              <a:rPr lang="en-US" dirty="0"/>
              <a:t>), the macromolecular representation standard recently released by the Pistoia Alliance…. </a:t>
            </a:r>
          </a:p>
        </p:txBody>
      </p:sp>
      <p:sp>
        <p:nvSpPr>
          <p:cNvPr id="6" name="Flowchart: Alternate Process 5"/>
          <p:cNvSpPr/>
          <p:nvPr/>
        </p:nvSpPr>
        <p:spPr>
          <a:xfrm>
            <a:off x="441340" y="1138517"/>
            <a:ext cx="7994282" cy="1053585"/>
          </a:xfrm>
          <a:prstGeom prst="flowChartAlternateProcess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r>
              <a:rPr lang="en-US" b="1" dirty="0"/>
              <a:t>FDA</a:t>
            </a:r>
            <a:r>
              <a:rPr lang="en-US" dirty="0"/>
              <a:t> :</a:t>
            </a:r>
            <a:endParaRPr lang="en-US" u="sng" dirty="0"/>
          </a:p>
          <a:p>
            <a:r>
              <a:rPr lang="en-US" dirty="0"/>
              <a:t>Recognition by the FDA that it is an acceptable submission format that is included in their guidance. </a:t>
            </a:r>
            <a:r>
              <a:rPr lang="en-GB" sz="1200" i="1" dirty="0">
                <a:solidFill>
                  <a:schemeClr val="tx1">
                    <a:lumMod val="50000"/>
                  </a:schemeClr>
                </a:solidFill>
              </a:rPr>
              <a:t>ISO 11238: Health Informatics - Identification of medicinal products</a:t>
            </a:r>
            <a:endParaRPr lang="en-US" dirty="0"/>
          </a:p>
        </p:txBody>
      </p:sp>
      <p:sp>
        <p:nvSpPr>
          <p:cNvPr id="9" name="Flowchart: Alternate Process 8"/>
          <p:cNvSpPr/>
          <p:nvPr/>
        </p:nvSpPr>
        <p:spPr>
          <a:xfrm>
            <a:off x="441340" y="4324575"/>
            <a:ext cx="7994282" cy="1137441"/>
          </a:xfrm>
          <a:prstGeom prst="flowChartAlternateProcess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r>
              <a:rPr lang="en-US" b="1" dirty="0" err="1"/>
              <a:t>ChemDraw</a:t>
            </a:r>
            <a:r>
              <a:rPr lang="en-US" b="1" dirty="0"/>
              <a:t> v17:  </a:t>
            </a:r>
            <a:r>
              <a:rPr lang="en-US" dirty="0"/>
              <a:t>Perkin-Elmer currently developing a HELM implementation to be released later this year.  </a:t>
            </a:r>
          </a:p>
        </p:txBody>
      </p:sp>
    </p:spTree>
    <p:extLst>
      <p:ext uri="{BB962C8B-B14F-4D97-AF65-F5344CB8AC3E}">
        <p14:creationId xmlns:p14="http://schemas.microsoft.com/office/powerpoint/2010/main" val="35133581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49" y="993621"/>
            <a:ext cx="3082528" cy="5182106"/>
          </a:xfrm>
          <a:prstGeom prst="rect">
            <a:avLst/>
          </a:prstGeom>
        </p:spPr>
      </p:pic>
      <p:pic>
        <p:nvPicPr>
          <p:cNvPr id="5" name="Picture 2" descr="Journal of Chemical Information and Model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56" y="1131157"/>
            <a:ext cx="1605676" cy="29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4119" y="6175727"/>
            <a:ext cx="101662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Accepted, ACS CI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3002" y="1131157"/>
            <a:ext cx="5012127" cy="33558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3983284" y="4693282"/>
            <a:ext cx="3402624" cy="4835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monomer.org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46756" y="163008"/>
            <a:ext cx="8097210" cy="761845"/>
          </a:xfrm>
        </p:spPr>
        <p:txBody>
          <a:bodyPr>
            <a:normAutofit fontScale="90000"/>
          </a:bodyPr>
          <a:lstStyle/>
          <a:p>
            <a:r>
              <a:rPr lang="en-US" dirty="0"/>
              <a:t>Open-Source software  &amp; Open-Access Monomers</a:t>
            </a:r>
          </a:p>
        </p:txBody>
      </p:sp>
    </p:spTree>
    <p:extLst>
      <p:ext uri="{BB962C8B-B14F-4D97-AF65-F5344CB8AC3E}">
        <p14:creationId xmlns:p14="http://schemas.microsoft.com/office/powerpoint/2010/main" val="41248347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Card 5"/>
          <p:cNvSpPr/>
          <p:nvPr/>
        </p:nvSpPr>
        <p:spPr>
          <a:xfrm>
            <a:off x="3440813" y="1375968"/>
            <a:ext cx="2554940" cy="1407459"/>
          </a:xfrm>
          <a:prstGeom prst="flowChartPunchedCard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monomer.org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38037" y="2783427"/>
            <a:ext cx="23577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ionis.monomer.org</a:t>
            </a:r>
          </a:p>
          <a:p>
            <a:r>
              <a:rPr lang="en-US" sz="1400" dirty="0"/>
              <a:t>pfizer.monomer.org</a:t>
            </a:r>
          </a:p>
          <a:p>
            <a:r>
              <a:rPr lang="en-US" sz="1400" dirty="0"/>
              <a:t>idt.monomer.org</a:t>
            </a:r>
          </a:p>
          <a:p>
            <a:r>
              <a:rPr lang="en-US" sz="1400" dirty="0"/>
              <a:t>ebi.monomer.org</a:t>
            </a:r>
          </a:p>
          <a:p>
            <a:r>
              <a:rPr lang="en-US" sz="1400" dirty="0"/>
              <a:t>pdb.monomer.org</a:t>
            </a:r>
          </a:p>
          <a:p>
            <a:r>
              <a:rPr lang="en-US" sz="1400" dirty="0"/>
              <a:t>thermofisher.monomer.org</a:t>
            </a:r>
          </a:p>
        </p:txBody>
      </p:sp>
      <p:sp>
        <p:nvSpPr>
          <p:cNvPr id="10" name="Flowchart: Alternate Process 9"/>
          <p:cNvSpPr/>
          <p:nvPr/>
        </p:nvSpPr>
        <p:spPr>
          <a:xfrm>
            <a:off x="6542416" y="1816381"/>
            <a:ext cx="2411506" cy="842546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IDT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55" y="4561602"/>
            <a:ext cx="4097990" cy="1558205"/>
          </a:xfrm>
          <a:prstGeom prst="rect">
            <a:avLst/>
          </a:prstGeom>
        </p:spPr>
      </p:pic>
      <p:sp>
        <p:nvSpPr>
          <p:cNvPr id="13" name="Flowchart: Alternate Process 12"/>
          <p:cNvSpPr/>
          <p:nvPr/>
        </p:nvSpPr>
        <p:spPr>
          <a:xfrm>
            <a:off x="6542416" y="2930315"/>
            <a:ext cx="2411506" cy="842546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ThermoFisher</a:t>
            </a:r>
            <a:r>
              <a:rPr lang="en-US" dirty="0"/>
              <a:t> </a:t>
            </a:r>
          </a:p>
        </p:txBody>
      </p:sp>
      <p:sp>
        <p:nvSpPr>
          <p:cNvPr id="14" name="Double Brace 13"/>
          <p:cNvSpPr/>
          <p:nvPr/>
        </p:nvSpPr>
        <p:spPr>
          <a:xfrm>
            <a:off x="6615287" y="4165302"/>
            <a:ext cx="2271860" cy="516877"/>
          </a:xfrm>
          <a:prstGeom prst="brace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etc..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8300" y="6280623"/>
            <a:ext cx="3219792" cy="369332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Available for synthesis by IDT</a:t>
            </a:r>
          </a:p>
        </p:txBody>
      </p:sp>
      <p:sp>
        <p:nvSpPr>
          <p:cNvPr id="20" name="Arc 19"/>
          <p:cNvSpPr/>
          <p:nvPr/>
        </p:nvSpPr>
        <p:spPr>
          <a:xfrm rot="1497536" flipH="1">
            <a:off x="1574310" y="2244053"/>
            <a:ext cx="2305832" cy="3138629"/>
          </a:xfrm>
          <a:prstGeom prst="arc">
            <a:avLst>
              <a:gd name="adj1" fmla="val 16970466"/>
              <a:gd name="adj2" fmla="val 2539660"/>
            </a:avLst>
          </a:prstGeom>
          <a:ln w="76200">
            <a:headEnd type="triangle" w="lg" len="lg"/>
            <a:tailEnd type="triangl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21529" y="237195"/>
            <a:ext cx="7799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Example of how we might utilize monomer.org</a:t>
            </a:r>
          </a:p>
        </p:txBody>
      </p:sp>
      <p:sp>
        <p:nvSpPr>
          <p:cNvPr id="23" name="Left Arrow 22"/>
          <p:cNvSpPr/>
          <p:nvPr/>
        </p:nvSpPr>
        <p:spPr>
          <a:xfrm>
            <a:off x="6153665" y="2020916"/>
            <a:ext cx="271849" cy="512095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23329" y="1235776"/>
            <a:ext cx="2297450" cy="1025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Rosetta stone</a:t>
            </a:r>
            <a:r>
              <a:rPr lang="en-US" dirty="0"/>
              <a:t> for communicating complex chemistries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117768" y="5745851"/>
            <a:ext cx="35802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Where to put monomer.org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61826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HELM2Toolkit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762000" y="3352799"/>
          <a:ext cx="8229600" cy="2975702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75473"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  List&lt;</a:t>
                      </a:r>
                      <a:r>
                        <a:rPr lang="en-US" sz="1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PolymerNotation</a:t>
                      </a: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&gt; </a:t>
                      </a:r>
                      <a:r>
                        <a:rPr lang="en-US" sz="1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polymerNodes</a:t>
                      </a: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 = helm2notation.getListOfPolymers();</a:t>
                      </a:r>
                      <a:b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</a:b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 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  for (</a:t>
                      </a:r>
                      <a:r>
                        <a:rPr lang="en-US" sz="1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PolymerNotation</a:t>
                      </a: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 </a:t>
                      </a:r>
                      <a:r>
                        <a:rPr lang="en-US" sz="1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polymerNode</a:t>
                      </a: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 : </a:t>
                      </a:r>
                      <a:r>
                        <a:rPr lang="en-US" sz="1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polymerNodes</a:t>
                      </a: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) {</a:t>
                      </a:r>
                      <a:b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</a:b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     String </a:t>
                      </a:r>
                      <a:r>
                        <a:rPr lang="en-US" sz="1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polymerType</a:t>
                      </a: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 = </a:t>
                      </a:r>
                      <a:r>
                        <a:rPr lang="en-US" sz="1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polymerNode.getPolymerID</a:t>
                      </a: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().</a:t>
                      </a:r>
                      <a:r>
                        <a:rPr lang="en-US" sz="1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getType</a:t>
                      </a: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();</a:t>
                      </a:r>
                      <a:b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</a:b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     if (</a:t>
                      </a:r>
                      <a:r>
                        <a:rPr lang="en-US" sz="1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polymerType.equals</a:t>
                      </a: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(</a:t>
                      </a:r>
                      <a:r>
                        <a:rPr lang="en-US" sz="1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Monomer.</a:t>
                      </a:r>
                      <a:r>
                        <a:rPr lang="en-US" sz="1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NUCLIEC_ACID_POLYMER_TYPE</a:t>
                      </a: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)) {</a:t>
                      </a:r>
                      <a:endParaRPr lang="en-US" sz="17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         </a:t>
                      </a: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List&lt;</a:t>
                      </a:r>
                      <a:r>
                        <a:rPr lang="en-US" sz="1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MonomerNotation</a:t>
                      </a: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&gt; monomers = </a:t>
                      </a:r>
                      <a:r>
                        <a:rPr lang="en-US" sz="1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polymerNode.getListMonomers</a:t>
                      </a: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();</a:t>
                      </a:r>
                      <a:endParaRPr lang="en-US" sz="17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           ..</a:t>
                      </a:r>
                      <a:r>
                        <a:rPr lang="en-US" sz="1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etc</a:t>
                      </a: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….       </a:t>
                      </a:r>
                      <a:endParaRPr lang="en-US" sz="17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       }</a:t>
                      </a:r>
                      <a:endParaRPr lang="en-US" sz="17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   }</a:t>
                      </a:r>
                      <a:endParaRPr lang="en-US" sz="1700" dirty="0">
                        <a:effectLst/>
                      </a:endParaRPr>
                    </a:p>
                    <a:p>
                      <a:pPr fontAlgn="t"/>
                      <a:br>
                        <a:rPr lang="en-US" sz="1700" dirty="0">
                          <a:effectLst/>
                        </a:rPr>
                      </a:br>
                      <a:endParaRPr lang="en-US" sz="1700" dirty="0">
                        <a:effectLst/>
                      </a:endParaRPr>
                    </a:p>
                  </a:txBody>
                  <a:tcPr marL="62911" marR="62911" marT="62911" marB="629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5800" y="16002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Iterate over polymers and monomers within a complex structure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0" y="2384048"/>
            <a:ext cx="8382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ListOfSimplePolymers$ListOfConnections$ListOfSimplePolymerGroups$ExtendedAnnotations$</a:t>
            </a:r>
            <a:endParaRPr lang="en-US" sz="1600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87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Image result for gene expres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339" y="3114675"/>
            <a:ext cx="4028284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Chemistry </a:t>
            </a:r>
            <a:r>
              <a:rPr lang="en-US" dirty="0">
                <a:sym typeface="Wingdings" panose="05000000000000000000" pitchFamily="2" charset="2"/>
              </a:rPr>
              <a:t> Function</a:t>
            </a:r>
            <a:endParaRPr lang="en-US" dirty="0"/>
          </a:p>
        </p:txBody>
      </p:sp>
      <p:pic>
        <p:nvPicPr>
          <p:cNvPr id="4" name="Picture 2" descr="Image result for crystal structure of D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19756"/>
            <a:ext cx="1610442" cy="163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Base pair GC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62200"/>
            <a:ext cx="3210618" cy="191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Base pair AT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47" y="4536060"/>
            <a:ext cx="3289598" cy="186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322277" y="2229709"/>
            <a:ext cx="27689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Helvetica" panose="020B0604020202020204" pitchFamily="34" charset="0"/>
              </a:rPr>
              <a:t> Organs analyzed using RNA-</a:t>
            </a:r>
            <a:r>
              <a:rPr lang="en-US" i="1" dirty="0" err="1">
                <a:solidFill>
                  <a:srgbClr val="000000"/>
                </a:solidFill>
                <a:latin typeface="Helvetica" panose="020B0604020202020204" pitchFamily="34" charset="0"/>
              </a:rPr>
              <a:t>seq</a:t>
            </a:r>
            <a:r>
              <a:rPr lang="en-US" i="1" dirty="0">
                <a:solidFill>
                  <a:srgbClr val="000000"/>
                </a:solidFill>
                <a:latin typeface="Helvetica" panose="020B0604020202020204" pitchFamily="34" charset="0"/>
              </a:rPr>
              <a:t> by the Human Protein Atlas consortium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8183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Code</a:t>
            </a:r>
          </a:p>
        </p:txBody>
      </p:sp>
      <p:sp>
        <p:nvSpPr>
          <p:cNvPr id="4" name="Rectangle 3"/>
          <p:cNvSpPr/>
          <p:nvPr/>
        </p:nvSpPr>
        <p:spPr>
          <a:xfrm>
            <a:off x="873711" y="685800"/>
            <a:ext cx="70104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HELM2Notation kadcyla_helm2_notation = helm2.getHELM2Notation();</a:t>
            </a:r>
            <a:endParaRPr lang="en-US" sz="1400" b="0" dirty="0">
              <a:effectLst/>
            </a:endParaRPr>
          </a:p>
          <a:p>
            <a:r>
              <a:rPr lang="en-US" sz="1400" dirty="0"/>
              <a:t>List&lt;</a:t>
            </a:r>
            <a:r>
              <a:rPr lang="en-US" sz="1400" dirty="0" err="1"/>
              <a:t>GroupingNotation</a:t>
            </a:r>
            <a:r>
              <a:rPr lang="en-US" sz="1400" dirty="0"/>
              <a:t>&gt; groupings = kadcyla_helm2_notation.getListOfGroupings();</a:t>
            </a:r>
            <a:endParaRPr lang="en-US" sz="1400" b="0" dirty="0">
              <a:effectLst/>
            </a:endParaRPr>
          </a:p>
          <a:p>
            <a:r>
              <a:rPr lang="en-US" sz="1400" dirty="0"/>
              <a:t>for ( </a:t>
            </a:r>
            <a:r>
              <a:rPr lang="en-US" sz="1400" dirty="0" err="1"/>
              <a:t>GroupingNotation</a:t>
            </a:r>
            <a:r>
              <a:rPr lang="en-US" sz="1400" dirty="0"/>
              <a:t> </a:t>
            </a:r>
            <a:r>
              <a:rPr lang="en-US" sz="1400" dirty="0" err="1"/>
              <a:t>gn</a:t>
            </a:r>
            <a:r>
              <a:rPr lang="en-US" sz="1400" dirty="0"/>
              <a:t> : groupings )</a:t>
            </a:r>
            <a:endParaRPr lang="en-US" sz="1400" b="0" dirty="0">
              <a:effectLst/>
            </a:endParaRPr>
          </a:p>
          <a:p>
            <a:r>
              <a:rPr lang="en-US" sz="1400" dirty="0"/>
              <a:t>{</a:t>
            </a:r>
            <a:endParaRPr lang="en-US" sz="1400" b="0" dirty="0">
              <a:effectLst/>
            </a:endParaRPr>
          </a:p>
          <a:p>
            <a:r>
              <a:rPr lang="en-US" sz="1400" dirty="0"/>
              <a:t>               </a:t>
            </a:r>
            <a:r>
              <a:rPr lang="en-US" sz="1400" dirty="0" err="1"/>
              <a:t>GroupingAmbiguity</a:t>
            </a:r>
            <a:r>
              <a:rPr lang="en-US" sz="1400" dirty="0"/>
              <a:t> ambiguity = </a:t>
            </a:r>
            <a:r>
              <a:rPr lang="en-US" sz="1400" dirty="0" err="1"/>
              <a:t>gn.getAmbiguity</a:t>
            </a:r>
            <a:r>
              <a:rPr lang="en-US" sz="1400" dirty="0"/>
              <a:t>();</a:t>
            </a:r>
            <a:br>
              <a:rPr lang="en-US" sz="1400" dirty="0"/>
            </a:br>
            <a:r>
              <a:rPr lang="en-US" sz="1400" dirty="0"/>
              <a:t>              </a:t>
            </a:r>
            <a:endParaRPr lang="en-US" sz="1400" b="0" dirty="0">
              <a:effectLst/>
            </a:endParaRPr>
          </a:p>
          <a:p>
            <a:r>
              <a:rPr lang="en-US" sz="1400" dirty="0"/>
              <a:t>                </a:t>
            </a:r>
            <a:r>
              <a:rPr lang="en-US" sz="1400" dirty="0" err="1"/>
              <a:t>System.out.println</a:t>
            </a:r>
            <a:r>
              <a:rPr lang="en-US" sz="1400" dirty="0"/>
              <a:t>( " Ambiguity =   "+ </a:t>
            </a:r>
            <a:r>
              <a:rPr lang="en-US" sz="1400" dirty="0" err="1"/>
              <a:t>gn.getAmbiguity</a:t>
            </a:r>
            <a:r>
              <a:rPr lang="en-US" sz="1400" dirty="0"/>
              <a:t>().toHELM2() );</a:t>
            </a:r>
            <a:br>
              <a:rPr lang="en-US" sz="1400" dirty="0"/>
            </a:br>
            <a:r>
              <a:rPr lang="en-US" sz="1400" dirty="0"/>
              <a:t>               </a:t>
            </a:r>
            <a:endParaRPr lang="en-US" sz="1400" b="0" dirty="0">
              <a:effectLst/>
            </a:endParaRPr>
          </a:p>
          <a:p>
            <a:r>
              <a:rPr lang="en-US" sz="1400" dirty="0"/>
              <a:t>               List&lt;</a:t>
            </a:r>
            <a:r>
              <a:rPr lang="en-US" sz="1400" dirty="0" err="1"/>
              <a:t>GroupingElement</a:t>
            </a:r>
            <a:r>
              <a:rPr lang="en-US" sz="1400" dirty="0"/>
              <a:t>&gt; </a:t>
            </a:r>
            <a:r>
              <a:rPr lang="en-US" sz="1400" dirty="0" err="1"/>
              <a:t>grouping_element_list</a:t>
            </a:r>
            <a:r>
              <a:rPr lang="en-US" sz="1400" dirty="0"/>
              <a:t> = </a:t>
            </a:r>
            <a:r>
              <a:rPr lang="en-US" sz="1400" dirty="0" err="1"/>
              <a:t>ambiguity.getListOfElements</a:t>
            </a:r>
            <a:r>
              <a:rPr lang="en-US" sz="1400" dirty="0"/>
              <a:t>();</a:t>
            </a:r>
            <a:br>
              <a:rPr lang="en-US" sz="1400" dirty="0"/>
            </a:br>
            <a:r>
              <a:rPr lang="en-US" sz="1400" dirty="0"/>
              <a:t>               for ( </a:t>
            </a:r>
            <a:r>
              <a:rPr lang="en-US" sz="1400" dirty="0" err="1"/>
              <a:t>GroupingElement</a:t>
            </a:r>
            <a:r>
              <a:rPr lang="en-US" sz="1400" dirty="0"/>
              <a:t> </a:t>
            </a:r>
            <a:r>
              <a:rPr lang="en-US" sz="1400" dirty="0" err="1"/>
              <a:t>ge</a:t>
            </a:r>
            <a:r>
              <a:rPr lang="en-US" sz="1400" dirty="0"/>
              <a:t> : </a:t>
            </a:r>
            <a:r>
              <a:rPr lang="en-US" sz="1400" dirty="0" err="1"/>
              <a:t>grouping_element_list</a:t>
            </a:r>
            <a:r>
              <a:rPr lang="en-US" sz="1400" dirty="0"/>
              <a:t> )</a:t>
            </a:r>
            <a:br>
              <a:rPr lang="en-US" sz="1400" dirty="0"/>
            </a:br>
            <a:r>
              <a:rPr lang="en-US" sz="1400" dirty="0"/>
              <a:t>               {</a:t>
            </a:r>
            <a:br>
              <a:rPr lang="en-US" sz="1400" dirty="0"/>
            </a:br>
            <a:r>
              <a:rPr lang="en-US" sz="1400" dirty="0"/>
              <a:t>                   </a:t>
            </a:r>
            <a:r>
              <a:rPr lang="en-US" sz="1400" dirty="0" err="1"/>
              <a:t>HELMEntity</a:t>
            </a:r>
            <a:r>
              <a:rPr lang="en-US" sz="1400" dirty="0"/>
              <a:t> entity = </a:t>
            </a:r>
            <a:r>
              <a:rPr lang="en-US" sz="1400" dirty="0" err="1"/>
              <a:t>ge.getID</a:t>
            </a:r>
            <a:r>
              <a:rPr lang="en-US" sz="1400" dirty="0"/>
              <a:t>();</a:t>
            </a:r>
            <a:br>
              <a:rPr lang="en-US" sz="1400" dirty="0"/>
            </a:br>
            <a:r>
              <a:rPr lang="en-US" sz="1400" dirty="0"/>
              <a:t>                   String type = </a:t>
            </a:r>
            <a:r>
              <a:rPr lang="en-US" sz="1400" dirty="0" err="1"/>
              <a:t>entity.getType</a:t>
            </a:r>
            <a:r>
              <a:rPr lang="en-US" sz="1400" dirty="0"/>
              <a:t> ();</a:t>
            </a:r>
            <a:endParaRPr lang="en-US" sz="1400" b="0" dirty="0">
              <a:effectLst/>
            </a:endParaRPr>
          </a:p>
          <a:p>
            <a:r>
              <a:rPr lang="en-US" sz="1400" dirty="0"/>
              <a:t>                   String id = </a:t>
            </a:r>
            <a:r>
              <a:rPr lang="en-US" sz="1400" dirty="0" err="1"/>
              <a:t>entity.getId</a:t>
            </a:r>
            <a:r>
              <a:rPr lang="en-US" sz="1400" dirty="0"/>
              <a:t>();</a:t>
            </a:r>
            <a:br>
              <a:rPr lang="en-US" sz="1400" dirty="0"/>
            </a:br>
            <a:r>
              <a:rPr lang="en-US" sz="1400" dirty="0"/>
              <a:t>                   List&lt;Double&gt; </a:t>
            </a:r>
            <a:r>
              <a:rPr lang="en-US" sz="1400" dirty="0" err="1"/>
              <a:t>value_list</a:t>
            </a:r>
            <a:r>
              <a:rPr lang="en-US" sz="1400" dirty="0"/>
              <a:t> = </a:t>
            </a:r>
            <a:r>
              <a:rPr lang="en-US" sz="1400" dirty="0" err="1"/>
              <a:t>ge.getValue</a:t>
            </a:r>
            <a:r>
              <a:rPr lang="en-US" sz="1400" dirty="0"/>
              <a:t>();</a:t>
            </a:r>
            <a:br>
              <a:rPr lang="en-US" sz="1400" dirty="0"/>
            </a:br>
            <a:r>
              <a:rPr lang="en-US" sz="1400" dirty="0"/>
              <a:t>                   for ( Double value : </a:t>
            </a:r>
            <a:r>
              <a:rPr lang="en-US" sz="1400" dirty="0" err="1"/>
              <a:t>value_list</a:t>
            </a:r>
            <a:r>
              <a:rPr lang="en-US" sz="1400" dirty="0"/>
              <a:t> )</a:t>
            </a:r>
            <a:br>
              <a:rPr lang="en-US" sz="1400" dirty="0"/>
            </a:br>
            <a:r>
              <a:rPr lang="en-US" sz="1400" dirty="0"/>
              <a:t>                   {</a:t>
            </a:r>
            <a:br>
              <a:rPr lang="en-US" sz="1400" dirty="0"/>
            </a:br>
            <a:r>
              <a:rPr lang="en-US" sz="1400" dirty="0"/>
              <a:t>                                      </a:t>
            </a:r>
            <a:r>
              <a:rPr lang="en-US" sz="1400" dirty="0" err="1"/>
              <a:t>System.out.println</a:t>
            </a:r>
            <a:r>
              <a:rPr lang="en-US" sz="1400" dirty="0"/>
              <a:t> ("\t"+ id + " Type:" + type + " Value:" + value );</a:t>
            </a:r>
          </a:p>
          <a:p>
            <a:endParaRPr lang="en-US" sz="1400" dirty="0"/>
          </a:p>
          <a:p>
            <a:r>
              <a:rPr lang="en-US" sz="1400" dirty="0"/>
              <a:t>                   …</a:t>
            </a:r>
            <a:r>
              <a:rPr lang="en-US" sz="1400" dirty="0" err="1"/>
              <a:t>etc</a:t>
            </a:r>
            <a:r>
              <a:rPr lang="en-US" sz="1400" dirty="0"/>
              <a:t>……</a:t>
            </a:r>
            <a:br>
              <a:rPr lang="en-US" sz="1400" dirty="0"/>
            </a:b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3875843" y="4734342"/>
            <a:ext cx="5257800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br>
              <a:rPr lang="en-US" sz="1100" b="0" dirty="0">
                <a:solidFill>
                  <a:schemeClr val="accent6">
                    <a:lumMod val="75000"/>
                  </a:schemeClr>
                </a:solidFill>
                <a:effectLst/>
              </a:rPr>
            </a:b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</a:rPr>
              <a:t>Ambiguity =   PEPTIDE1+PEPTIDE2+PEPTIDE3+PEPTIDE4</a:t>
            </a:r>
            <a:endParaRPr lang="en-US" sz="1100" b="0" dirty="0">
              <a:solidFill>
                <a:schemeClr val="accent6">
                  <a:lumMod val="75000"/>
                </a:schemeClr>
              </a:solidFill>
              <a:effectLst/>
            </a:endParaRPr>
          </a:p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</a:rPr>
              <a:t>PEPTIDE1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</a:rPr>
              <a:t>Type:PEPTIDE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</a:rPr>
              <a:t> Value:1.0</a:t>
            </a:r>
            <a:endParaRPr lang="en-US" sz="1100" b="0" dirty="0">
              <a:solidFill>
                <a:schemeClr val="accent6">
                  <a:lumMod val="75000"/>
                </a:schemeClr>
              </a:solidFill>
              <a:effectLst/>
            </a:endParaRPr>
          </a:p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</a:rPr>
              <a:t>PEPTIDE2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</a:rPr>
              <a:t>Type:PEPTIDE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</a:rPr>
              <a:t> Value:1.0</a:t>
            </a:r>
            <a:endParaRPr lang="en-US" sz="1100" b="0" dirty="0">
              <a:solidFill>
                <a:schemeClr val="accent6">
                  <a:lumMod val="75000"/>
                </a:schemeClr>
              </a:solidFill>
              <a:effectLst/>
            </a:endParaRPr>
          </a:p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</a:rPr>
              <a:t>PEPTIDE3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</a:rPr>
              <a:t>Type:PEPTIDE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</a:rPr>
              <a:t> Value:1.0</a:t>
            </a:r>
            <a:endParaRPr lang="en-US" sz="1100" b="0" dirty="0">
              <a:solidFill>
                <a:schemeClr val="accent6">
                  <a:lumMod val="75000"/>
                </a:schemeClr>
              </a:solidFill>
              <a:effectLst/>
            </a:endParaRPr>
          </a:p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</a:rPr>
              <a:t>PEPTIDE4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</a:rPr>
              <a:t>Type:PEPTIDE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</a:rPr>
              <a:t> Value:1.0</a:t>
            </a:r>
            <a:endParaRPr lang="en-US" sz="1100" b="0" dirty="0">
              <a:solidFill>
                <a:schemeClr val="accent6">
                  <a:lumMod val="75000"/>
                </a:schemeClr>
              </a:solidFill>
              <a:effectLst/>
            </a:endParaRPr>
          </a:p>
          <a:p>
            <a:br>
              <a:rPr lang="en-US" sz="1100" b="0" dirty="0">
                <a:solidFill>
                  <a:schemeClr val="accent6">
                    <a:lumMod val="75000"/>
                  </a:schemeClr>
                </a:solidFill>
                <a:effectLst/>
              </a:rPr>
            </a:b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</a:rPr>
              <a:t>Ambiguity =   CHEM1+G1:3.5</a:t>
            </a:r>
            <a:endParaRPr lang="en-US" sz="1100" b="0" dirty="0">
              <a:solidFill>
                <a:schemeClr val="accent6">
                  <a:lumMod val="75000"/>
                </a:schemeClr>
              </a:solidFill>
              <a:effectLst/>
            </a:endParaRPr>
          </a:p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</a:rPr>
              <a:t>CHEM1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</a:rPr>
              <a:t>Type:CHEM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</a:rPr>
              <a:t> Value:1.0</a:t>
            </a:r>
            <a:endParaRPr lang="en-US" sz="1100" b="0" dirty="0">
              <a:solidFill>
                <a:schemeClr val="accent6">
                  <a:lumMod val="75000"/>
                </a:schemeClr>
              </a:solidFill>
              <a:effectLst/>
            </a:endParaRPr>
          </a:p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</a:rPr>
              <a:t>G1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</a:rPr>
              <a:t>Type:G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</a:rPr>
              <a:t> Value:3.5</a:t>
            </a:r>
            <a:endParaRPr lang="en-US" sz="1100" b="0" dirty="0">
              <a:solidFill>
                <a:schemeClr val="accent6">
                  <a:lumMod val="75000"/>
                </a:schemeClr>
              </a:solidFill>
              <a:effectLst/>
            </a:endParaRPr>
          </a:p>
          <a:p>
            <a:br>
              <a:rPr lang="en-US" sz="1100" dirty="0">
                <a:solidFill>
                  <a:schemeClr val="accent6">
                    <a:lumMod val="75000"/>
                  </a:schemeClr>
                </a:solidFill>
              </a:rPr>
            </a:br>
            <a:endParaRPr lang="en-US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47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/>
              <a:t>Using annotations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990600" y="2209801"/>
            <a:ext cx="7239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RNA1{[</a:t>
            </a:r>
            <a:r>
              <a:rPr lang="en-US" dirty="0" err="1"/>
              <a:t>moe</a:t>
            </a:r>
            <a:r>
              <a:rPr lang="en-US" dirty="0"/>
              <a:t>](G)[</a:t>
            </a:r>
            <a:r>
              <a:rPr lang="en-US" dirty="0" err="1"/>
              <a:t>sp</a:t>
            </a:r>
            <a:r>
              <a:rPr lang="en-US" dirty="0"/>
              <a:t>].[</a:t>
            </a:r>
            <a:r>
              <a:rPr lang="en-US" dirty="0" err="1"/>
              <a:t>moe</a:t>
            </a:r>
            <a:r>
              <a:rPr lang="en-US" dirty="0"/>
              <a:t>]([m5C])[</a:t>
            </a:r>
            <a:r>
              <a:rPr lang="en-US" dirty="0" err="1"/>
              <a:t>sp</a:t>
            </a:r>
            <a:r>
              <a:rPr lang="en-US" dirty="0"/>
              <a:t>].[</a:t>
            </a:r>
            <a:r>
              <a:rPr lang="en-US" dirty="0" err="1"/>
              <a:t>moe</a:t>
            </a:r>
            <a:r>
              <a:rPr lang="en-US" dirty="0"/>
              <a:t>]([m5C])[</a:t>
            </a:r>
            <a:r>
              <a:rPr lang="en-US" dirty="0" err="1"/>
              <a:t>sp</a:t>
            </a:r>
            <a:r>
              <a:rPr lang="en-US" dirty="0"/>
              <a:t>].[</a:t>
            </a:r>
            <a:r>
              <a:rPr lang="en-US" dirty="0" err="1"/>
              <a:t>moe</a:t>
            </a:r>
            <a:r>
              <a:rPr lang="en-US" dirty="0"/>
              <a:t>](T)[</a:t>
            </a:r>
            <a:r>
              <a:rPr lang="en-US" dirty="0" err="1"/>
              <a:t>sp</a:t>
            </a:r>
            <a:r>
              <a:rPr lang="en-US" dirty="0"/>
              <a:t>].[</a:t>
            </a:r>
            <a:r>
              <a:rPr lang="en-US" dirty="0" err="1"/>
              <a:t>moe</a:t>
            </a:r>
            <a:r>
              <a:rPr lang="en-US" dirty="0"/>
              <a:t>]([m5C])[</a:t>
            </a:r>
            <a:r>
              <a:rPr lang="en-US" dirty="0" err="1"/>
              <a:t>sp</a:t>
            </a:r>
            <a:r>
              <a:rPr lang="en-US" dirty="0"/>
              <a:t>].[</a:t>
            </a:r>
            <a:r>
              <a:rPr lang="en-US" dirty="0" err="1"/>
              <a:t>dr</a:t>
            </a:r>
            <a:r>
              <a:rPr lang="en-US" dirty="0"/>
              <a:t>](A)[</a:t>
            </a:r>
            <a:r>
              <a:rPr lang="en-US" dirty="0" err="1"/>
              <a:t>sp</a:t>
            </a:r>
            <a:r>
              <a:rPr lang="en-US" dirty="0"/>
              <a:t>].[</a:t>
            </a:r>
            <a:r>
              <a:rPr lang="en-US" dirty="0" err="1"/>
              <a:t>dr</a:t>
            </a:r>
            <a:r>
              <a:rPr lang="en-US" dirty="0"/>
              <a:t>](G)[</a:t>
            </a:r>
            <a:r>
              <a:rPr lang="en-US" dirty="0" err="1"/>
              <a:t>sp</a:t>
            </a:r>
            <a:r>
              <a:rPr lang="en-US" dirty="0"/>
              <a:t>].[</a:t>
            </a:r>
            <a:r>
              <a:rPr lang="en-US" dirty="0" err="1"/>
              <a:t>dr</a:t>
            </a:r>
            <a:r>
              <a:rPr lang="en-US" dirty="0"/>
              <a:t>](T)[</a:t>
            </a:r>
            <a:r>
              <a:rPr lang="en-US" dirty="0" err="1"/>
              <a:t>sp</a:t>
            </a:r>
            <a:r>
              <a:rPr lang="en-US" dirty="0"/>
              <a:t>].[</a:t>
            </a:r>
            <a:r>
              <a:rPr lang="en-US" dirty="0" err="1"/>
              <a:t>dr</a:t>
            </a:r>
            <a:r>
              <a:rPr lang="en-US" dirty="0"/>
              <a:t>]([m5C])[</a:t>
            </a:r>
            <a:r>
              <a:rPr lang="en-US" dirty="0" err="1"/>
              <a:t>sp</a:t>
            </a:r>
            <a:r>
              <a:rPr lang="en-US" dirty="0"/>
              <a:t>].[</a:t>
            </a:r>
            <a:r>
              <a:rPr lang="en-US" dirty="0" err="1"/>
              <a:t>dr</a:t>
            </a:r>
            <a:r>
              <a:rPr lang="en-US" dirty="0"/>
              <a:t>](T)[</a:t>
            </a:r>
            <a:r>
              <a:rPr lang="en-US" dirty="0" err="1"/>
              <a:t>sp</a:t>
            </a:r>
            <a:r>
              <a:rPr lang="en-US" dirty="0"/>
              <a:t>].[</a:t>
            </a:r>
            <a:r>
              <a:rPr lang="en-US" dirty="0" err="1"/>
              <a:t>dr</a:t>
            </a:r>
            <a:r>
              <a:rPr lang="en-US" dirty="0"/>
              <a:t>](G)[</a:t>
            </a:r>
            <a:r>
              <a:rPr lang="en-US" dirty="0" err="1"/>
              <a:t>sp</a:t>
            </a:r>
            <a:r>
              <a:rPr lang="en-US" dirty="0"/>
              <a:t>].[</a:t>
            </a:r>
            <a:r>
              <a:rPr lang="en-US" dirty="0" err="1"/>
              <a:t>dr</a:t>
            </a:r>
            <a:r>
              <a:rPr lang="en-US" dirty="0"/>
              <a:t>]([m5C])[</a:t>
            </a:r>
            <a:r>
              <a:rPr lang="en-US" dirty="0" err="1"/>
              <a:t>sp</a:t>
            </a:r>
            <a:r>
              <a:rPr lang="en-US" dirty="0"/>
              <a:t>].[</a:t>
            </a:r>
            <a:r>
              <a:rPr lang="en-US" dirty="0" err="1"/>
              <a:t>dr</a:t>
            </a:r>
            <a:r>
              <a:rPr lang="en-US" dirty="0"/>
              <a:t>](T)[</a:t>
            </a:r>
            <a:r>
              <a:rPr lang="en-US" dirty="0" err="1"/>
              <a:t>sp</a:t>
            </a:r>
            <a:r>
              <a:rPr lang="en-US" dirty="0"/>
              <a:t>].[</a:t>
            </a:r>
            <a:r>
              <a:rPr lang="en-US" dirty="0" err="1"/>
              <a:t>dr</a:t>
            </a:r>
            <a:r>
              <a:rPr lang="en-US" dirty="0"/>
              <a:t>](T)[</a:t>
            </a:r>
            <a:r>
              <a:rPr lang="en-US" dirty="0" err="1"/>
              <a:t>sp</a:t>
            </a:r>
            <a:r>
              <a:rPr lang="en-US" dirty="0"/>
              <a:t>].[</a:t>
            </a:r>
            <a:r>
              <a:rPr lang="en-US" dirty="0" err="1"/>
              <a:t>dr</a:t>
            </a:r>
            <a:r>
              <a:rPr lang="en-US" dirty="0"/>
              <a:t>]([m5C])[</a:t>
            </a:r>
            <a:r>
              <a:rPr lang="en-US" dirty="0" err="1"/>
              <a:t>sp</a:t>
            </a:r>
            <a:r>
              <a:rPr lang="en-US" dirty="0"/>
              <a:t>].[</a:t>
            </a:r>
            <a:r>
              <a:rPr lang="en-US" dirty="0" err="1"/>
              <a:t>moe</a:t>
            </a:r>
            <a:r>
              <a:rPr lang="en-US" dirty="0"/>
              <a:t>](G)[</a:t>
            </a:r>
            <a:r>
              <a:rPr lang="en-US" dirty="0" err="1"/>
              <a:t>sp</a:t>
            </a:r>
            <a:r>
              <a:rPr lang="en-US" dirty="0"/>
              <a:t>].[</a:t>
            </a:r>
            <a:r>
              <a:rPr lang="en-US" dirty="0" err="1"/>
              <a:t>moe</a:t>
            </a:r>
            <a:r>
              <a:rPr lang="en-US" dirty="0"/>
              <a:t>]([m5C])[</a:t>
            </a:r>
            <a:r>
              <a:rPr lang="en-US" dirty="0" err="1"/>
              <a:t>sp</a:t>
            </a:r>
            <a:r>
              <a:rPr lang="en-US" dirty="0"/>
              <a:t>].[</a:t>
            </a:r>
            <a:r>
              <a:rPr lang="en-US" dirty="0" err="1"/>
              <a:t>moe</a:t>
            </a:r>
            <a:r>
              <a:rPr lang="en-US" dirty="0"/>
              <a:t>](A)[</a:t>
            </a:r>
            <a:r>
              <a:rPr lang="en-US" dirty="0" err="1"/>
              <a:t>sp</a:t>
            </a:r>
            <a:r>
              <a:rPr lang="en-US" dirty="0"/>
              <a:t>].[</a:t>
            </a:r>
            <a:r>
              <a:rPr lang="en-US" dirty="0" err="1"/>
              <a:t>moe</a:t>
            </a:r>
            <a:r>
              <a:rPr lang="en-US" dirty="0"/>
              <a:t>]([m5C])[</a:t>
            </a:r>
            <a:r>
              <a:rPr lang="en-US" dirty="0" err="1"/>
              <a:t>sp</a:t>
            </a:r>
            <a:r>
              <a:rPr lang="en-US" dirty="0"/>
              <a:t>].[</a:t>
            </a:r>
            <a:r>
              <a:rPr lang="en-US" dirty="0" err="1"/>
              <a:t>moe</a:t>
            </a:r>
            <a:r>
              <a:rPr lang="en-US" dirty="0"/>
              <a:t>]([m5C])[</a:t>
            </a:r>
            <a:r>
              <a:rPr lang="en-US" dirty="0" err="1"/>
              <a:t>sp</a:t>
            </a:r>
            <a:r>
              <a:rPr lang="en-US" dirty="0"/>
              <a:t>]}$$$</a:t>
            </a:r>
            <a:r>
              <a:rPr lang="en-US" b="1" dirty="0"/>
              <a:t>{“Approved </a:t>
            </a:r>
            <a:r>
              <a:rPr lang="en-US" b="1" dirty="0" err="1"/>
              <a:t>Indication”:”Homozygous</a:t>
            </a:r>
            <a:r>
              <a:rPr lang="en-US" b="1" dirty="0"/>
              <a:t> Familial Hypercholesterolemia (</a:t>
            </a:r>
            <a:r>
              <a:rPr lang="en-US" b="1" dirty="0" err="1"/>
              <a:t>HoFH</a:t>
            </a:r>
            <a:r>
              <a:rPr lang="en-US" b="1" dirty="0"/>
              <a:t>)”}</a:t>
            </a:r>
            <a:r>
              <a:rPr lang="en-US" dirty="0"/>
              <a:t>$V2.0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986828" y="4419600"/>
          <a:ext cx="6934200" cy="1278096"/>
        </p:xfrm>
        <a:graphic>
          <a:graphicData uri="http://schemas.openxmlformats.org/drawingml/2006/table">
            <a:tbl>
              <a:tblPr/>
              <a:tblGrid>
                <a:gridCol w="693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7809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List&lt;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AnnotationNotation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&gt; annotations = mipmersen_helm2_notation.getListOfAnnotations();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           for(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AnnotationNotation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 annotation : annotations )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           {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               String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annotation_value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  =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annotation.getAnnotation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();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               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System.out.println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( " Annotation value : " +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annotation_value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 );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           }</a:t>
                      </a:r>
                      <a:endParaRPr lang="en-US" sz="1200" dirty="0">
                        <a:effectLst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00200" y="25622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2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Chemistry</a:t>
            </a:r>
          </a:p>
        </p:txBody>
      </p:sp>
      <p:pic>
        <p:nvPicPr>
          <p:cNvPr id="16386" name="Picture 2" descr="https://lh4.googleusercontent.com/pGxA9hqncMOUTGSMUiK4ddMMBzBwY2pO2vZDpSau1qlgyzscdbyEKeicDCjaTcWUGSiwkt2s15AJ_K-HJo6SHT7sKVMYXpo3e0gaoMlfaRusUK3xLmR6e7D7TT6RRoM7BsrTAjq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6400"/>
            <a:ext cx="5943600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1447800" y="3886200"/>
            <a:ext cx="4876800" cy="1447800"/>
          </a:xfrm>
          <a:prstGeom prst="ellipse">
            <a:avLst/>
          </a:prstGeom>
          <a:solidFill>
            <a:schemeClr val="accent6">
              <a:alpha val="17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95400" y="5715000"/>
            <a:ext cx="5052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Chemical formats:  SMILES (extended) and </a:t>
            </a:r>
            <a:r>
              <a:rPr lang="en-US" dirty="0" err="1"/>
              <a:t>mol</a:t>
            </a:r>
            <a:r>
              <a:rPr lang="en-US" dirty="0"/>
              <a:t> files.</a:t>
            </a:r>
          </a:p>
        </p:txBody>
      </p:sp>
    </p:spTree>
    <p:extLst>
      <p:ext uri="{BB962C8B-B14F-4D97-AF65-F5344CB8AC3E}">
        <p14:creationId xmlns:p14="http://schemas.microsoft.com/office/powerpoint/2010/main" val="379238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Eric Swayze, </a:t>
            </a:r>
            <a:r>
              <a:rPr lang="en-US" dirty="0" err="1"/>
              <a:t>Ionis</a:t>
            </a:r>
            <a:endParaRPr lang="en-US" dirty="0"/>
          </a:p>
          <a:p>
            <a:r>
              <a:rPr lang="en-US" dirty="0"/>
              <a:t>Chris Hart, </a:t>
            </a:r>
            <a:r>
              <a:rPr lang="en-US" dirty="0" err="1"/>
              <a:t>Ionis</a:t>
            </a:r>
            <a:endParaRPr lang="en-US" dirty="0"/>
          </a:p>
          <a:p>
            <a:r>
              <a:rPr lang="en-US" dirty="0"/>
              <a:t>Sergio Rotstein, </a:t>
            </a:r>
            <a:r>
              <a:rPr lang="en-US" dirty="0" err="1"/>
              <a:t>Prizer</a:t>
            </a:r>
            <a:endParaRPr lang="en-US" dirty="0"/>
          </a:p>
          <a:p>
            <a:r>
              <a:rPr lang="en-US" dirty="0"/>
              <a:t>Tianhong Zhang, Pfizer</a:t>
            </a:r>
          </a:p>
          <a:p>
            <a:r>
              <a:rPr lang="en-US" dirty="0"/>
              <a:t>Sven Neumeyer, Novartis</a:t>
            </a:r>
          </a:p>
          <a:p>
            <a:r>
              <a:rPr lang="en-US" dirty="0"/>
              <a:t>Claire Bellamy, Pistoia Alliance </a:t>
            </a:r>
          </a:p>
          <a:p>
            <a:r>
              <a:rPr lang="en-US" dirty="0"/>
              <a:t>Markus Weisser, Quattro research</a:t>
            </a:r>
          </a:p>
          <a:p>
            <a:r>
              <a:rPr lang="en-US" dirty="0"/>
              <a:t>Roland Knispel, </a:t>
            </a:r>
            <a:r>
              <a:rPr lang="en-US" dirty="0" err="1"/>
              <a:t>Chemaxon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266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Chemistry </a:t>
            </a:r>
            <a:r>
              <a:rPr lang="en-US" dirty="0">
                <a:sym typeface="Wingdings" panose="05000000000000000000" pitchFamily="2" charset="2"/>
              </a:rPr>
              <a:t> function</a:t>
            </a:r>
            <a:endParaRPr lang="en-US" dirty="0"/>
          </a:p>
        </p:txBody>
      </p:sp>
      <p:pic>
        <p:nvPicPr>
          <p:cNvPr id="16386" name="Picture 2" descr="Image result for caffeine functional grou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21213"/>
            <a:ext cx="19050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Image result for aspirin chemist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97746"/>
            <a:ext cx="1776413" cy="216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GalNAc-siRNA conjugates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343400"/>
            <a:ext cx="5775551" cy="138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30482" y="5749128"/>
            <a:ext cx="5301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GalNAc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–siRNA conjugates for better drug delivery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48553" y="6507633"/>
            <a:ext cx="7162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http://www.nature.com/nmat/journal/v12/n11/full/nmat3765.html</a:t>
            </a:r>
          </a:p>
        </p:txBody>
      </p:sp>
    </p:spTree>
    <p:extLst>
      <p:ext uri="{BB962C8B-B14F-4D97-AF65-F5344CB8AC3E}">
        <p14:creationId xmlns:p14="http://schemas.microsoft.com/office/powerpoint/2010/main" val="492471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7" name="Picture 11" descr="http://imgs.sfgate.com/blogs/images/sfgate/sfmoms/2010/07/06/shutterstock_54501343937x6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105400"/>
            <a:ext cx="1836484" cy="122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10321" y="26509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VLSPADKTNVKAAWGKVGAHAGEYGAEALERMFLSFPTTKTYFPHFDLSHGSAQVKGHGKKVADALTNAVAHVDDMPNALSALSDLHAHKLRVDPVNFKLLSHCLLVTLAAHLPAEFTPAVHASLDKFLASVSTVLTSKYR… 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21351040"/>
              </p:ext>
            </p:extLst>
          </p:nvPr>
        </p:nvGraphicFramePr>
        <p:xfrm>
          <a:off x="762000" y="237868"/>
          <a:ext cx="26670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916" y="1905000"/>
            <a:ext cx="4343400" cy="361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http://www.rcsb.org/pdb/images/4HHB_bio_r_500.jpg?bioNum=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28" y="3886200"/>
            <a:ext cx="1076068" cy="107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http://www.uscnk.com/img/Hemoglobin--Alpha-1-(HBa1)-93090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108" y="2895600"/>
            <a:ext cx="867508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47800" y="5334000"/>
            <a:ext cx="1821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Function</a:t>
            </a:r>
          </a:p>
        </p:txBody>
      </p:sp>
    </p:spTree>
    <p:extLst>
      <p:ext uri="{BB962C8B-B14F-4D97-AF65-F5344CB8AC3E}">
        <p14:creationId xmlns:p14="http://schemas.microsoft.com/office/powerpoint/2010/main" val="242955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7" name="Picture 11" descr="http://imgs.sfgate.com/blogs/images/sfgate/sfmoms/2010/07/06/shutterstock_54501343937x6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105400"/>
            <a:ext cx="1836484" cy="122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10321" y="26509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VLSPADKTNVKAAWGKVGAHAGEYGAEALERMFLSFPTTKTYFPHFDLSHGSAQVKGHGKKVADALTNAVAHVDDMPNALSALSDLHAHKLRVDPVNFKLLSHCLLVTLAAHLPAEFTPAVHASLDKFLASVSTVLTSKYR… 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87828746"/>
              </p:ext>
            </p:extLst>
          </p:nvPr>
        </p:nvGraphicFramePr>
        <p:xfrm>
          <a:off x="762000" y="237868"/>
          <a:ext cx="26670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916" y="1905000"/>
            <a:ext cx="4343400" cy="361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http://www.rcsb.org/pdb/images/4HHB_bio_r_500.jpg?bioNum=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28" y="3886200"/>
            <a:ext cx="1076068" cy="107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http://www.uscnk.com/img/Hemoglobin--Alpha-1-(HBa1)-93090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108" y="2895600"/>
            <a:ext cx="867508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47800" y="5334000"/>
            <a:ext cx="1821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Function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-76200" y="1371600"/>
            <a:ext cx="9296400" cy="3590668"/>
          </a:xfrm>
          <a:prstGeom prst="rect">
            <a:avLst/>
          </a:prstGeom>
          <a:solidFill>
            <a:srgbClr val="FFFF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-1317709" y="2749377"/>
            <a:ext cx="3586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Difficult to manage and often unnecessary </a:t>
            </a:r>
          </a:p>
        </p:txBody>
      </p:sp>
    </p:spTree>
    <p:extLst>
      <p:ext uri="{BB962C8B-B14F-4D97-AF65-F5344CB8AC3E}">
        <p14:creationId xmlns:p14="http://schemas.microsoft.com/office/powerpoint/2010/main" val="330341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</a:t>
            </a:r>
            <a:r>
              <a:rPr lang="en-US" dirty="0">
                <a:sym typeface="Wingdings" panose="05000000000000000000" pitchFamily="2" charset="2"/>
              </a:rPr>
              <a:t>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What about FASTA?</a:t>
            </a:r>
          </a:p>
          <a:p>
            <a:pPr marL="0" indent="0">
              <a:buNone/>
            </a:pPr>
            <a:r>
              <a:rPr lang="en-US" dirty="0"/>
              <a:t>&gt;4HHB:A|PDBID|CHAIN|SEQUENCE</a:t>
            </a:r>
          </a:p>
          <a:p>
            <a:pPr marL="0" indent="0">
              <a:buNone/>
            </a:pPr>
            <a:r>
              <a:rPr lang="en-US" dirty="0"/>
              <a:t>VLSPADKTNVKAAWGKVGAHAGEYGAEALERMFLSFPTTKTYFPHFDLSHGSAQVKGHGKKVADALTNAVAHVDDMPNALSALSDLHAHKLRVDPVNFKLLSHCLLVTLAAHLPAEFTPAVHASLDKFLASVSTVLTSKYR</a:t>
            </a:r>
          </a:p>
        </p:txBody>
      </p:sp>
    </p:spTree>
    <p:extLst>
      <p:ext uri="{BB962C8B-B14F-4D97-AF65-F5344CB8AC3E}">
        <p14:creationId xmlns:p14="http://schemas.microsoft.com/office/powerpoint/2010/main" val="321928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0EE9C3-FEAD-4FF0-BD71-2EF481F4845D}">
  <ds:schemaRefs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D39678E-ECD2-4905-988C-5F4B24E08D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262086F-8F50-4E0B-8083-E74BCBADFD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4311</TotalTime>
  <Words>1835</Words>
  <Application>Microsoft Office PowerPoint</Application>
  <PresentationFormat>On-screen Show (4:3)</PresentationFormat>
  <Paragraphs>333</Paragraphs>
  <Slides>53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6" baseType="lpstr">
      <vt:lpstr>MS PGothic</vt:lpstr>
      <vt:lpstr>MS PGothic</vt:lpstr>
      <vt:lpstr>Arial</vt:lpstr>
      <vt:lpstr>Arial</vt:lpstr>
      <vt:lpstr>Calibri</vt:lpstr>
      <vt:lpstr>Helvetica</vt:lpstr>
      <vt:lpstr>Helvetica Neue</vt:lpstr>
      <vt:lpstr>Open Sans</vt:lpstr>
      <vt:lpstr>Times New Roman</vt:lpstr>
      <vt:lpstr>Ubuntu</vt:lpstr>
      <vt:lpstr>Wingdings</vt:lpstr>
      <vt:lpstr>Office Theme</vt:lpstr>
      <vt:lpstr>ChemDraw.Document.6.0</vt:lpstr>
      <vt:lpstr>HELM:  A line notation and software infrastructure for managing biopolymers</vt:lpstr>
      <vt:lpstr>PowerPoint Presentation</vt:lpstr>
      <vt:lpstr>Electron density maps  structure</vt:lpstr>
      <vt:lpstr>PowerPoint Presentation</vt:lpstr>
      <vt:lpstr>Chemistry  Function</vt:lpstr>
      <vt:lpstr>Chemistry  function</vt:lpstr>
      <vt:lpstr>PowerPoint Presentation</vt:lpstr>
      <vt:lpstr>PowerPoint Presentation</vt:lpstr>
      <vt:lpstr>Sequence  function</vt:lpstr>
      <vt:lpstr>Sequence  function</vt:lpstr>
      <vt:lpstr>PowerPoint Presentation</vt:lpstr>
      <vt:lpstr>Biopolymers are stuck between small molecule tools and sequence-based tools</vt:lpstr>
      <vt:lpstr>HELM: Hierarchical Editing Language for Macromolecules</vt:lpstr>
      <vt:lpstr>PowerPoint Presentation</vt:lpstr>
      <vt:lpstr>Demo: Building biopolymers one monomer at a time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Hierarchical Editing Language for Macromolecules</vt:lpstr>
      <vt:lpstr>Hierarchical Editing Language for Macromolecules</vt:lpstr>
      <vt:lpstr>Hierarchical Editing Language for Macromolecules</vt:lpstr>
      <vt:lpstr>Hierarchical Editing Language for Macromolecules</vt:lpstr>
      <vt:lpstr>Hierarchical Editing Language for Macromolecules</vt:lpstr>
      <vt:lpstr>Hierarchical Editing Language for Macromolecules</vt:lpstr>
      <vt:lpstr>PowerPoint Presentation</vt:lpstr>
      <vt:lpstr>PowerPoint Presentation</vt:lpstr>
      <vt:lpstr>Oligonucleotide Drug Design</vt:lpstr>
      <vt:lpstr>Some problems with ASO’s as a therapeutic</vt:lpstr>
      <vt:lpstr>Solution </vt:lpstr>
      <vt:lpstr>Mipomersen</vt:lpstr>
      <vt:lpstr>Mipomersen</vt:lpstr>
      <vt:lpstr>Nusinersen</vt:lpstr>
      <vt:lpstr>HELM 2.0 - Ambiguity</vt:lpstr>
      <vt:lpstr>PowerPoint Presentation</vt:lpstr>
      <vt:lpstr>PEG isomers of IFN-a protein in PEG Intron</vt:lpstr>
      <vt:lpstr>PowerPoint Presentation</vt:lpstr>
      <vt:lpstr>Defibrotide</vt:lpstr>
      <vt:lpstr>Trastuzumab with Emtansine</vt:lpstr>
      <vt:lpstr>Ambiguity of the semi-specific conjugate locus</vt:lpstr>
      <vt:lpstr>HELM at EBI: ChEMBL</vt:lpstr>
      <vt:lpstr>HELM at NCBI: PubChem</vt:lpstr>
      <vt:lpstr>HELM will soon be the global format</vt:lpstr>
      <vt:lpstr>Open-Source software  &amp; Open-Access Monomers</vt:lpstr>
      <vt:lpstr>PowerPoint Presentation</vt:lpstr>
      <vt:lpstr>HELM2Toolkit</vt:lpstr>
      <vt:lpstr>Code</vt:lpstr>
      <vt:lpstr>Using annotations</vt:lpstr>
      <vt:lpstr>Accessing Chemistry</vt:lpstr>
      <vt:lpstr>Acknowledgements </vt:lpstr>
    </vt:vector>
  </TitlesOfParts>
  <Company>Isis Pharmaceuticals,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Milton</dc:creator>
  <cp:lastModifiedBy>Jeff Milton</cp:lastModifiedBy>
  <cp:revision>78</cp:revision>
  <dcterms:created xsi:type="dcterms:W3CDTF">2016-03-31T12:53:16Z</dcterms:created>
  <dcterms:modified xsi:type="dcterms:W3CDTF">2017-04-18T15:59:45Z</dcterms:modified>
</cp:coreProperties>
</file>