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7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9" r:id="rId2"/>
  </p:sldMasterIdLst>
  <p:notesMasterIdLst>
    <p:notesMasterId r:id="rId31"/>
  </p:notesMasterIdLst>
  <p:sldIdLst>
    <p:sldId id="266" r:id="rId3"/>
    <p:sldId id="299" r:id="rId4"/>
    <p:sldId id="300" r:id="rId5"/>
    <p:sldId id="310" r:id="rId6"/>
    <p:sldId id="301" r:id="rId7"/>
    <p:sldId id="274" r:id="rId8"/>
    <p:sldId id="303" r:id="rId9"/>
    <p:sldId id="304" r:id="rId10"/>
    <p:sldId id="305" r:id="rId11"/>
    <p:sldId id="307" r:id="rId12"/>
    <p:sldId id="280" r:id="rId13"/>
    <p:sldId id="281" r:id="rId14"/>
    <p:sldId id="287" r:id="rId15"/>
    <p:sldId id="285" r:id="rId16"/>
    <p:sldId id="292" r:id="rId17"/>
    <p:sldId id="330" r:id="rId18"/>
    <p:sldId id="327" r:id="rId19"/>
    <p:sldId id="317" r:id="rId20"/>
    <p:sldId id="318" r:id="rId21"/>
    <p:sldId id="319" r:id="rId22"/>
    <p:sldId id="325" r:id="rId23"/>
    <p:sldId id="320" r:id="rId24"/>
    <p:sldId id="326" r:id="rId25"/>
    <p:sldId id="322" r:id="rId26"/>
    <p:sldId id="312" r:id="rId27"/>
    <p:sldId id="321" r:id="rId28"/>
    <p:sldId id="329" r:id="rId29"/>
    <p:sldId id="286" r:id="rId30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94660"/>
  </p:normalViewPr>
  <p:slideViewPr>
    <p:cSldViewPr>
      <p:cViewPr>
        <p:scale>
          <a:sx n="72" d="100"/>
          <a:sy n="72" d="100"/>
        </p:scale>
        <p:origin x="-1354" y="-4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9AE17-F4F6-4742-A6F5-590E324539F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829F-729F-4FAD-A57E-3BDB518F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6B531B-4B8F-425C-871B-2EDB9CA6C45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18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19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8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9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2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6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8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1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7B291-23C9-43D3-8CF9-C6A48A66D58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http://pistoiaalliance.org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" name="Picture 5" descr="clock tower fu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6764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9000" y="6529388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@PistoiaAlliance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00200" y="2133600"/>
            <a:ext cx="6096000" cy="1524000"/>
          </a:xfrm>
        </p:spPr>
        <p:txBody>
          <a:bodyPr lIns="0" tIns="0" rIns="0" bIns="0"/>
          <a:lstStyle>
            <a:lvl1pPr marL="0" indent="0" algn="l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600200" y="3810000"/>
            <a:ext cx="6172200" cy="685800"/>
          </a:xfrm>
        </p:spPr>
        <p:txBody>
          <a:bodyPr lIns="0" tIns="0" rIns="0" bIns="0"/>
          <a:lstStyle>
            <a:lvl1pPr marL="0" indent="0" algn="l"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5486400" cy="838200"/>
          </a:xfr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0" indent="0">
              <a:buNone/>
              <a:defRPr sz="18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3985802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3991DF-1368-4B92-AC23-6DAC4B28A9D7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4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57A40F-3111-4728-914A-976334C4D330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8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440" y="1523680"/>
            <a:ext cx="3741120" cy="502900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800" y="1523680"/>
            <a:ext cx="3741120" cy="502900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E5381F-B61E-4BED-AE13-EF848E996C2F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09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F9FA9F-D513-4324-8CE9-2D741A0EB44F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90F223-AA3A-4DD6-98AA-3EC4185519CC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62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A16D18-4DB4-43ED-9135-002D2D930DF1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93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C63A5D-1EAF-4C10-8DDD-615DE45A0F3D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4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2F6D50-7ADE-42FE-A871-F1337760A043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90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5844E-2203-4317-AC1E-2A0A9F847AD7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08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001" y="456529"/>
            <a:ext cx="1942560" cy="6096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440" y="456529"/>
            <a:ext cx="5692320" cy="6096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130C8B-C4C6-4F23-A3BC-87FFDBF8575D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3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 _logo_blue_horiz_NE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4"/>
          <a:stretch>
            <a:fillRect/>
          </a:stretch>
        </p:blipFill>
        <p:spPr bwMode="auto">
          <a:xfrm>
            <a:off x="7383463" y="5943600"/>
            <a:ext cx="1608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32717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6858000"/>
          </a:xfrm>
          <a:prstGeom prst="rect">
            <a:avLst/>
          </a:prstGeom>
          <a:solidFill>
            <a:schemeClr val="bg1"/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rgbClr val="00776B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695218"/>
            <a:ext cx="9143999" cy="162782"/>
          </a:xfrm>
          <a:prstGeom prst="rect">
            <a:avLst/>
          </a:prstGeom>
          <a:solidFill>
            <a:srgbClr val="006D75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rgbClr val="00776B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0B84BE-5EC7-4C6C-8997-E60D0508B5B3}" type="slidenum">
              <a:rPr lang="en-GB" smtClean="0">
                <a:solidFill>
                  <a:srgbClr val="00776B"/>
                </a:solidFill>
              </a:rPr>
              <a:pPr/>
              <a:t>‹#›</a:t>
            </a:fld>
            <a:endParaRPr lang="en-GB" dirty="0">
              <a:solidFill>
                <a:srgbClr val="00776B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49" y="6726927"/>
            <a:ext cx="606596" cy="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3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65609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65869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10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22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76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035069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68759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761761" y="1294696"/>
            <a:ext cx="7696800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algn="ctr" defTabSz="829452">
              <a:defRPr/>
            </a:pPr>
            <a:endParaRPr lang="en-US">
              <a:solidFill>
                <a:srgbClr val="00776B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B08B3B-3211-4253-B0B8-BF8055216E41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  <p:pic>
        <p:nvPicPr>
          <p:cNvPr id="18439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8979"/>
            <a:ext cx="9144000" cy="58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40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4110038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761761" y="1294696"/>
            <a:ext cx="7696800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algn="ctr" defTabSz="829452">
              <a:defRPr/>
            </a:pPr>
            <a:endParaRPr lang="en-US">
              <a:solidFill>
                <a:srgbClr val="00776B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440" y="456528"/>
            <a:ext cx="7773120" cy="61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40" y="1523680"/>
            <a:ext cx="7620480" cy="502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5937"/>
            <a:ext cx="2894400" cy="4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defTabSz="914414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endParaRPr lang="en-US">
              <a:solidFill>
                <a:srgbClr val="00776B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1" y="6245937"/>
            <a:ext cx="2134080" cy="4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4414" hangingPunct="1">
              <a:lnSpc>
                <a:spcPct val="100000"/>
              </a:lnSpc>
              <a:buClrTx/>
              <a:buSzTx/>
              <a:buFontTx/>
              <a:buNone/>
              <a:defRPr sz="1000"/>
            </a:lvl1pPr>
          </a:lstStyle>
          <a:p>
            <a:fld id="{C00B84BE-5EC7-4C6C-8997-E60D0508B5B3}" type="slidenum">
              <a:rPr lang="en-GB">
                <a:solidFill>
                  <a:srgbClr val="00776B"/>
                </a:solidFill>
                <a:latin typeface="Arial" charset="0"/>
                <a:cs typeface="DejaVu Sans" pitchFamily="34" charset="0"/>
              </a:rPr>
              <a:pPr/>
              <a:t>‹#›</a:t>
            </a:fld>
            <a:endParaRPr lang="en-GB">
              <a:solidFill>
                <a:srgbClr val="00776B"/>
              </a:solidFill>
              <a:latin typeface="Arial" charset="0"/>
              <a:cs typeface="DejaVu Sans" pitchFamily="34" charset="0"/>
            </a:endParaRPr>
          </a:p>
        </p:txBody>
      </p:sp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8979"/>
            <a:ext cx="9144000" cy="58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28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14726"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829452"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244178"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658904"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725" indent="-342725" algn="l" defTabSz="914414" rtl="0" fontAlgn="base">
        <a:spcBef>
          <a:spcPct val="40000"/>
        </a:spcBef>
        <a:spcAft>
          <a:spcPct val="0"/>
        </a:spcAft>
        <a:buClr>
          <a:srgbClr val="006699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3051" indent="-286565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–"/>
        <a:defRPr sz="2400">
          <a:solidFill>
            <a:srgbClr val="000000"/>
          </a:solidFill>
          <a:latin typeface="+mn-lt"/>
        </a:defRPr>
      </a:lvl2pPr>
      <a:lvl3pPr marL="1143377" indent="-228964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•"/>
        <a:defRPr sz="2000">
          <a:solidFill>
            <a:srgbClr val="000000"/>
          </a:solidFill>
          <a:latin typeface="+mn-lt"/>
        </a:defRPr>
      </a:lvl3pPr>
      <a:lvl4pPr marL="1599864" indent="-228964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–"/>
        <a:defRPr sz="2000">
          <a:solidFill>
            <a:srgbClr val="000000"/>
          </a:solidFill>
          <a:latin typeface="+mn-lt"/>
        </a:defRPr>
      </a:lvl4pPr>
      <a:lvl5pPr marL="2057791" indent="-228964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000000"/>
          </a:solidFill>
          <a:latin typeface="+mn-lt"/>
        </a:defRPr>
      </a:lvl5pPr>
      <a:lvl6pPr marL="2472517" indent="-228964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000000"/>
          </a:solidFill>
          <a:latin typeface="+mn-lt"/>
        </a:defRPr>
      </a:lvl6pPr>
      <a:lvl7pPr marL="2887243" indent="-228964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000000"/>
          </a:solidFill>
          <a:latin typeface="+mn-lt"/>
        </a:defRPr>
      </a:lvl7pPr>
      <a:lvl8pPr marL="3301969" indent="-228964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000000"/>
          </a:solidFill>
          <a:latin typeface="+mn-lt"/>
        </a:defRPr>
      </a:lvl8pPr>
      <a:lvl9pPr marL="3716695" indent="-228964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openhelm.org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images.google.com/imgres?imgurl=http://moltable.ncl.res.in/icci/chemaxon_logo_lg.gif&amp;imgrefurl=http://moltable.ncl.res.in/icci/sponsored.html&amp;usg=__GUa3Ep5EjmV4NVoFPT3-PCJe_z8=&amp;h=107&amp;w=120&amp;sz=6&amp;hl=en&amp;start=5&amp;um=1&amp;tbnid=ckYP7FHh9oTbzM:&amp;tbnh=78&amp;tbnw=88&amp;prev=/images?q=chemaxon&amp;hl=en&amp;um=1" TargetMode="External"/><Relationship Id="rId18" Type="http://schemas.openxmlformats.org/officeDocument/2006/relationships/hyperlink" Target="http://images.google.com/imgres?imgurl=http://www.aiche.org/uploadedImages/SBE/Corporate/RocheLogo.jpg&amp;imgrefurl=http://www.aiche.org/SBE/Corporate/Members.aspx&amp;usg=__kzEwqIU9FE62vJ7oJddyPt-8zC4=&amp;h=1272&amp;w=2378&amp;sz=75&amp;hl=en&amp;start=3&amp;um=1&amp;tbnid=GjMqu0MIqIHaAM:&amp;tbnh=80&amp;tbnw=150&amp;prev=/images?q=roche&amp;hl=en&amp;um=1" TargetMode="External"/><Relationship Id="rId26" Type="http://schemas.openxmlformats.org/officeDocument/2006/relationships/hyperlink" Target="http://www.boehringer-ingelheim.co.uk/index.html" TargetMode="External"/><Relationship Id="rId39" Type="http://schemas.openxmlformats.org/officeDocument/2006/relationships/image" Target="../media/image28.gif"/><Relationship Id="rId21" Type="http://schemas.openxmlformats.org/officeDocument/2006/relationships/image" Target="../media/image18.png"/><Relationship Id="rId34" Type="http://schemas.openxmlformats.org/officeDocument/2006/relationships/image" Target="../media/image25.png"/><Relationship Id="rId42" Type="http://schemas.openxmlformats.org/officeDocument/2006/relationships/hyperlink" Target="http://www.merck.de/" TargetMode="External"/><Relationship Id="rId47" Type="http://schemas.openxmlformats.org/officeDocument/2006/relationships/hyperlink" Target="http://www.ccdc.cam.ac.uk/index.php" TargetMode="External"/><Relationship Id="rId50" Type="http://schemas.openxmlformats.org/officeDocument/2006/relationships/image" Target="../media/image36.jpeg"/><Relationship Id="rId55" Type="http://schemas.openxmlformats.org/officeDocument/2006/relationships/image" Target="../media/image39.png"/><Relationship Id="rId63" Type="http://schemas.openxmlformats.org/officeDocument/2006/relationships/hyperlink" Target="http://www.google.co.uk/imgres?imgurl=http://www.sapmea.asn.au/conventions/esa2008/graphics/UCB.png&amp;imgrefurl=http://www.sapmea.asn.au/conventions/esa2008/meetings_eeg.html&amp;usg=__5LlkKtEsMVWs6pWjLRUxYGvLhiM=&amp;h=272&amp;w=281&amp;sz=3&amp;hl=en&amp;start=15&amp;sig2=IKvEikNjOXxdp85qiPHQCQ&amp;zoom=1&amp;um=1&amp;itbs=1&amp;tbnid=34bpyRju7M_DbM:&amp;tbnh=110&amp;tbnw=114&amp;prev=/images?q=ucb+pharma&amp;um=1&amp;hl=en&amp;sa=N&amp;tbs=isch:1&amp;ei=nvRQTYKtCc-xhAfw2KXWCA" TargetMode="External"/><Relationship Id="rId68" Type="http://schemas.openxmlformats.org/officeDocument/2006/relationships/image" Target="../media/image50.jpeg"/><Relationship Id="rId76" Type="http://schemas.openxmlformats.org/officeDocument/2006/relationships/image" Target="../media/image58.jpeg"/><Relationship Id="rId7" Type="http://schemas.openxmlformats.org/officeDocument/2006/relationships/hyperlink" Target="http://images.google.com/imgres?imgurl=http://www.advantum.com/res/Logotypes/astrazeneca.jpg&amp;imgrefurl=http://www.advantum.com/AstraZenecaEng.htm&amp;usg=__Ae3rPJD-6EFSwaAy__PxN7IyZx8=&amp;h=305&amp;w=1184&amp;sz=46&amp;hl=en&amp;start=3&amp;um=1&amp;tbnid=0VWpfaup7DE-sM:&amp;tbnh=39&amp;tbnw=150&amp;prev=/images?q=astrazeneca&amp;hl=en&amp;um=1" TargetMode="External"/><Relationship Id="rId71" Type="http://schemas.openxmlformats.org/officeDocument/2006/relationships/image" Target="../media/image53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9" Type="http://schemas.openxmlformats.org/officeDocument/2006/relationships/image" Target="../media/image22.png"/><Relationship Id="rId11" Type="http://schemas.openxmlformats.org/officeDocument/2006/relationships/hyperlink" Target="http://images.google.com/imgres?imgurl=http://www.sbrionline.info/Partner/accelrys_logo.jpg&amp;imgrefurl=http://www.sbrionline.info/Partner/PartnerAccl.htm&amp;usg=__kxVocQvLQLpZGxCjQHqptfs5Vx8=&amp;h=350&amp;w=1168&amp;sz=59&amp;hl=en&amp;start=1&amp;um=1&amp;tbnid=9fRXQP-3si_uLM:&amp;tbnh=45&amp;tbnw=150&amp;prev=/images?q=accelrys&amp;hl=en&amp;um=1" TargetMode="External"/><Relationship Id="rId24" Type="http://schemas.openxmlformats.org/officeDocument/2006/relationships/hyperlink" Target="http://rsc.org/" TargetMode="External"/><Relationship Id="rId32" Type="http://schemas.openxmlformats.org/officeDocument/2006/relationships/hyperlink" Target="http://images.google.co.uk/imgres?imgurl=http://accelrys.com/company/strategic-alliances/images/EBI-EMBL.jpg&amp;imgrefurl=http://accelrys.com/company/strategic-alliances/independent-software-vendors.html&amp;usg=__IlLqsLA1aydnOpr3zd17e4ikK9w=&amp;h=92&amp;w=175&amp;sz=9&amp;hl=en&amp;start=2&amp;sig2=c91NnVLe3Z0QC2VvGdTNqw&amp;tbnid=IwSsKiUaYcnK_M:&amp;tbnh=53&amp;tbnw=100&amp;prev=/images?q=ebi+embl&amp;gbv=2&amp;hl=en&amp;ei=jntcS5O6MI6UjAeslu2OAg" TargetMode="External"/><Relationship Id="rId37" Type="http://schemas.openxmlformats.org/officeDocument/2006/relationships/hyperlink" Target="http://www.ariadnegenomics.com/" TargetMode="External"/><Relationship Id="rId40" Type="http://schemas.openxmlformats.org/officeDocument/2006/relationships/hyperlink" Target="http://www.syapse.com/index.php" TargetMode="External"/><Relationship Id="rId45" Type="http://schemas.openxmlformats.org/officeDocument/2006/relationships/image" Target="../media/image32.png"/><Relationship Id="rId53" Type="http://schemas.openxmlformats.org/officeDocument/2006/relationships/hyperlink" Target="http://www.ipsen.com/en" TargetMode="External"/><Relationship Id="rId58" Type="http://schemas.openxmlformats.org/officeDocument/2006/relationships/image" Target="../media/image41.jpeg"/><Relationship Id="rId66" Type="http://schemas.openxmlformats.org/officeDocument/2006/relationships/image" Target="../media/image48.png"/><Relationship Id="rId74" Type="http://schemas.openxmlformats.org/officeDocument/2006/relationships/image" Target="../media/image56.gif"/><Relationship Id="rId79" Type="http://schemas.openxmlformats.org/officeDocument/2006/relationships/image" Target="../media/image60.jpeg"/><Relationship Id="rId5" Type="http://schemas.openxmlformats.org/officeDocument/2006/relationships/hyperlink" Target="http://www.pfizer.com/home/" TargetMode="External"/><Relationship Id="rId61" Type="http://schemas.openxmlformats.org/officeDocument/2006/relationships/image" Target="../media/image44.jpeg"/><Relationship Id="rId10" Type="http://schemas.openxmlformats.org/officeDocument/2006/relationships/image" Target="../media/image11.jpeg"/><Relationship Id="rId19" Type="http://schemas.openxmlformats.org/officeDocument/2006/relationships/image" Target="../media/image16.jpeg"/><Relationship Id="rId31" Type="http://schemas.openxmlformats.org/officeDocument/2006/relationships/image" Target="../media/image23.jpeg"/><Relationship Id="rId44" Type="http://schemas.openxmlformats.org/officeDocument/2006/relationships/image" Target="../media/image31.png"/><Relationship Id="rId52" Type="http://schemas.openxmlformats.org/officeDocument/2006/relationships/image" Target="../media/image37.jpeg"/><Relationship Id="rId60" Type="http://schemas.openxmlformats.org/officeDocument/2006/relationships/image" Target="../media/image43.png"/><Relationship Id="rId65" Type="http://schemas.openxmlformats.org/officeDocument/2006/relationships/image" Target="../media/image47.jpeg"/><Relationship Id="rId73" Type="http://schemas.openxmlformats.org/officeDocument/2006/relationships/image" Target="../media/image55.png"/><Relationship Id="rId78" Type="http://schemas.openxmlformats.org/officeDocument/2006/relationships/hyperlink" Target="http://images.google.com/imgres?imgurl=http://www.corporatecomplianceinsights.com/wp-content/uploads/2009/04/glaxosmithkline-glaxo-logo.jpg&amp;imgrefurl=http://www.corporatecomplianceinsights.com/2009/glaxo-buys-stiefel-glaxosmithkline-governance-hong-kong-world-bank&amp;usg=__momsQY4E4kJOiFfCa61yoe-2gOA=&amp;h=225&amp;w=327&amp;sz=42&amp;hl=en&amp;start=6&amp;um=1&amp;tbnid=98S20HdRuoiNzM:&amp;tbnh=81&amp;tbnw=118&amp;prev=/images?q=glaxo+smith+kline&amp;hl=en&amp;sa=N&amp;um=1" TargetMode="External"/><Relationship Id="rId81" Type="http://schemas.openxmlformats.org/officeDocument/2006/relationships/image" Target="../media/image61.jpeg"/><Relationship Id="rId4" Type="http://schemas.openxmlformats.org/officeDocument/2006/relationships/image" Target="../media/image8.png"/><Relationship Id="rId9" Type="http://schemas.openxmlformats.org/officeDocument/2006/relationships/hyperlink" Target="http://images.google.com/imgres?imgurl=http://ceoworld.biz/ceo/wp-content/uploads/2009/04/bristol_myers-squibb.gif&amp;imgrefurl=http://ceoworld.biz/ceo/2009/04/10/bristol-myers-eyes-major-acquisitions-says-james-cornelius/&amp;usg=__KxXCEMqcJI_GI3VuE39F_ZCNgKk=&amp;h=160&amp;w=198&amp;sz=8&amp;hl=en&amp;start=1&amp;um=1&amp;tbnid=vB-3DN8CVX-AbM:&amp;tbnh=84&amp;tbnw=104&amp;prev=/images?q=bristol+myers+squibb&amp;hl=en&amp;um=1" TargetMode="External"/><Relationship Id="rId14" Type="http://schemas.openxmlformats.org/officeDocument/2006/relationships/image" Target="../media/image13.jpeg"/><Relationship Id="rId22" Type="http://schemas.openxmlformats.org/officeDocument/2006/relationships/hyperlink" Target="http://www.merck.com/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://images.google.co.uk/imgres?imgurl=http://www.siia.net/codies/2009/finalists/logos/TRLOGO.jpg&amp;imgrefurl=http://www.siia.net/codies/2009/finalist_detail.asp?id=56&amp;usg=__NymS_xDIZYPZFQiKuLhmaIrJOfM=&amp;h=225&amp;w=896&amp;sz=60&amp;hl=en&amp;start=2&amp;sig2=kIAI_vHIMwvws9S8-U9yHw&amp;tbnid=bAHlTzQuHomi6M:&amp;tbnh=37&amp;tbnw=146&amp;prev=/images?q=thomson+reuters&amp;gbv=2&amp;hl=en&amp;ei=23pcS5K9Cc2NjAfWvMmeAg" TargetMode="External"/><Relationship Id="rId35" Type="http://schemas.openxmlformats.org/officeDocument/2006/relationships/hyperlink" Target="http://www.io-informatics.com/" TargetMode="External"/><Relationship Id="rId43" Type="http://schemas.openxmlformats.org/officeDocument/2006/relationships/image" Target="../media/image30.gif"/><Relationship Id="rId48" Type="http://schemas.openxmlformats.org/officeDocument/2006/relationships/image" Target="../media/image34.gif"/><Relationship Id="rId56" Type="http://schemas.openxmlformats.org/officeDocument/2006/relationships/image" Target="../media/image40.png"/><Relationship Id="rId64" Type="http://schemas.openxmlformats.org/officeDocument/2006/relationships/image" Target="../media/image46.jpeg"/><Relationship Id="rId69" Type="http://schemas.openxmlformats.org/officeDocument/2006/relationships/image" Target="../media/image51.jpeg"/><Relationship Id="rId77" Type="http://schemas.openxmlformats.org/officeDocument/2006/relationships/image" Target="../media/image59.jpeg"/><Relationship Id="rId8" Type="http://schemas.openxmlformats.org/officeDocument/2006/relationships/image" Target="../media/image10.jpeg"/><Relationship Id="rId51" Type="http://schemas.openxmlformats.org/officeDocument/2006/relationships/hyperlink" Target="http://www.answerconsulting.com/" TargetMode="External"/><Relationship Id="rId72" Type="http://schemas.openxmlformats.org/officeDocument/2006/relationships/image" Target="../media/image54.gif"/><Relationship Id="rId80" Type="http://schemas.openxmlformats.org/officeDocument/2006/relationships/hyperlink" Target="http://images.google.com/imgres?imgurl=http://www.film-paa-net.dk/logo_LUNDBECK.gif&amp;imgrefurl=http://www.film-paa-net.dk/CLIENTS.htm&amp;usg=__3Er8v9_9dI7s8VCIvMBT0mtkkSM=&amp;h=141&amp;w=236&amp;sz=8&amp;hl=en&amp;start=2&amp;um=1&amp;tbnid=joZezF1RcEz8VM:&amp;tbnh=65&amp;tbnw=109&amp;prev=/images?q=lundbeck+pharma&amp;hl=en&amp;um=1" TargetMode="External"/><Relationship Id="rId3" Type="http://schemas.openxmlformats.org/officeDocument/2006/relationships/hyperlink" Target="http://www.novartis.com/" TargetMode="External"/><Relationship Id="rId12" Type="http://schemas.openxmlformats.org/officeDocument/2006/relationships/image" Target="../media/image12.jpeg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33" Type="http://schemas.openxmlformats.org/officeDocument/2006/relationships/image" Target="../media/image24.jpeg"/><Relationship Id="rId38" Type="http://schemas.openxmlformats.org/officeDocument/2006/relationships/image" Target="../media/image27.png"/><Relationship Id="rId46" Type="http://schemas.openxmlformats.org/officeDocument/2006/relationships/image" Target="../media/image33.png"/><Relationship Id="rId59" Type="http://schemas.openxmlformats.org/officeDocument/2006/relationships/image" Target="../media/image42.jpeg"/><Relationship Id="rId67" Type="http://schemas.openxmlformats.org/officeDocument/2006/relationships/image" Target="../media/image49.png"/><Relationship Id="rId20" Type="http://schemas.openxmlformats.org/officeDocument/2006/relationships/image" Target="../media/image17.png"/><Relationship Id="rId41" Type="http://schemas.openxmlformats.org/officeDocument/2006/relationships/image" Target="../media/image29.png"/><Relationship Id="rId54" Type="http://schemas.openxmlformats.org/officeDocument/2006/relationships/image" Target="../media/image38.gif"/><Relationship Id="rId62" Type="http://schemas.openxmlformats.org/officeDocument/2006/relationships/image" Target="../media/image45.gif"/><Relationship Id="rId70" Type="http://schemas.openxmlformats.org/officeDocument/2006/relationships/image" Target="../media/image52.jpeg"/><Relationship Id="rId75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5" Type="http://schemas.openxmlformats.org/officeDocument/2006/relationships/hyperlink" Target="http://images.google.com/imgres?imgurl=http://www.bioxpr.be/software/img/bioxpr_mini.png&amp;imgrefurl=http://www.bioxpr.be/software/bioxpress.php&amp;usg=__XfExuSNs_NgKCq4jrpvjjVTyjko=&amp;h=64&amp;w=150&amp;sz=6&amp;hl=en&amp;start=8&amp;um=1&amp;tbnid=W-77-d5NSTs2YM:&amp;tbnh=41&amp;tbnw=96&amp;prev=/images?q=bioxpr&amp;hl=en&amp;um=1" TargetMode="External"/><Relationship Id="rId23" Type="http://schemas.openxmlformats.org/officeDocument/2006/relationships/image" Target="../media/image19.jpeg"/><Relationship Id="rId28" Type="http://schemas.openxmlformats.org/officeDocument/2006/relationships/hyperlink" Target="http://www.collaborativedrug.com/" TargetMode="External"/><Relationship Id="rId36" Type="http://schemas.openxmlformats.org/officeDocument/2006/relationships/image" Target="../media/image26.png"/><Relationship Id="rId49" Type="http://schemas.openxmlformats.org/officeDocument/2006/relationships/image" Target="../media/image35.gif"/><Relationship Id="rId57" Type="http://schemas.openxmlformats.org/officeDocument/2006/relationships/hyperlink" Target="http://www.google.co.uk/imgres?imgurl=http://blog.emman.in/wp-content/uploads/2010/09/HCL-Technologies.jpg&amp;imgrefurl=http://blog.emman.in/hcl-technologies-walkin-for-jobs-at-chennaibangalore-and-more-places-on-9th-october-2010.html&amp;usg=__zZROwoLMffHIIRA3knaJq4TwrWc=&amp;h=175&amp;w=250&amp;sz=10&amp;hl=en&amp;start=1&amp;sig2=oRguck7UViw9kffS0GUjJQ&amp;zoom=1&amp;itbs=1&amp;tbnid=0WJOQlT7JbjvYM:&amp;tbnh=78&amp;tbnw=111&amp;prev=/images?q=hcl+technologies&amp;hl=en&amp;safe=active&amp;sa=G&amp;gbv=2&amp;tbs=isch:1&amp;ei=wR8STbzaFMyzhAfQweW3D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00200" y="2133600"/>
            <a:ext cx="6356176" cy="1524000"/>
          </a:xfrm>
        </p:spPr>
        <p:txBody>
          <a:bodyPr/>
          <a:lstStyle/>
          <a:p>
            <a:r>
              <a:rPr lang="en-US" dirty="0" smtClean="0"/>
              <a:t>Pistoia </a:t>
            </a:r>
            <a:r>
              <a:rPr lang="en-US" dirty="0"/>
              <a:t>Alliance and </a:t>
            </a:r>
            <a:r>
              <a:rPr lang="en-US" dirty="0" smtClean="0"/>
              <a:t>HELM</a:t>
            </a:r>
            <a:endParaRPr lang="en-US" dirty="0" smtClean="0"/>
          </a:p>
          <a:p>
            <a:r>
              <a:rPr lang="en-US" sz="2400" dirty="0" smtClean="0"/>
              <a:t>An open information standard for the molecular representation of Biologics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Alex </a:t>
            </a:r>
            <a:r>
              <a:rPr lang="en-GB" dirty="0" err="1" smtClean="0"/>
              <a:t>Drijver</a:t>
            </a:r>
            <a:r>
              <a:rPr lang="en-GB" dirty="0" smtClean="0"/>
              <a:t>, </a:t>
            </a:r>
            <a:r>
              <a:rPr lang="en-GB" dirty="0" err="1" smtClean="0"/>
              <a:t>ChemAxon</a:t>
            </a:r>
            <a:endParaRPr lang="en-GB" dirty="0" smtClean="0"/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Domain Lead – Sergio </a:t>
            </a:r>
            <a:r>
              <a:rPr lang="en-GB" dirty="0" err="1" smtClean="0"/>
              <a:t>Rotstein</a:t>
            </a:r>
            <a:r>
              <a:rPr lang="en-GB" dirty="0" smtClean="0"/>
              <a:t>, Pfizer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045" y="1469268"/>
            <a:ext cx="8687227" cy="233559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Higher level components are </a:t>
            </a:r>
            <a:r>
              <a:rPr lang="en-US" sz="2000" dirty="0" smtClean="0">
                <a:latin typeface="+mn-lt"/>
                <a:cs typeface="Arial" pitchFamily="34" charset="0"/>
              </a:rPr>
              <a:t>a combination </a:t>
            </a:r>
            <a:r>
              <a:rPr lang="en-US" sz="2000" dirty="0">
                <a:latin typeface="+mn-lt"/>
                <a:cs typeface="Arial" pitchFamily="34" charset="0"/>
              </a:rPr>
              <a:t>of lower level components</a:t>
            </a:r>
          </a:p>
          <a:p>
            <a:pPr>
              <a:lnSpc>
                <a:spcPct val="150000"/>
              </a:lnSpc>
              <a:buSzPct val="80000"/>
            </a:pPr>
            <a:endParaRPr lang="de-DE" sz="2000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hierarchy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044860" y="4604838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688" y="4707393"/>
            <a:ext cx="111007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Monomer</a:t>
            </a:r>
            <a:endParaRPr lang="en-US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4860" y="5780676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263" y="5883231"/>
            <a:ext cx="71092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Atom</a:t>
            </a:r>
            <a:endParaRPr lang="en-US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4863" y="3428999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7276" y="3531554"/>
            <a:ext cx="176891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Simple polymer</a:t>
            </a:r>
            <a:endParaRPr lang="en-US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4861" y="2253161"/>
            <a:ext cx="3853732" cy="5225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7088" y="2355716"/>
            <a:ext cx="1969285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Complex polymer</a:t>
            </a:r>
            <a:endParaRPr lang="en-US" dirty="0"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30410" y="2253161"/>
            <a:ext cx="718492" cy="4050110"/>
          </a:xfrm>
          <a:prstGeom prst="downArrow">
            <a:avLst>
              <a:gd name="adj1" fmla="val 64613"/>
              <a:gd name="adj2" fmla="val 58768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76673" y="2437095"/>
            <a:ext cx="62596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9916" y="5403868"/>
            <a:ext cx="579482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9857" y="2238856"/>
            <a:ext cx="3788415" cy="193041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de-DE" sz="2000" dirty="0" smtClean="0">
                <a:latin typeface="+mn-lt"/>
                <a:cs typeface="Liberation Mono" pitchFamily="50" charset="0"/>
              </a:rPr>
              <a:t>Entire chemical structure information of the macromolecule</a:t>
            </a:r>
          </a:p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de-DE" sz="2000" dirty="0" smtClean="0">
                <a:latin typeface="+mn-lt"/>
                <a:cs typeface="Liberation Mono" pitchFamily="50" charset="0"/>
              </a:rPr>
              <a:t>May include annotations per Simple polymer</a:t>
            </a:r>
            <a:endParaRPr lang="en-US" sz="2000" dirty="0" smtClean="0">
              <a:latin typeface="+mn-lt"/>
              <a:cs typeface="Liberation Mon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Linear Peptide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3500"/>
            <a:ext cx="8429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Linear Oligonucleotide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11400"/>
            <a:ext cx="86185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Stem-loops (e.g. </a:t>
            </a:r>
            <a:r>
              <a:rPr lang="en-US" dirty="0" err="1" smtClean="0"/>
              <a:t>Tetraloops</a:t>
            </a:r>
            <a:r>
              <a:rPr lang="en-US" dirty="0" smtClean="0"/>
              <a:t>)</a:t>
            </a:r>
            <a:endParaRPr lang="en-GB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4437112"/>
            <a:ext cx="8280920" cy="18239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smtClean="0"/>
              <a:t>HELM notation:</a:t>
            </a:r>
            <a:endParaRPr lang="en-US" sz="1800" dirty="0"/>
          </a:p>
          <a:p>
            <a:pPr marL="0" indent="0">
              <a:buNone/>
              <a:defRPr/>
            </a:pPr>
            <a:r>
              <a:rPr lang="en-US" sz="1800" dirty="0"/>
              <a:t>RNA1{R(G)P.R(G)P.R(C)P.R(A)P.R(C)P.R(U)P.R(U)P.R(C)P.R(G)P.R(G)P.R(U)P.R(G)P.R(C)P.R(C)}$$RNA1,RNA1,11:pair-32:pair|RNA1,RNA1,5:pair-38:pair|RNA1,RNA1,14:pair-29:pair|RNA1,RNA1,8:pair-35:pair|RNA1,RNA1,2:pair-41:pair$$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1713019" y="1412776"/>
            <a:ext cx="5883317" cy="30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Example: Oligonucleotide Peptide Conjugate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54250"/>
            <a:ext cx="80105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Biologics\Presentations\0own\pics\HELM_glycoprote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2" r="49044" b="29299"/>
          <a:stretch/>
        </p:blipFill>
        <p:spPr bwMode="auto">
          <a:xfrm>
            <a:off x="251520" y="1196752"/>
            <a:ext cx="5435987" cy="34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63836" y="1196752"/>
            <a:ext cx="2840211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smtClean="0"/>
              <a:t>H    </a:t>
            </a:r>
            <a:r>
              <a:rPr lang="en-US" sz="600" dirty="0" smtClean="0"/>
              <a:t> </a:t>
            </a:r>
            <a:r>
              <a:rPr lang="en-US" sz="1800" dirty="0" smtClean="0"/>
              <a:t> M     </a:t>
            </a:r>
            <a:r>
              <a:rPr lang="en-US" sz="800" dirty="0" smtClean="0"/>
              <a:t> </a:t>
            </a:r>
            <a:r>
              <a:rPr lang="en-US" sz="1800" dirty="0" smtClean="0"/>
              <a:t>E      L</a:t>
            </a:r>
            <a:endParaRPr lang="en-GB" sz="600" kern="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4797152"/>
            <a:ext cx="8712968" cy="18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smtClean="0"/>
              <a:t>HELM notation:</a:t>
            </a:r>
          </a:p>
          <a:p>
            <a:pPr marL="0" indent="0">
              <a:buNone/>
              <a:defRPr/>
            </a:pPr>
            <a:r>
              <a:rPr lang="en-US" sz="600" dirty="0" smtClean="0"/>
              <a:t>CHEM1{BMA</a:t>
            </a:r>
            <a:r>
              <a:rPr lang="en-US" sz="600" dirty="0"/>
              <a:t>}|CHEM2{MAN}|CHEM3{MAN}|CHEM4{NAG}|CHEM5{FUL}|CHEM6{NAG}|CHEM7{NAG}|CHEM8{NAG}|CHEM9{FUL}|CHEM10{BMA}|CHEM11{BMA}|CHEM12{NAG}|CHEM13{NAG}|CHEM14{FUL}|CHEM15{NAG}|CHEM16{FUL}|CHEM17{NAG}|CHEM18{MAN}|CHEM19{BMA}|CHEM20{MAN}|CHEM21{MAN}|CHEM22{NAG}|CHEM23{NAG}|CHEM24{FUL}|CHEM25{MAN}|CHEM26{BMA}|CHEM27{NAG}|CHEM28{NAG}|PEPTIDE1{H.M.E.L.A.L.[</a:t>
            </a:r>
            <a:r>
              <a:rPr lang="en-US" sz="600" dirty="0" err="1"/>
              <a:t>Ngly</a:t>
            </a:r>
            <a:r>
              <a:rPr lang="en-US" sz="600" dirty="0"/>
              <a:t>].V.T.E.S.F.D.A.W.E.N.T.V.T.E.Q.A.I.E.D.V.W.Q.L.F.E.T.S.I.K.P.C.V.K.L.S.P.L.C.I.G.A.G.H.C.[</a:t>
            </a:r>
            <a:r>
              <a:rPr lang="en-US" sz="600" dirty="0" err="1"/>
              <a:t>Ngly</a:t>
            </a:r>
            <a:r>
              <a:rPr lang="en-US" sz="600" dirty="0"/>
              <a:t>].T.S.I.I.Q.E.S.C.D.K.H.Y.W.D.T.I.R.F.R.Y.C.A.P.P.G.Y.A.L.L.R.C.[</a:t>
            </a:r>
            <a:r>
              <a:rPr lang="en-US" sz="600" dirty="0" err="1"/>
              <a:t>Ngly</a:t>
            </a:r>
            <a:r>
              <a:rPr lang="en-US" sz="600" dirty="0"/>
              <a:t>].D.T.[</a:t>
            </a:r>
            <a:r>
              <a:rPr lang="en-US" sz="600" dirty="0" err="1"/>
              <a:t>Ngly</a:t>
            </a:r>
            <a:r>
              <a:rPr lang="en-US" sz="600" dirty="0"/>
              <a:t>].Y.S.G.F.M.P.K.C.S.K.V.V.V.S.S.C.T.R.M.M.E.T.Q.T.S.T.W.F.G.F.[</a:t>
            </a:r>
            <a:r>
              <a:rPr lang="en-US" sz="600" dirty="0" err="1"/>
              <a:t>Ngly</a:t>
            </a:r>
            <a:r>
              <a:rPr lang="en-US" sz="600" dirty="0"/>
              <a:t>].G.T.R.A.E.[</a:t>
            </a:r>
            <a:r>
              <a:rPr lang="en-US" sz="600" dirty="0" err="1"/>
              <a:t>Ngly</a:t>
            </a:r>
            <a:r>
              <a:rPr lang="en-US" sz="600" dirty="0"/>
              <a:t>].R.T.Y.I.Y.W.H.G.R.D.[</a:t>
            </a:r>
            <a:r>
              <a:rPr lang="en-US" sz="600" dirty="0" err="1"/>
              <a:t>Ngly</a:t>
            </a:r>
            <a:r>
              <a:rPr lang="en-US" sz="600" dirty="0"/>
              <a:t>].R.T.I.I.S.L.N.K.Y.Y.[</a:t>
            </a:r>
            <a:r>
              <a:rPr lang="en-US" sz="600" dirty="0" err="1"/>
              <a:t>Ngly</a:t>
            </a:r>
            <a:r>
              <a:rPr lang="en-US" sz="600" dirty="0"/>
              <a:t>].L.T.M.K.C.R.G.A.G.W.C.W.F.G.G.N.W.K.D.A.I.K.E.M.K.Q.T.I.V.K.H.P.R.Y.T.G.T.[</a:t>
            </a:r>
            <a:r>
              <a:rPr lang="en-US" sz="600" dirty="0" err="1"/>
              <a:t>Ngly</a:t>
            </a:r>
            <a:r>
              <a:rPr lang="en-US" sz="600" dirty="0"/>
              <a:t>].N.T.D.K.I.[</a:t>
            </a:r>
            <a:r>
              <a:rPr lang="en-US" sz="600" dirty="0" err="1"/>
              <a:t>Ngly</a:t>
            </a:r>
            <a:r>
              <a:rPr lang="en-US" sz="600" dirty="0"/>
              <a:t>].L.T.A.P.R.G.G.D.P.E.V.T.F.M.W.T.N.C.R.G.E.F.L.Y.C.K.M.N.W.F.L.N.W.V.E.D.R.D.V.T.N.Q.R.P.K.E.R.H.R.R.N.Y.V.P.C.H.I.R.Q.I.I.N.T.W.H.K.V.G.K.N.V.Y.L.P.P.R.E.G.D.L.T.C.[</a:t>
            </a:r>
            <a:r>
              <a:rPr lang="en-US" sz="600" dirty="0" err="1"/>
              <a:t>Ngly</a:t>
            </a:r>
            <a:r>
              <a:rPr lang="en-US" sz="600" dirty="0"/>
              <a:t>].S.T.V.T.S.L.I.A.N.I.D.W.T.D.G.[</a:t>
            </a:r>
            <a:r>
              <a:rPr lang="en-US" sz="600" dirty="0" err="1"/>
              <a:t>Ngly</a:t>
            </a:r>
            <a:r>
              <a:rPr lang="en-US" sz="600" dirty="0"/>
              <a:t>].Q.T.[</a:t>
            </a:r>
            <a:r>
              <a:rPr lang="en-US" sz="600" dirty="0" err="1"/>
              <a:t>Ngly</a:t>
            </a:r>
            <a:r>
              <a:rPr lang="en-US" sz="600" dirty="0"/>
              <a:t>].I.T.M.S.A.E.V.A.E.L.Y.R.L.E.L.G.D.Y.K.L.V.E.I.T}|CHEM29{NAG}|CHEM30{NAG}|CHEM31{BMA}|CHEM32{MAN}|CHEM33{MAN}|CHEM34{MAN}|CHEM35{NAG}|CHEM36{NAG}|CHEM37{BMA}|CHEM38{MAN}|CHEM39{BMA}|CHEM40{BMA}|CHEM41{MAN}|CHEM42{NAG}|CHEM43{NAG}|CHEM44{BMA}|CHEM45{NAG}|CHEM46{NAG}|CHEM47{FUL}|CHEM48{NDG}|CHEM49{NAG}|CHEM50{MAN}|CHEM51{BMA}|CHEM52{BMA}|CHEM53{NAG}|CHEM54{NDG}|CHEM55{FUL}$CHEM1,CHEM2,1:R2-1:R1|CHEM5,CHEM6,1:R1-1:R3|CHEM16,CHEM15,1:R1-1:R3|PEPTIDE1,CHEM30,52:R3-1:R1|PEPTIDE1,CHEM8,87:R3-1:R3|CHEM19,CHEM21,1:R3-1:R1|CHEM8,CHEM7,1:R1-1:R2|CHEM22,CHEM23,1:R1-1:R2|PEPTIDE1,CHEM28,292:R3-1:R1|PEPTIDE1,CHEM43,273:R3-1:R1|PEPTIDE1,CHEM46,146:R3-1:R1|PEPTIDE1,CHEM15,135:R3-1:R1|CHEM10,CHEM8,1:R1-1:R2|PEPTIDE1,CHEM36,289:R3-1:R1|CHEM51,CHEM50,1:R2-1:R1|CHEM39,CHEM41,1:R3-1:R1|PEPTIDE1,CHEM12,124:R3-1:R1|PEPTIDE1,CHEM29,7:R3-1:R1|CHEM39,CHEM38,1:R1-1:R2|CHEM20,CHEM19,1:R1-1:R2|CHEM17,CHEM15,1:R1-1:R2|CHEM12,CHEM13,1:R2-1:R1|CHEM46,CHEM47,1:R3-1:R1|CHEM32,CHEM31,1:R1-1:R3|CHEM52,CHEM51,1:R3-1:R1|PEPTIDE1,CHEM23,84:R3-1:R1|CHEM28,CHEM27,1:R2-1:R1|CHEM4,CHEM1,1:R2-1:R1|CHEM31,CHEM33,1:R2-1:R1|PEPTIDE1,CHEM54,190:R3-1:R1|CHEM34,CHEM33,1:R1-1:R2|CHEM18,CHEM17,1:R1-1:R2|CHEM31,CHEM35,1:R1-1:R2|CHEM9,CHEM7,1:R1-1:R3|CHEM26,CHEM27,1:R1-1:R2|CHEM54,CHEM53,1:R2-1:R1|CHEM6,CHEM4,1:R2-1:R1|CHEM1,CHEM3,1:R3-1:R1|CHEM25,CHEM26,1:R1-1:R2|CHEM54,CHEM55,1:R3-1:R1|CHEM43,CHEM42,1:R2-1:R1|CHEM40,CHEM37,1:R2-1:R1|CHEM46,CHEM45,1:R2-1:R1|CHEM12,CHEM14,1:R3-1:R1|CHEM42,CHEM40,1:R2-1:R1|PEPTIDE1,CHEM6,118:R3-1:R1|CHEM24,CHEM23,1:R1-1:R3|CHEM22,CHEM19,1:R2-1:R1|CHEM53,CHEM52,1:R2-1:R1|CHEM48,CHEM49,1:R2-1:R1|PEPTIDE1,CHEM48,184:R3-1:R1|CHEM45,CHEM44,1:R2-1:R1|CHEM37,CHEM38,1:R2-1:R1|CHEM11,CHEM10,1:R1-1:R2|CHEM36,CHEM35,1:R2-1:R1$$$</a:t>
            </a:r>
            <a:endParaRPr lang="en-GB" sz="600" kern="0" dirty="0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Glycoprotein (PDB:3FUS)</a:t>
            </a:r>
            <a:endParaRPr lang="en-GB" dirty="0" smtClean="0"/>
          </a:p>
        </p:txBody>
      </p:sp>
      <p:pic>
        <p:nvPicPr>
          <p:cNvPr id="34819" name="Picture 3" descr="D:\Biologics\Presentations\0own\pics\HELM_glycoprotein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8" t="20955" r="38288" b="31901"/>
          <a:stretch/>
        </p:blipFill>
        <p:spPr bwMode="auto">
          <a:xfrm>
            <a:off x="6086954" y="1518037"/>
            <a:ext cx="2013438" cy="29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Biologics\Presentations\0own\pics\HELM_glycoprote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2" r="49044" b="29299"/>
          <a:stretch/>
        </p:blipFill>
        <p:spPr bwMode="auto">
          <a:xfrm>
            <a:off x="251520" y="1196752"/>
            <a:ext cx="5435987" cy="34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67284" y="1196752"/>
            <a:ext cx="2840211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b="1" dirty="0" smtClean="0">
                <a:solidFill>
                  <a:srgbClr val="92D050"/>
                </a:solidFill>
              </a:rPr>
              <a:t>H    </a:t>
            </a:r>
            <a:r>
              <a:rPr lang="en-US" sz="600" b="1" dirty="0" smtClean="0">
                <a:solidFill>
                  <a:srgbClr val="92D050"/>
                </a:solidFill>
              </a:rPr>
              <a:t> </a:t>
            </a:r>
            <a:r>
              <a:rPr lang="en-US" sz="1800" b="1" dirty="0" smtClean="0">
                <a:solidFill>
                  <a:srgbClr val="92D050"/>
                </a:solidFill>
              </a:rPr>
              <a:t> E     </a:t>
            </a:r>
            <a:r>
              <a:rPr lang="en-US" sz="1600" b="1" dirty="0" smtClean="0">
                <a:solidFill>
                  <a:srgbClr val="92D050"/>
                </a:solidFill>
              </a:rPr>
              <a:t> </a:t>
            </a:r>
            <a:r>
              <a:rPr lang="en-US" sz="1800" b="1" dirty="0" smtClean="0">
                <a:solidFill>
                  <a:srgbClr val="92D050"/>
                </a:solidFill>
              </a:rPr>
              <a:t>L     </a:t>
            </a:r>
            <a:r>
              <a:rPr lang="en-US" sz="1000" b="1" dirty="0" smtClean="0">
                <a:solidFill>
                  <a:srgbClr val="92D050"/>
                </a:solidFill>
              </a:rPr>
              <a:t> </a:t>
            </a:r>
            <a:r>
              <a:rPr lang="en-US" sz="1800" b="1" dirty="0" smtClean="0">
                <a:solidFill>
                  <a:srgbClr val="92D050"/>
                </a:solidFill>
              </a:rPr>
              <a:t>M</a:t>
            </a:r>
            <a:endParaRPr lang="en-GB" sz="600" b="1" kern="0" dirty="0" smtClean="0">
              <a:solidFill>
                <a:srgbClr val="92D05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4797152"/>
            <a:ext cx="8712968" cy="18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smtClean="0"/>
              <a:t>HELM notation:</a:t>
            </a:r>
          </a:p>
          <a:p>
            <a:pPr marL="0" indent="0">
              <a:buNone/>
              <a:defRPr/>
            </a:pPr>
            <a:r>
              <a:rPr lang="en-US" sz="600" dirty="0" smtClean="0"/>
              <a:t>CHEM1{BMA</a:t>
            </a:r>
            <a:r>
              <a:rPr lang="en-US" sz="600" dirty="0"/>
              <a:t>}|CHEM2{MAN}|CHEM3{MAN}|CHEM4{NAG}|CHEM5{FUL}|CHEM6{NAG}|CHEM7{NAG}|CHEM8{NAG}|CHEM9{FUL}|CHEM10{BMA}|CHEM11{BMA}|CHEM12{NAG}|CHEM13{NAG}|CHEM14{FUL}|CHEM15{NAG}|CHEM16{FUL}|CHEM17{NAG}|CHEM18{MAN}|CHEM19{BMA}|CHEM20{MAN}|CHEM21{MAN}|CHEM22{NAG}|CHEM23{NAG}|CHEM24{FUL}|CHEM25{MAN}|CHEM26{BMA}|CHEM27{NAG}|CHEM28{NAG}|PEPTIDE1{H.M.E.L.A.L.[</a:t>
            </a:r>
            <a:r>
              <a:rPr lang="en-US" sz="600" dirty="0" err="1"/>
              <a:t>Ngly</a:t>
            </a:r>
            <a:r>
              <a:rPr lang="en-US" sz="600" dirty="0"/>
              <a:t>].V.T.E.S.F.D.A.W.E.N.T.V.T.E.Q.A.I.E.D.V.W.Q.L.F.E.T.S.I.K.P.C.V.K.L.S.P.L.C.I.G.A.G.H.C.[</a:t>
            </a:r>
            <a:r>
              <a:rPr lang="en-US" sz="600" dirty="0" err="1"/>
              <a:t>Ngly</a:t>
            </a:r>
            <a:r>
              <a:rPr lang="en-US" sz="600" dirty="0"/>
              <a:t>].T.S.I.I.Q.E.S.C.D.K.H.Y.W.D.T.I.R.F.R.Y.C.A.P.P.G.Y.A.L.L.R.C.[</a:t>
            </a:r>
            <a:r>
              <a:rPr lang="en-US" sz="600" dirty="0" err="1"/>
              <a:t>Ngly</a:t>
            </a:r>
            <a:r>
              <a:rPr lang="en-US" sz="600" dirty="0"/>
              <a:t>].D.T.[</a:t>
            </a:r>
            <a:r>
              <a:rPr lang="en-US" sz="600" dirty="0" err="1"/>
              <a:t>Ngly</a:t>
            </a:r>
            <a:r>
              <a:rPr lang="en-US" sz="600" dirty="0"/>
              <a:t>].Y.S.G.F.M.P.K.C.S.K.V.V.V.S.S.C.T.R.M.M.E.T.Q.T.S.T.W.F.G.F.[</a:t>
            </a:r>
            <a:r>
              <a:rPr lang="en-US" sz="600" dirty="0" err="1"/>
              <a:t>Ngly</a:t>
            </a:r>
            <a:r>
              <a:rPr lang="en-US" sz="600" dirty="0"/>
              <a:t>].G.T.R.A.E.[</a:t>
            </a:r>
            <a:r>
              <a:rPr lang="en-US" sz="600" dirty="0" err="1"/>
              <a:t>Ngly</a:t>
            </a:r>
            <a:r>
              <a:rPr lang="en-US" sz="600" dirty="0"/>
              <a:t>].R.T.Y.I.Y.W.H.G.R.D.[</a:t>
            </a:r>
            <a:r>
              <a:rPr lang="en-US" sz="600" dirty="0" err="1"/>
              <a:t>Ngly</a:t>
            </a:r>
            <a:r>
              <a:rPr lang="en-US" sz="600" dirty="0"/>
              <a:t>].R.T.I.I.S.L.N.K.Y.Y.[</a:t>
            </a:r>
            <a:r>
              <a:rPr lang="en-US" sz="600" dirty="0" err="1"/>
              <a:t>Ngly</a:t>
            </a:r>
            <a:r>
              <a:rPr lang="en-US" sz="600" dirty="0"/>
              <a:t>].L.T.M.K.C.R.G.A.G.W.C.W.F.G.G.N.W.K.D.A.I.K.E.M.K.Q.T.I.V.K.H.P.R.Y.T.G.T.[</a:t>
            </a:r>
            <a:r>
              <a:rPr lang="en-US" sz="600" dirty="0" err="1"/>
              <a:t>Ngly</a:t>
            </a:r>
            <a:r>
              <a:rPr lang="en-US" sz="600" dirty="0"/>
              <a:t>].N.T.D.K.I.[</a:t>
            </a:r>
            <a:r>
              <a:rPr lang="en-US" sz="600" dirty="0" err="1"/>
              <a:t>Ngly</a:t>
            </a:r>
            <a:r>
              <a:rPr lang="en-US" sz="600" dirty="0"/>
              <a:t>].L.T.A.P.R.G.G.D.P.E.V.T.F.M.W.T.N.C.R.G.E.F.L.Y.C.K.M.N.W.F.L.N.W.V.E.D.R.D.V.T.N.Q.R.P.K.E.R.H.R.R.N.Y.V.P.C.H.I.R.Q.I.I.N.T.W.H.K.V.G.K.N.V.Y.L.P.P.R.E.G.D.L.T.C.[</a:t>
            </a:r>
            <a:r>
              <a:rPr lang="en-US" sz="600" dirty="0" err="1"/>
              <a:t>Ngly</a:t>
            </a:r>
            <a:r>
              <a:rPr lang="en-US" sz="600" dirty="0"/>
              <a:t>].S.T.V.T.S.L.I.A.N.I.D.W.T.D.G.[</a:t>
            </a:r>
            <a:r>
              <a:rPr lang="en-US" sz="600" dirty="0" err="1"/>
              <a:t>Ngly</a:t>
            </a:r>
            <a:r>
              <a:rPr lang="en-US" sz="600" dirty="0"/>
              <a:t>].Q.T.[</a:t>
            </a:r>
            <a:r>
              <a:rPr lang="en-US" sz="600" dirty="0" err="1"/>
              <a:t>Ngly</a:t>
            </a:r>
            <a:r>
              <a:rPr lang="en-US" sz="600" dirty="0"/>
              <a:t>].I.T.M.S.A.E.V.A.E.L.Y.R.L.E.L.G.D.Y.K.L.V.E.I.T}|CHEM29{NAG}|CHEM30{NAG}|CHEM31{BMA}|CHEM32{MAN}|CHEM33{MAN}|CHEM34{MAN}|CHEM35{NAG}|CHEM36{NAG}|CHEM37{BMA}|CHEM38{MAN}|CHEM39{BMA}|CHEM40{BMA}|CHEM41{MAN}|CHEM42{NAG}|CHEM43{NAG}|CHEM44{BMA}|CHEM45{NAG}|CHEM46{NAG}|CHEM47{FUL}|CHEM48{NDG}|CHEM49{NAG}|CHEM50{MAN}|CHEM51{BMA}|CHEM52{BMA}|CHEM53{NAG}|CHEM54{NDG}|CHEM55{FUL}$CHEM1,CHEM2,1:R2-1:R1|CHEM5,CHEM6,1:R1-1:R3|CHEM16,CHEM15,1:R1-1:R3|PEPTIDE1,CHEM30,52:R3-1:R1|PEPTIDE1,CHEM8,87:R3-1:R3|CHEM19,CHEM21,1:R3-1:R1|CHEM8,CHEM7,1:R1-1:R2|CHEM22,CHEM23,1:R1-1:R2|PEPTIDE1,CHEM28,292:R3-1:R1|PEPTIDE1,CHEM43,273:R3-1:R1|PEPTIDE1,CHEM46,146:R3-1:R1|PEPTIDE1,CHEM15,135:R3-1:R1|CHEM10,CHEM8,1:R1-1:R2|PEPTIDE1,CHEM36,289:R3-1:R1|CHEM51,CHEM50,1:R2-1:R1|CHEM39,CHEM41,1:R3-1:R1|PEPTIDE1,CHEM12,124:R3-1:R1|PEPTIDE1,CHEM29,7:R3-1:R1|CHEM39,CHEM38,1:R1-1:R2|CHEM20,CHEM19,1:R1-1:R2|CHEM17,CHEM15,1:R1-1:R2|CHEM12,CHEM13,1:R2-1:R1|CHEM46,CHEM47,1:R3-1:R1|CHEM32,CHEM31,1:R1-1:R3|CHEM52,CHEM51,1:R3-1:R1|PEPTIDE1,CHEM23,84:R3-1:R1|CHEM28,CHEM27,1:R2-1:R1|CHEM4,CHEM1,1:R2-1:R1|CHEM31,CHEM33,1:R2-1:R1|PEPTIDE1,CHEM54,190:R3-1:R1|CHEM34,CHEM33,1:R1-1:R2|CHEM18,CHEM17,1:R1-1:R2|CHEM31,CHEM35,1:R1-1:R2|CHEM9,CHEM7,1:R1-1:R3|CHEM26,CHEM27,1:R1-1:R2|CHEM54,CHEM53,1:R2-1:R1|CHEM6,CHEM4,1:R2-1:R1|CHEM1,CHEM3,1:R3-1:R1|CHEM25,CHEM26,1:R1-1:R2|CHEM54,CHEM55,1:R3-1:R1|CHEM43,CHEM42,1:R2-1:R1|CHEM40,CHEM37,1:R2-1:R1|CHEM46,CHEM45,1:R2-1:R1|CHEM12,CHEM14,1:R3-1:R1|CHEM42,CHEM40,1:R2-1:R1|PEPTIDE1,CHEM6,118:R3-1:R1|CHEM24,CHEM23,1:R1-1:R3|CHEM22,CHEM19,1:R2-1:R1|CHEM53,CHEM52,1:R2-1:R1|CHEM48,CHEM49,1:R2-1:R1|PEPTIDE1,CHEM48,184:R3-1:R1|CHEM45,CHEM44,1:R2-1:R1|CHEM37,CHEM38,1:R2-1:R1|CHEM11,CHEM10,1:R1-1:R2|CHEM36,CHEM35,1:R2-1:R1$$$</a:t>
            </a:r>
            <a:endParaRPr lang="en-GB" sz="600" kern="0" dirty="0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Glycoprotein (PDB:3FUS)</a:t>
            </a:r>
            <a:endParaRPr lang="en-GB" dirty="0" smtClean="0"/>
          </a:p>
        </p:txBody>
      </p:sp>
      <p:pic>
        <p:nvPicPr>
          <p:cNvPr id="34819" name="Picture 3" descr="D:\Biologics\Presentations\0own\pics\HELM_glycoprotein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8" t="20955" r="38288" b="31901"/>
          <a:stretch/>
        </p:blipFill>
        <p:spPr bwMode="auto">
          <a:xfrm>
            <a:off x="6086954" y="1518037"/>
            <a:ext cx="2013438" cy="29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63836" y="1196752"/>
            <a:ext cx="2840211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smtClean="0"/>
              <a:t>H    </a:t>
            </a:r>
            <a:r>
              <a:rPr lang="en-US" sz="600" dirty="0" smtClean="0"/>
              <a:t> </a:t>
            </a:r>
            <a:r>
              <a:rPr lang="en-US" sz="1800" dirty="0" smtClean="0"/>
              <a:t> M     </a:t>
            </a:r>
            <a:r>
              <a:rPr lang="en-US" sz="800" dirty="0" smtClean="0"/>
              <a:t> </a:t>
            </a:r>
            <a:r>
              <a:rPr lang="en-US" sz="1800" dirty="0" smtClean="0"/>
              <a:t>E      L</a:t>
            </a:r>
            <a:endParaRPr lang="en-GB" sz="600" kern="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153008" y="1147061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92D050"/>
                </a:solidFill>
                <a:sym typeface="Wingdings 2"/>
              </a:rPr>
              <a:t></a:t>
            </a:r>
            <a:endParaRPr lang="en-GB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HELM meet </a:t>
            </a:r>
            <a:r>
              <a:rPr lang="en-US" dirty="0" smtClean="0"/>
              <a:t>requirements?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0895" y="2420888"/>
            <a:ext cx="7567530" cy="3961733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07484" hangingPunct="0">
              <a:lnSpc>
                <a:spcPct val="150000"/>
              </a:lnSpc>
              <a:buClr>
                <a:srgbClr val="000000"/>
              </a:buClr>
              <a:buSzPct val="80000"/>
            </a:pPr>
            <a:r>
              <a:rPr lang="en-US" sz="2400" dirty="0" smtClean="0">
                <a:cs typeface="Arial" pitchFamily="34" charset="0"/>
              </a:rPr>
              <a:t>Requirements:</a:t>
            </a: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  Use case coverage</a:t>
            </a: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de-DE" sz="2400" dirty="0" smtClean="0">
                <a:cs typeface="Arial" pitchFamily="34" charset="0"/>
              </a:rPr>
              <a:t>  Specification and Documentation</a:t>
            </a:r>
            <a:endParaRPr lang="en-US" sz="2400" dirty="0" smtClean="0">
              <a:cs typeface="Arial" pitchFamily="34" charset="0"/>
            </a:endParaRP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  Interoperability</a:t>
            </a: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  </a:t>
            </a:r>
            <a:r>
              <a:rPr lang="en-US" sz="2400" dirty="0" err="1" smtClean="0">
                <a:cs typeface="Arial" pitchFamily="34" charset="0"/>
              </a:rPr>
              <a:t>Registrability</a:t>
            </a:r>
            <a:endParaRPr lang="en-US" sz="2400" dirty="0" smtClean="0">
              <a:cs typeface="Arial" pitchFamily="34" charset="0"/>
            </a:endParaRP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de-DE" sz="2400" dirty="0" smtClean="0">
                <a:cs typeface="Arial" pitchFamily="34" charset="0"/>
              </a:rPr>
              <a:t>  Long-term </a:t>
            </a:r>
            <a:r>
              <a:rPr lang="de-DE" sz="2400" dirty="0">
                <a:cs typeface="Arial" pitchFamily="34" charset="0"/>
              </a:rPr>
              <a:t>stability</a:t>
            </a:r>
            <a:endParaRPr lang="en-US" sz="2400" dirty="0">
              <a:cs typeface="Arial" pitchFamily="34" charset="0"/>
            </a:endParaRP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  Adoption</a:t>
            </a:r>
            <a:endParaRPr lang="de-DE" sz="2400" b="1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94" y="1556792"/>
            <a:ext cx="8199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7" lvl="1" defTabSz="825500">
              <a:spcBef>
                <a:spcPts val="100"/>
              </a:spcBef>
              <a:defRPr/>
            </a:pPr>
            <a:r>
              <a:rPr lang="en-US" altLang="zh-CN" sz="2400" dirty="0" smtClean="0">
                <a:solidFill>
                  <a:srgbClr val="000000"/>
                </a:solidFill>
              </a:rPr>
              <a:t>“Standard </a:t>
            </a:r>
            <a:r>
              <a:rPr lang="en-US" altLang="zh-CN" sz="2400" dirty="0">
                <a:solidFill>
                  <a:srgbClr val="000000"/>
                </a:solidFill>
              </a:rPr>
              <a:t>reference notation for macromolecules in </a:t>
            </a:r>
            <a:r>
              <a:rPr lang="en-US" altLang="zh-CN" sz="2400" dirty="0" err="1">
                <a:solidFill>
                  <a:srgbClr val="000000"/>
                </a:solidFill>
              </a:rPr>
              <a:t>pharma</a:t>
            </a:r>
            <a:r>
              <a:rPr lang="en-US" altLang="zh-CN" sz="2400" dirty="0">
                <a:solidFill>
                  <a:srgbClr val="000000"/>
                </a:solidFill>
              </a:rPr>
              <a:t> compound registration </a:t>
            </a:r>
            <a:r>
              <a:rPr lang="en-US" altLang="zh-CN" sz="2400" dirty="0" smtClean="0">
                <a:solidFill>
                  <a:srgbClr val="000000"/>
                </a:solidFill>
              </a:rPr>
              <a:t>systems”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case coverage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84213" y="1641475"/>
            <a:ext cx="7848600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+mn-lt"/>
              </a:rPr>
              <a:t>Unmodified and modified biological molecules</a:t>
            </a:r>
          </a:p>
          <a:p>
            <a:pPr marL="914400" lvl="1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400" dirty="0" smtClean="0">
                <a:latin typeface="+mn-lt"/>
              </a:rPr>
              <a:t>Nucleic acids – dsDNA, siRNA, locked DNA/RNA...</a:t>
            </a:r>
          </a:p>
          <a:p>
            <a:pPr marL="914400" lvl="1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400" dirty="0" smtClean="0">
                <a:latin typeface="+mn-lt"/>
              </a:rPr>
              <a:t>Proteins – Antibodies, proteins with PTMs</a:t>
            </a:r>
          </a:p>
          <a:p>
            <a:pPr marL="914400" lvl="1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400" dirty="0" smtClean="0">
                <a:solidFill>
                  <a:schemeClr val="bg2"/>
                </a:solidFill>
                <a:latin typeface="+mn-lt"/>
              </a:rPr>
              <a:t>Glycoproteins</a:t>
            </a:r>
          </a:p>
          <a:p>
            <a:pPr lvl="1" eaLnBrk="1" hangingPunct="1">
              <a:lnSpc>
                <a:spcPct val="110000"/>
              </a:lnSpc>
            </a:pPr>
            <a:endParaRPr lang="de-DE" sz="2400" dirty="0" smtClean="0">
              <a:latin typeface="+mn-lt"/>
            </a:endParaRPr>
          </a:p>
          <a:p>
            <a:pPr lvl="1" eaLnBrk="1" hangingPunct="1">
              <a:lnSpc>
                <a:spcPct val="110000"/>
              </a:lnSpc>
            </a:pPr>
            <a:endParaRPr lang="en-US" sz="800" dirty="0">
              <a:latin typeface="+mn-lt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+mn-lt"/>
              </a:rPr>
              <a:t>Conjugated molecules</a:t>
            </a:r>
          </a:p>
          <a:p>
            <a:pPr marL="914400" lvl="1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400" dirty="0" smtClean="0">
                <a:latin typeface="+mn-lt"/>
              </a:rPr>
              <a:t>Covalently linked peptide-RNA hybrid molecules</a:t>
            </a:r>
          </a:p>
          <a:p>
            <a:pPr marL="914400" lvl="1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400" dirty="0" smtClean="0">
                <a:solidFill>
                  <a:schemeClr val="bg2"/>
                </a:solidFill>
                <a:latin typeface="+mn-lt"/>
              </a:rPr>
              <a:t>Chemically crosslinked molecules – ADCs</a:t>
            </a:r>
          </a:p>
        </p:txBody>
      </p:sp>
    </p:spTree>
    <p:extLst>
      <p:ext uri="{BB962C8B-B14F-4D97-AF65-F5344CB8AC3E}">
        <p14:creationId xmlns:p14="http://schemas.microsoft.com/office/powerpoint/2010/main" val="9159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Specification and Documentation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62155" t="10750" r="5067" b="6325"/>
          <a:stretch/>
        </p:blipFill>
        <p:spPr bwMode="auto">
          <a:xfrm>
            <a:off x="755576" y="1223174"/>
            <a:ext cx="7644751" cy="5230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619672" y="5805264"/>
            <a:ext cx="6365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 smtClean="0">
                <a:latin typeface="+mn-lt"/>
              </a:rPr>
              <a:t>www.openhelm.org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59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Pistoia Mission…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9592" y="2204864"/>
            <a:ext cx="73628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</a:pPr>
            <a:r>
              <a:rPr lang="en-GB" sz="3600" dirty="0" smtClean="0">
                <a:latin typeface="Trebuchet MS"/>
                <a:cs typeface="+mn-cs"/>
              </a:rPr>
              <a:t>Lower </a:t>
            </a:r>
            <a:r>
              <a:rPr lang="en-GB" sz="3600" dirty="0">
                <a:latin typeface="Trebuchet MS"/>
                <a:cs typeface="+mn-cs"/>
              </a:rPr>
              <a:t>the barriers to innovation </a:t>
            </a:r>
          </a:p>
          <a:p>
            <a:pPr algn="ctr" fontAlgn="auto">
              <a:spcBef>
                <a:spcPts val="0"/>
              </a:spcBef>
              <a:spcAft>
                <a:spcPts val="1800"/>
              </a:spcAft>
            </a:pPr>
            <a:r>
              <a:rPr lang="en-GB" sz="3600" dirty="0">
                <a:latin typeface="Trebuchet MS"/>
                <a:cs typeface="+mn-cs"/>
              </a:rPr>
              <a:t>by improving inter-operability of R&amp;D business processes </a:t>
            </a:r>
          </a:p>
          <a:p>
            <a:pPr algn="ctr" fontAlgn="auto">
              <a:spcBef>
                <a:spcPts val="0"/>
              </a:spcBef>
              <a:spcAft>
                <a:spcPts val="1800"/>
              </a:spcAft>
            </a:pPr>
            <a:r>
              <a:rPr lang="en-GB" sz="3600" dirty="0">
                <a:latin typeface="Trebuchet MS"/>
                <a:cs typeface="+mn-cs"/>
              </a:rPr>
              <a:t>through pre competitive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505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ent Arrow 30"/>
          <p:cNvSpPr/>
          <p:nvPr/>
        </p:nvSpPr>
        <p:spPr>
          <a:xfrm flipV="1">
            <a:off x="899592" y="1484784"/>
            <a:ext cx="1440160" cy="3021754"/>
          </a:xfrm>
          <a:prstGeom prst="bentArrow">
            <a:avLst>
              <a:gd name="adj1" fmla="val 25000"/>
              <a:gd name="adj2" fmla="val 25791"/>
              <a:gd name="adj3" fmla="val 32121"/>
              <a:gd name="adj4" fmla="val 29509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411760" y="3429000"/>
            <a:ext cx="2286112" cy="1437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2475628" y="4490806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3" name="Flussdiagramm: Magnetplattenspeicher 15"/>
          <p:cNvSpPr/>
          <p:nvPr/>
        </p:nvSpPr>
        <p:spPr bwMode="auto">
          <a:xfrm>
            <a:off x="6126271" y="1988840"/>
            <a:ext cx="2520280" cy="1023880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14" name="Textfeld 2"/>
          <p:cNvSpPr txBox="1"/>
          <p:nvPr/>
        </p:nvSpPr>
        <p:spPr>
          <a:xfrm>
            <a:off x="6127836" y="2465223"/>
            <a:ext cx="25171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  <a:latin typeface="Calibri" pitchFamily="34" charset="0"/>
              </a:rPr>
              <a:t>Compound Registration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Flussdiagramm: Magnetplattenspeicher 15"/>
          <p:cNvSpPr/>
          <p:nvPr/>
        </p:nvSpPr>
        <p:spPr bwMode="auto">
          <a:xfrm>
            <a:off x="6124363" y="5002300"/>
            <a:ext cx="2520280" cy="1023880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16" name="Textfeld 2"/>
          <p:cNvSpPr txBox="1"/>
          <p:nvPr/>
        </p:nvSpPr>
        <p:spPr>
          <a:xfrm>
            <a:off x="6117725" y="5478683"/>
            <a:ext cx="25335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  <a:latin typeface="Calibri" pitchFamily="34" charset="0"/>
              </a:rPr>
              <a:t>Sequence Management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7" name="Elbow Connector 6"/>
          <p:cNvCxnSpPr>
            <a:stCxn id="9" idx="0"/>
            <a:endCxn id="14" idx="1"/>
          </p:cNvCxnSpPr>
          <p:nvPr/>
        </p:nvCxnSpPr>
        <p:spPr>
          <a:xfrm rot="5400000" flipH="1" flipV="1">
            <a:off x="4455618" y="1756782"/>
            <a:ext cx="771416" cy="2573020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2"/>
            <a:endCxn id="16" idx="1"/>
          </p:cNvCxnSpPr>
          <p:nvPr/>
        </p:nvCxnSpPr>
        <p:spPr>
          <a:xfrm rot="16200000" flipH="1">
            <a:off x="4433816" y="3987135"/>
            <a:ext cx="804908" cy="2562909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5" idx="1"/>
            <a:endCxn id="13" idx="3"/>
          </p:cNvCxnSpPr>
          <p:nvPr/>
        </p:nvCxnSpPr>
        <p:spPr>
          <a:xfrm rot="5400000" flipH="1" flipV="1">
            <a:off x="6390667" y="4006556"/>
            <a:ext cx="1989580" cy="1908"/>
          </a:xfrm>
          <a:prstGeom prst="bentConnector3">
            <a:avLst>
              <a:gd name="adj1" fmla="val 50000"/>
            </a:avLst>
          </a:prstGeom>
          <a:ln w="25400">
            <a:solidFill>
              <a:schemeClr val="bg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51520" y="162880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5558" y="166015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HELM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251519" y="2213248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93616" y="2244606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Sequence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841916" y="213285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204559" y="2164214"/>
            <a:ext cx="85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SMILES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3841916" y="1625662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110463" y="1657020"/>
            <a:ext cx="104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MDL Mol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51520" y="2807214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11011" y="283857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...?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841916" y="577108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924516" y="580243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NA sequence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8798" y="6454597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Central HELM monomer administration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59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684213" y="1524497"/>
            <a:ext cx="7848600" cy="510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Available tools currently export a HELM notation only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endParaRPr lang="de-DE" sz="2400" dirty="0" smtClean="0">
              <a:latin typeface="+mn-lt"/>
            </a:endParaRP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To regenerate the entire atomic structure the monomer information has to be passed on additionally (current PA project activity)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endParaRPr lang="de-DE" sz="2400" dirty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400" dirty="0" smtClean="0">
                <a:solidFill>
                  <a:schemeClr val="bg2"/>
                </a:solidFill>
                <a:latin typeface="+mn-lt"/>
              </a:rPr>
              <a:t>Harmonization of differing monomer dictionaries between partnering organizations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endParaRPr lang="de-DE" sz="2400" dirty="0">
              <a:solidFill>
                <a:schemeClr val="bg2"/>
              </a:solidFill>
              <a:latin typeface="+mn-lt"/>
            </a:endParaRP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To avoid ambiguity of macromolecule representation for registration</a:t>
            </a: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93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868144" y="1484784"/>
            <a:ext cx="3024336" cy="4718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ent Arrow 44"/>
          <p:cNvSpPr/>
          <p:nvPr/>
        </p:nvSpPr>
        <p:spPr>
          <a:xfrm flipV="1">
            <a:off x="899592" y="1484784"/>
            <a:ext cx="1440160" cy="3021754"/>
          </a:xfrm>
          <a:prstGeom prst="bentArrow">
            <a:avLst>
              <a:gd name="adj1" fmla="val 25000"/>
              <a:gd name="adj2" fmla="val 25791"/>
              <a:gd name="adj3" fmla="val 32121"/>
              <a:gd name="adj4" fmla="val 29509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Registrability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411760" y="3429000"/>
            <a:ext cx="2286112" cy="1437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7" name="Textfeld 2"/>
          <p:cNvSpPr txBox="1"/>
          <p:nvPr/>
        </p:nvSpPr>
        <p:spPr>
          <a:xfrm>
            <a:off x="2475628" y="4490806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9" name="Flussdiagramm: Magnetplattenspeicher 15"/>
          <p:cNvSpPr/>
          <p:nvPr/>
        </p:nvSpPr>
        <p:spPr bwMode="auto">
          <a:xfrm>
            <a:off x="6126271" y="1988840"/>
            <a:ext cx="2520280" cy="1023880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6127836" y="2465223"/>
            <a:ext cx="25171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  <a:latin typeface="Calibri" pitchFamily="34" charset="0"/>
              </a:rPr>
              <a:t>Compound Registration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Flussdiagramm: Magnetplattenspeicher 15"/>
          <p:cNvSpPr/>
          <p:nvPr/>
        </p:nvSpPr>
        <p:spPr bwMode="auto">
          <a:xfrm>
            <a:off x="6124363" y="5002300"/>
            <a:ext cx="2520280" cy="1023880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12" name="Textfeld 2"/>
          <p:cNvSpPr txBox="1"/>
          <p:nvPr/>
        </p:nvSpPr>
        <p:spPr>
          <a:xfrm>
            <a:off x="6117725" y="5478683"/>
            <a:ext cx="25335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  <a:latin typeface="Calibri" pitchFamily="34" charset="0"/>
              </a:rPr>
              <a:t>Sequence Management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3" name="Elbow Connector 12"/>
          <p:cNvCxnSpPr>
            <a:stCxn id="6" idx="0"/>
            <a:endCxn id="10" idx="1"/>
          </p:cNvCxnSpPr>
          <p:nvPr/>
        </p:nvCxnSpPr>
        <p:spPr>
          <a:xfrm rot="5400000" flipH="1" flipV="1">
            <a:off x="4455618" y="1756782"/>
            <a:ext cx="771416" cy="2573020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2"/>
            <a:endCxn id="12" idx="1"/>
          </p:cNvCxnSpPr>
          <p:nvPr/>
        </p:nvCxnSpPr>
        <p:spPr>
          <a:xfrm rot="16200000" flipH="1">
            <a:off x="4433816" y="3987135"/>
            <a:ext cx="804908" cy="2562909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1520" y="162880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5558" y="166015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HELM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51519" y="2213248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3616" y="2244606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Sequence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41916" y="213285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04559" y="2164214"/>
            <a:ext cx="85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SMILES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841916" y="1625662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10463" y="1657020"/>
            <a:ext cx="104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MDL Mol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51520" y="2807214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1011" y="283857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...?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841916" y="577108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24516" y="580243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NA sequence</a:t>
            </a:r>
            <a:endParaRPr lang="en-US" dirty="0"/>
          </a:p>
        </p:txBody>
      </p:sp>
      <p:sp>
        <p:nvSpPr>
          <p:cNvPr id="28" name="Flussdiagramm: Magnetplattenspeicher 15"/>
          <p:cNvSpPr/>
          <p:nvPr/>
        </p:nvSpPr>
        <p:spPr bwMode="auto">
          <a:xfrm>
            <a:off x="6117725" y="3482658"/>
            <a:ext cx="2520280" cy="1023880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29" name="Textfeld 2"/>
          <p:cNvSpPr txBox="1"/>
          <p:nvPr/>
        </p:nvSpPr>
        <p:spPr>
          <a:xfrm>
            <a:off x="6825479" y="3959041"/>
            <a:ext cx="110479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</a:rPr>
              <a:t>HELM DB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697872" y="3428999"/>
            <a:ext cx="522200" cy="1437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2" name="Textfeld 2"/>
          <p:cNvSpPr txBox="1"/>
          <p:nvPr/>
        </p:nvSpPr>
        <p:spPr>
          <a:xfrm rot="16200000">
            <a:off x="4152227" y="3974884"/>
            <a:ext cx="161399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 smtClean="0">
                <a:solidFill>
                  <a:schemeClr val="bg1"/>
                </a:solidFill>
              </a:rPr>
              <a:t>Canonicalization</a:t>
            </a:r>
            <a:endParaRPr lang="en-US" sz="1700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220072" y="3959041"/>
            <a:ext cx="897653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386418" y="3023238"/>
            <a:ext cx="0" cy="459420"/>
          </a:xfrm>
          <a:prstGeom prst="straightConnector1">
            <a:avLst/>
          </a:prstGeom>
          <a:ln w="25400">
            <a:solidFill>
              <a:schemeClr val="bg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377865" y="4509120"/>
            <a:ext cx="0" cy="459420"/>
          </a:xfrm>
          <a:prstGeom prst="straightConnector1">
            <a:avLst/>
          </a:prstGeom>
          <a:ln w="25400">
            <a:solidFill>
              <a:schemeClr val="bg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221772" y="1484784"/>
            <a:ext cx="232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Integrated Registration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Registrability</a:t>
            </a:r>
            <a:endParaRPr lang="en-US" dirty="0"/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684213" y="1641475"/>
            <a:ext cx="7848600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Consistent automated registration of new HELM monomers is challenging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endParaRPr lang="de-DE" sz="2800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2" t="32944" r="50186" b="34033"/>
          <a:stretch/>
        </p:blipFill>
        <p:spPr>
          <a:xfrm>
            <a:off x="834493" y="2951387"/>
            <a:ext cx="3456384" cy="318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6541" y="6135687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1-Phospho-histidine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4973" y="3284984"/>
            <a:ext cx="31614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Histidine + Phosphate</a:t>
            </a:r>
          </a:p>
          <a:p>
            <a:pPr algn="ctr"/>
            <a:endParaRPr lang="de-DE" sz="240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de-DE" sz="2400" dirty="0">
                <a:solidFill>
                  <a:srgbClr val="000000"/>
                </a:solidFill>
                <a:latin typeface="+mn-lt"/>
              </a:rPr>
              <a:t>o</a:t>
            </a:r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r</a:t>
            </a:r>
          </a:p>
          <a:p>
            <a:pPr algn="ctr"/>
            <a:endParaRPr lang="de-DE" sz="240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1-Phospho-histidine</a:t>
            </a:r>
          </a:p>
          <a:p>
            <a:pPr algn="ctr"/>
            <a:endParaRPr lang="de-DE" sz="240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de-DE" sz="2400" dirty="0">
                <a:solidFill>
                  <a:srgbClr val="000000"/>
                </a:solidFill>
                <a:latin typeface="+mn-lt"/>
              </a:rPr>
              <a:t>?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2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Long-term stability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84213" y="1641475"/>
            <a:ext cx="78486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800" dirty="0" smtClean="0">
                <a:latin typeface="+mn-lt"/>
              </a:rPr>
              <a:t>PA to „sign-post“ the HELM standard and foster adoption throughout PA community</a:t>
            </a:r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de-DE" sz="2800" dirty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800" dirty="0" smtClean="0">
                <a:latin typeface="+mn-lt"/>
              </a:rPr>
              <a:t>PA to provide </a:t>
            </a:r>
            <a:r>
              <a:rPr lang="de-DE" sz="2800" i="1" dirty="0" smtClean="0">
                <a:latin typeface="+mn-lt"/>
              </a:rPr>
              <a:t>ad interim</a:t>
            </a:r>
            <a:r>
              <a:rPr lang="de-DE" sz="2800" dirty="0" smtClean="0">
                <a:latin typeface="+mn-lt"/>
              </a:rPr>
              <a:t> governance for controlled evolution of the standard</a:t>
            </a: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endParaRPr lang="de-DE" sz="2800" dirty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800" dirty="0" smtClean="0">
                <a:latin typeface="+mn-lt"/>
              </a:rPr>
              <a:t>Release of HELM tools to the Open Source public domain facilitates public discourse </a:t>
            </a:r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de-DE" sz="2800" dirty="0" smtClean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Widespread adoption</a:t>
            </a:r>
          </a:p>
        </p:txBody>
      </p:sp>
    </p:spTree>
    <p:extLst>
      <p:ext uri="{BB962C8B-B14F-4D97-AF65-F5344CB8AC3E}">
        <p14:creationId xmlns:p14="http://schemas.microsoft.com/office/powerpoint/2010/main" val="9159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Which tools are available?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51520" y="2281408"/>
            <a:ext cx="3286921" cy="21557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08743" y="2869327"/>
            <a:ext cx="2286112" cy="1437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3" name="Textfeld 2"/>
          <p:cNvSpPr txBox="1"/>
          <p:nvPr/>
        </p:nvSpPr>
        <p:spPr>
          <a:xfrm rot="16200000">
            <a:off x="3035169" y="3186577"/>
            <a:ext cx="460860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API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4" name="Textfeld 2"/>
          <p:cNvSpPr txBox="1"/>
          <p:nvPr/>
        </p:nvSpPr>
        <p:spPr>
          <a:xfrm>
            <a:off x="772611" y="3931133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1521" y="2412057"/>
            <a:ext cx="2286112" cy="1437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6" name="Textfeld 2"/>
          <p:cNvSpPr txBox="1"/>
          <p:nvPr/>
        </p:nvSpPr>
        <p:spPr>
          <a:xfrm>
            <a:off x="762049" y="2965397"/>
            <a:ext cx="1265055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Editor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92" b="42554"/>
          <a:stretch/>
        </p:blipFill>
        <p:spPr bwMode="auto">
          <a:xfrm>
            <a:off x="3923928" y="1844824"/>
            <a:ext cx="4924045" cy="296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5517232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https://github.com/PistoiaHELM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643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Adoption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84213" y="1641475"/>
            <a:ext cx="7848600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800" dirty="0" smtClean="0">
                <a:latin typeface="+mn-lt"/>
              </a:rPr>
              <a:t>Vendors</a:t>
            </a:r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de-DE" sz="2800" dirty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800" dirty="0" smtClean="0">
                <a:latin typeface="+mn-lt"/>
              </a:rPr>
              <a:t>Pharma-/Polymer chemistry companies</a:t>
            </a: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endParaRPr lang="de-DE" sz="2800" dirty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Content providers</a:t>
            </a: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endParaRPr lang="de-DE" sz="2800" dirty="0">
              <a:solidFill>
                <a:schemeClr val="bg2"/>
              </a:solidFill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Academia</a:t>
            </a: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endParaRPr lang="de-DE" sz="2800" dirty="0">
              <a:solidFill>
                <a:schemeClr val="bg2"/>
              </a:solidFill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State agencies</a:t>
            </a:r>
            <a:endParaRPr lang="en-US" sz="28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197242"/>
            <a:ext cx="714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Open HELM Standard is young, requires thorough assessment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59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</a:t>
            </a:r>
            <a:r>
              <a:rPr lang="en-GB" dirty="0" smtClean="0"/>
              <a:t>is </a:t>
            </a:r>
            <a:r>
              <a:rPr lang="en-GB" dirty="0"/>
              <a:t>already meeting most of the requirements for broad adoption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0895" y="2420888"/>
            <a:ext cx="7567530" cy="3961733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07484" hangingPunct="0">
              <a:lnSpc>
                <a:spcPct val="150000"/>
              </a:lnSpc>
              <a:buClr>
                <a:srgbClr val="000000"/>
              </a:buClr>
              <a:buSzPct val="80000"/>
            </a:pPr>
            <a:r>
              <a:rPr lang="en-US" sz="2400" dirty="0" smtClean="0">
                <a:cs typeface="Arial" pitchFamily="34" charset="0"/>
              </a:rPr>
              <a:t>Requirements:</a:t>
            </a: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  Use case coverage</a:t>
            </a: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de-DE" sz="2400" dirty="0" smtClean="0">
                <a:cs typeface="Arial" pitchFamily="34" charset="0"/>
              </a:rPr>
              <a:t>  Specification and Documentation</a:t>
            </a:r>
            <a:endParaRPr lang="en-US" sz="2400" dirty="0" smtClean="0">
              <a:cs typeface="Arial" pitchFamily="34" charset="0"/>
            </a:endParaRP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  Interoperability</a:t>
            </a: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  </a:t>
            </a:r>
            <a:r>
              <a:rPr lang="en-US" sz="2400" dirty="0" err="1" smtClean="0">
                <a:cs typeface="Arial" pitchFamily="34" charset="0"/>
              </a:rPr>
              <a:t>Registrability</a:t>
            </a:r>
            <a:endParaRPr lang="en-US" sz="2400" dirty="0" smtClean="0">
              <a:cs typeface="Arial" pitchFamily="34" charset="0"/>
            </a:endParaRP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de-DE" sz="2400" dirty="0" smtClean="0">
                <a:cs typeface="Arial" pitchFamily="34" charset="0"/>
              </a:rPr>
              <a:t>  Long-term </a:t>
            </a:r>
            <a:r>
              <a:rPr lang="de-DE" sz="2400" dirty="0">
                <a:cs typeface="Arial" pitchFamily="34" charset="0"/>
              </a:rPr>
              <a:t>stability</a:t>
            </a:r>
            <a:endParaRPr lang="en-US" sz="2400" dirty="0">
              <a:cs typeface="Arial" pitchFamily="34" charset="0"/>
            </a:endParaRP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  Adoption – over to you!</a:t>
            </a:r>
            <a:endParaRPr lang="de-DE" sz="2400" b="1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94" y="1556792"/>
            <a:ext cx="8199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7" lvl="1" defTabSz="825500">
              <a:spcBef>
                <a:spcPts val="100"/>
              </a:spcBef>
              <a:defRPr/>
            </a:pPr>
            <a:r>
              <a:rPr lang="en-US" altLang="zh-CN" sz="2400" dirty="0" smtClean="0">
                <a:solidFill>
                  <a:srgbClr val="000000"/>
                </a:solidFill>
              </a:rPr>
              <a:t>With your help we can make HELM the “language of the macromolecules”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0928" y="3605268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sym typeface="Wingdings 2"/>
              </a:rPr>
              <a:t>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1362" y="4150828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sym typeface="Wingdings 2"/>
              </a:rPr>
              <a:t>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2884" y="4705980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sym typeface="Wingdings 2"/>
              </a:rPr>
              <a:t>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2957" y="5251735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sym typeface="Wingdings 2"/>
              </a:rPr>
              <a:t>()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0673" y="3052551"/>
            <a:ext cx="678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sym typeface="Wingdings 2"/>
              </a:rPr>
              <a:t>()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HELM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475656" y="2781300"/>
            <a:ext cx="63652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dirty="0" smtClean="0">
                <a:latin typeface="+mn-lt"/>
              </a:rPr>
              <a:t>For </a:t>
            </a:r>
            <a:r>
              <a:rPr lang="en-GB" sz="2800" dirty="0">
                <a:latin typeface="+mn-lt"/>
              </a:rPr>
              <a:t>more information please visit</a:t>
            </a:r>
          </a:p>
          <a:p>
            <a:pPr algn="ctr" eaLnBrk="1" hangingPunct="1"/>
            <a:r>
              <a:rPr lang="en-GB" sz="2800" dirty="0">
                <a:latin typeface="+mn-lt"/>
                <a:hlinkClick r:id="rId2"/>
              </a:rPr>
              <a:t>http://openhelm.org</a:t>
            </a:r>
            <a:r>
              <a:rPr lang="en-GB" sz="2800" dirty="0">
                <a:latin typeface="+mn-lt"/>
              </a:rPr>
              <a:t> </a:t>
            </a:r>
          </a:p>
          <a:p>
            <a:pPr algn="ctr" eaLnBrk="1" hangingPunct="1"/>
            <a:endParaRPr lang="en-GB" sz="2800" dirty="0">
              <a:latin typeface="+mn-lt"/>
            </a:endParaRPr>
          </a:p>
          <a:p>
            <a:pPr algn="ctr" eaLnBrk="1" hangingPunct="1"/>
            <a:r>
              <a:rPr lang="en-GB" sz="2800" dirty="0">
                <a:latin typeface="+mn-lt"/>
              </a:rPr>
              <a:t>or contact us at info@openhelm.org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0" y="1195840"/>
            <a:ext cx="9143999" cy="566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Pistoia Alliance Membership</a:t>
            </a:r>
          </a:p>
        </p:txBody>
      </p:sp>
      <p:pic>
        <p:nvPicPr>
          <p:cNvPr id="17411" name="Picture 4" descr="Novartis">
            <a:hlinkClick r:id="rId3" tooltip="Novarti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19288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Pfizer Pharmaceutical Company: The World's Largest Pharmaceutical Compan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195840"/>
            <a:ext cx="1223962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http://tbn1.google.com/images?q=tbn:0VWpfaup7DE-sM:http://www.advantum.com/res/Logotypes/astrazenec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762" y="1712913"/>
            <a:ext cx="162083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http://tbn3.google.com/images?q=tbn:vB-3DN8CVX-AbM:http://ceoworld.biz/ceo/wp-content/uploads/2009/04/bristol_myers-squibb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24829" y="1206539"/>
            <a:ext cx="11493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 descr="http://tbn3.google.com/images?q=tbn:9fRXQP-3si_uLM:http://www.sbrionline.info/Partner/accelrys_log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992" y="2479205"/>
            <a:ext cx="1594297" cy="47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8" descr="http://tbn3.google.com/images?q=tbn:ckYP7FHh9oTbzM:http://moltable.ncl.res.in/icci/chemaxon_logo_lg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697" y="2228602"/>
            <a:ext cx="8651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0" descr="http://tbn3.google.com/images?q=tbn:W-77-d5NSTs2YM:http://www.bioxpr.be/software/img/bioxpr_mini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64915" y="4458213"/>
            <a:ext cx="1285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6119548"/>
            <a:ext cx="1551087" cy="35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3" descr="http://tbn2.google.com/images?q=tbn:GjMqu0MIqIHaAM:http://www.aiche.org/uploadedImages/SBE/Corporate/RocheLogo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48600" y="1476375"/>
            <a:ext cx="12319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07041" y="5271746"/>
            <a:ext cx="19288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3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29714" y="5930762"/>
            <a:ext cx="900476" cy="3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" descr="Merck &amp; Co., Inc.">
            <a:hlinkClick r:id="rId22" tooltip="Merck &amp; Co., Inc.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20072" y="1791081"/>
            <a:ext cx="1572429" cy="4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4" descr="RSC - Advancing the Chemical Sciences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282974" y="3886200"/>
            <a:ext cx="1409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6" descr="http://www.boehringer-ingelheim.co.uk/images/logo_BI.gif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057400" y="3371850"/>
            <a:ext cx="1190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8" descr="CDD - Collaborative Drug Discovery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80487" y="2278411"/>
            <a:ext cx="12922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10" descr="http://t1.gstatic.com/images?q=tbn:bAHlTzQuHomi6M:http://www.siia.net/codies/2009/finalists/logos/TRLOGO.jp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908240" y="2278411"/>
            <a:ext cx="2135992" cy="5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14" descr="http://t0.gstatic.com/images?q=tbn:IwSsKiUaYcnK_M:http://accelrys.com/company/strategic-alliances/images/EBI-EMBL.jp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429250" y="4465613"/>
            <a:ext cx="13096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16" descr="Infosys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029200" y="3200400"/>
            <a:ext cx="973062" cy="50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33" descr="http://www.io-informatics.com/images/logo.gif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620000" y="4989513"/>
            <a:ext cx="13049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2" descr="http://www.ariadnegenomics.com/fileadmin/stuff/ariadne2/img/nav/logo.gif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644008" y="5165576"/>
            <a:ext cx="1419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Bayer A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581400" y="3228091"/>
            <a:ext cx="1409701" cy="573716"/>
          </a:xfrm>
          <a:prstGeom prst="rect">
            <a:avLst/>
          </a:prstGeom>
          <a:noFill/>
        </p:spPr>
      </p:pic>
      <p:pic>
        <p:nvPicPr>
          <p:cNvPr id="4100" name="Picture 4" descr="http://www.syapse.com/images/logo.png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648200" y="6019800"/>
            <a:ext cx="1085850" cy="330476"/>
          </a:xfrm>
          <a:prstGeom prst="rect">
            <a:avLst/>
          </a:prstGeom>
          <a:noFill/>
        </p:spPr>
      </p:pic>
      <p:pic>
        <p:nvPicPr>
          <p:cNvPr id="2" name="Picture 2" descr="Merck Group Website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352925" y="2278411"/>
            <a:ext cx="904875" cy="628651"/>
          </a:xfrm>
          <a:prstGeom prst="rect">
            <a:avLst/>
          </a:prstGeom>
          <a:noFill/>
        </p:spPr>
      </p:pic>
      <p:pic>
        <p:nvPicPr>
          <p:cNvPr id="3" name="Picture 2" descr="Eagle Genomics"/>
          <p:cNvPicPr>
            <a:picLocks noChangeAspect="1" noChangeArrowheads="1"/>
          </p:cNvPicPr>
          <p:nvPr/>
        </p:nvPicPr>
        <p:blipFill>
          <a:blip r:embed="rId44" cstate="print"/>
          <a:srcRect r="66736"/>
          <a:stretch>
            <a:fillRect/>
          </a:stretch>
        </p:blipFill>
        <p:spPr bwMode="auto">
          <a:xfrm>
            <a:off x="7973468" y="5794200"/>
            <a:ext cx="1143000" cy="10385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4" descr="http://www.bluereference.com/Logo.png"/>
          <p:cNvPicPr>
            <a:picLocks noChangeAspect="1" noChangeArrowheads="1"/>
          </p:cNvPicPr>
          <p:nvPr/>
        </p:nvPicPr>
        <p:blipFill>
          <a:blip r:embed="rId45" cstate="print"/>
          <a:srcRect r="56739" b="14507"/>
          <a:stretch>
            <a:fillRect/>
          </a:stretch>
        </p:blipFill>
        <p:spPr bwMode="auto">
          <a:xfrm>
            <a:off x="251520" y="6431740"/>
            <a:ext cx="2031454" cy="413516"/>
          </a:xfrm>
          <a:prstGeom prst="rect">
            <a:avLst/>
          </a:prstGeom>
          <a:noFill/>
        </p:spPr>
      </p:pic>
      <p:pic>
        <p:nvPicPr>
          <p:cNvPr id="42" name="Picture 2" descr="C:\Users\m504703\AppData\Local\Microsoft\Windows\Temporary Internet Files\Content.Outlook\69Y5SE8T\Small Edge 2009 (2).pn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3342166" y="5668432"/>
            <a:ext cx="925034" cy="732223"/>
          </a:xfrm>
          <a:prstGeom prst="rect">
            <a:avLst/>
          </a:prstGeom>
          <a:noFill/>
        </p:spPr>
      </p:pic>
      <p:pic>
        <p:nvPicPr>
          <p:cNvPr id="2050" name="Picture 2" descr="CCDC">
            <a:hlinkClick r:id="rId47"/>
          </p:cNvPr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4788996" y="4028162"/>
            <a:ext cx="945054" cy="378022"/>
          </a:xfrm>
          <a:prstGeom prst="rect">
            <a:avLst/>
          </a:prstGeom>
          <a:noFill/>
        </p:spPr>
      </p:pic>
      <p:pic>
        <p:nvPicPr>
          <p:cNvPr id="3074" name="Picture 2" descr="http://www.symyx.com/company/images/partners_biowisdom.gif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3124200" y="6388748"/>
            <a:ext cx="1264940" cy="469252"/>
          </a:xfrm>
          <a:prstGeom prst="rect">
            <a:avLst/>
          </a:prstGeom>
          <a:noFill/>
        </p:spPr>
      </p:pic>
      <p:pic>
        <p:nvPicPr>
          <p:cNvPr id="43" name="Picture 3" descr="C:\Users\m504703\AppData\Local\Microsoft\Windows\Temporary Internet Files\Content.Outlook\69Y5SE8T\GGA Logo - JPG File.JPG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381000" y="4663068"/>
            <a:ext cx="685800" cy="397363"/>
          </a:xfrm>
          <a:prstGeom prst="rect">
            <a:avLst/>
          </a:prstGeom>
          <a:noFill/>
        </p:spPr>
      </p:pic>
      <p:pic>
        <p:nvPicPr>
          <p:cNvPr id="3076" name="Picture 4" descr="Answer">
            <a:hlinkClick r:id="rId51"/>
          </p:cNvPr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1066800" y="5597624"/>
            <a:ext cx="1094960" cy="293928"/>
          </a:xfrm>
          <a:prstGeom prst="rect">
            <a:avLst/>
          </a:prstGeom>
          <a:noFill/>
        </p:spPr>
      </p:pic>
      <p:pic>
        <p:nvPicPr>
          <p:cNvPr id="5" name="Picture 2" descr="Ipsen">
            <a:hlinkClick r:id="rId53" tooltip="Ipsen"/>
          </p:cNvPr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4499992" y="6461720"/>
            <a:ext cx="1276350" cy="352426"/>
          </a:xfrm>
          <a:prstGeom prst="rect">
            <a:avLst/>
          </a:prstGeom>
          <a:noFill/>
        </p:spPr>
      </p:pic>
      <p:pic>
        <p:nvPicPr>
          <p:cNvPr id="1026" name="Picture 2" descr="C:\Users\m504703\AppData\Local\Microsoft\Windows\Temporary Internet Files\Content.Outlook\V9AEJDW3\SP newLogo.png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1043608" y="4949738"/>
            <a:ext cx="1350657" cy="612862"/>
          </a:xfrm>
          <a:prstGeom prst="rect">
            <a:avLst/>
          </a:prstGeom>
          <a:noFill/>
        </p:spPr>
      </p:pic>
      <p:pic>
        <p:nvPicPr>
          <p:cNvPr id="45" name="Picture 4" descr="image001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7996708" y="4506873"/>
            <a:ext cx="990450" cy="52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http://t2.gstatic.com/images?q=tbn:0WJOQlT7JbjvYM:">
            <a:hlinkClick r:id="rId57"/>
          </p:cNvPr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6885646" y="3138866"/>
            <a:ext cx="734354" cy="516033"/>
          </a:xfrm>
          <a:prstGeom prst="rect">
            <a:avLst/>
          </a:prstGeom>
          <a:noFill/>
        </p:spPr>
      </p:pic>
      <p:pic>
        <p:nvPicPr>
          <p:cNvPr id="47" name="Picture 4" descr="http://www.haxel.com/icic/2011/exhibitors/infochem/images/infochem300dpi_01trans.jpg?isImage=1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6459488" y="5115262"/>
            <a:ext cx="1008112" cy="678094"/>
          </a:xfrm>
          <a:prstGeom prst="rect">
            <a:avLst/>
          </a:prstGeom>
          <a:noFill/>
        </p:spPr>
      </p:pic>
      <p:pic>
        <p:nvPicPr>
          <p:cNvPr id="48" name="Picture 8" descr="http://www.chemweb.com/press-releases/nottingham-faculty-and-students-gain-a-new-nmr-tool-with-acd-labs-software/image_mini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0" y="5105400"/>
            <a:ext cx="842962" cy="952499"/>
          </a:xfrm>
          <a:prstGeom prst="rect">
            <a:avLst/>
          </a:prstGeom>
          <a:noFill/>
        </p:spPr>
      </p:pic>
      <p:pic>
        <p:nvPicPr>
          <p:cNvPr id="49" name="Picture 2" descr="C:\Users\m504703\AppData\Local\Microsoft\Windows\Temporary Internet Files\Content.Outlook\L5PCEG9A\CONST logo - PB Informatics - low res.jpg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6610361" y="4228340"/>
            <a:ext cx="1319201" cy="395425"/>
          </a:xfrm>
          <a:prstGeom prst="rect">
            <a:avLst/>
          </a:prstGeom>
          <a:noFill/>
        </p:spPr>
      </p:pic>
      <p:pic>
        <p:nvPicPr>
          <p:cNvPr id="50" name="Picture 6" descr="http://www.schrodinger.com/img/logo.gif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2987824" y="4949552"/>
            <a:ext cx="1619250" cy="238125"/>
          </a:xfrm>
          <a:prstGeom prst="rect">
            <a:avLst/>
          </a:prstGeom>
          <a:noFill/>
        </p:spPr>
      </p:pic>
      <p:pic>
        <p:nvPicPr>
          <p:cNvPr id="51" name="Picture 2" descr="http://t1.gstatic.com/images?q=tbn:ANd9GcQxf6jJXQSgrmgtjsZBhJ1QfvbBqrh_lMqRvGbVOvQBFkDxE4y4D_075_M">
            <a:hlinkClick r:id="rId63"/>
          </p:cNvPr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76200" y="3891614"/>
            <a:ext cx="592138" cy="57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lifesciences.alto-marketing.com/wp-content/uploads/2010/10/titian-logo.jpg"/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2507041" y="4162425"/>
            <a:ext cx="1238250" cy="790575"/>
          </a:xfrm>
          <a:prstGeom prst="rect">
            <a:avLst/>
          </a:prstGeom>
          <a:noFill/>
        </p:spPr>
      </p:pic>
      <p:pic>
        <p:nvPicPr>
          <p:cNvPr id="7" name="Picture 4" descr="Binocular Vision"/>
          <p:cNvPicPr>
            <a:picLocks noChangeAspect="1"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4191000" y="5638800"/>
            <a:ext cx="1905000" cy="238125"/>
          </a:xfrm>
          <a:prstGeom prst="rect">
            <a:avLst/>
          </a:prstGeom>
          <a:noFill/>
        </p:spPr>
      </p:pic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7772400" y="144000"/>
            <a:ext cx="118112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mtClean="0"/>
              <a:t>Q2 </a:t>
            </a:r>
            <a:r>
              <a:rPr lang="en-US" dirty="0" smtClean="0"/>
              <a:t>2013</a:t>
            </a:r>
            <a:endParaRPr lang="en-GB" dirty="0"/>
          </a:p>
        </p:txBody>
      </p:sp>
      <p:pic>
        <p:nvPicPr>
          <p:cNvPr id="94210" name="Picture 2" descr="C:\Users\m504703\AppData\Local\Microsoft\Windows\Temporary Internet Files\Content.Outlook\L5PCEG9A\Fulcrum.png"/>
          <p:cNvPicPr>
            <a:picLocks noChangeAspect="1" noChangeArrowheads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7772400" y="5380568"/>
            <a:ext cx="876299" cy="486832"/>
          </a:xfrm>
          <a:prstGeom prst="rect">
            <a:avLst/>
          </a:prstGeom>
          <a:noFill/>
        </p:spPr>
      </p:pic>
      <p:sp>
        <p:nvSpPr>
          <p:cNvPr id="9" name="AutoShape 2" descr="data:image/jpg;base64,/9j/4AAQSkZJRgABAQAAAQABAAD/2wCEAAkGBhAQEBQQEhMQFBEWFhAXERgYFRYcFRIaFRAXFhoVGRQjGyYeGRkjGxoaKzIsLzMuMSwtFh4xNTwsODIsLSkBCQoKDQwNGA8PGjUkHh81Ni4pNTAyKS01LCouLDUuNSwsLCovLC4sLC81NDUqLykvLjQsLDQvLCkvNCkvKiwvNf/AABEIAEAAzAMBIgACEQEDEQH/xAAcAAEAAgIDAQAAAAAAAAAAAAAABgcEBQECAwj/xAA8EAACAgECBAIHBAYLAAAAAAABAgADEQQSBRMhMQYiB0FRYXGBkSMyUpIUQnKhscIVJDNTVIKywdHS8P/EABkBAQADAQEAAAAAAAAAAAAAAAACAwQBBf/EACQRAQACAQIFBQEAAAAAAAAAAAACAwESMQQREyEyBSJBQlEj/9oADAMBAAIRAxEAPwC8YiICIiAiIgIiICRXxR6RNPw+4UWV3OxRXygTADMwA6sDnyn6iSqUN6UtTv4ncPUgqUfKoE/vJmzg6Y3WaZbcmXirZVQ5x3Wr4U8c08Raxaq7k5YUsXCYO4kADDHr0m31nFq6WUWZRW6K5xs3Hshb9Un1Z6Ht3kA9CemxTqLPxWVqP8qEn/UJYPFeHJqKLKXAKujKR8R0PxB/hI3whXdmONsJUznOrEs7srM5lIeFPSTqNEeRdm6hTt7/AGleDjyt6x7j8sS4OD8bo1dYtodXT147qfYy9wZy/hp0577fpTxELcdt2fERMzQREQEREBERAREQEREBERAREQEREBERA4M+cfF+p5mv1L+o3WY+AbA/hPoyxsAn2An6T5h1V2+x3/EzN+Zif9563pmPdLLy/Uc+2OF1+iLS7OHBvx23N9CK/wCSb3xRxk6ehgitZqHDLRWoyzsRjOPwr3J7CY/gDTcvhmlHtrDfnYv/ADTfCsZ3YGcYzjrj2Z9kw2zxm6Us/rbVHOKsRx+Km8Oeh+x8Wax9g78tMFz+0/Zfln5SzOD8C0+kTZRWlY6ZwPM3vZu5M2ERdxFlvlnsVUV1eOCIiZ15ERAREQEREBERAREQEREBERATgnHWczpd91vgf4QIqPSxwb/GV/ls/wCskuh19d9a3VOr1uAUZTkMD7JSvo+4LxPVcJarTtoBp7Dcjc1HNo3KA2CFI+HsnXxJw3UcOfQcMa7OlFVjsTc+npuue61nVrR1AXKYHv8AfAvG2sMCp7EEH5jEhXGfBXBNHQ2ovq2VJt3NutONzBR0Bz3IldLxPUpouKImozp0TTlBXqLLeQ51VQ2peQDgjd2Pq+c3HiPw5yuA26yzU6q62+nR8zmWZrXN1bDYn6uO0nGycPHPJGVcZeWOa2+GrWKaxV/ZbE5ff7u0bf3YmNwbxHptZzOQ+/lOUs6EbWHq6jrKp8Ja67+ktPXxVrq91FB4ei2FdMfKNoZQfMx9+fN0P6s0uv4rqP0LVkX3hhxWtFbmvlQUu6A7ug7dO3SQS5PoImaw+J9J/er9G/4kBThr8P47o6K9Tq7K9RTqWvFtrOHZKbDuweg6qp92OnTpNvwbWbEYfpNVXnbytXuJ6Drn/wB2gS+ri1LMiq2S6lk6HqBnr+6ZeZFrrd2ppYMG/q9nmAwGOxuoHq6zXGt10VepFt3M34HnOAMt6vlAnWZzInYr0apVre1t9NjEMxbcwrcjp8QJqk1DGvmcwC3P3je28HPbleyBYGZgcP47TfbdTWSXpYLblSACcjoT0PVSPlNLXp31Gqat7LEHJqZwrEZO1cj3DJP0ki0mgrqztVQxC72wNz4GMswHmMDIiIgIiICIiAiIgIiICIiB506dEG1FVR7AAB9BOmr0VVy7LUSxPwuoZfoRie8QMarhtKV8pa61r/AEUJ+XGJ6vp0K7CqlOnlIG3p7u09IgeNmjrbG5EO37uVB2/Dp0nU6Cogjl14J3Hyr1P4u3eZEQPN6ELByqlhnBwMjPfB7iR6nj67na2miuhX1CF+Zls02BM8vlAkE57E42mSQiR5fA9GwKWbfvtd7AtYssFosDIxCYK4sfHrGektr0d9SuevtpZrcc0gFrK6NyFY2BRkoAuSOg74PaYfDfEtFrW1sK0VNrIpzuI5VbsWQqNpBsUY9p9czW8P18i6gM4FxtLsMbhvGOnTHlUAD3KO8wtR4Kpfd9pblyzN9w7mOoS3LAqQ2OWq4PTaMH2yUel8o56nw68d8UJQtNqLVYtq2FGazl9FqNg2/ZsSW7AdDlhPTVcf0dRDMv2xNIKivNim09ASAeowc/s+3GfXiXhlbym620KtVlWAtWGWwAOTlD1IUdu086PCFVZG2y0AXc4Dyd8ONpbbuYec9ySMDBncdLTjnu5/Xnlzp/FuiKi1nWsNzMFwVJVGI3ZI7EDI9oz7DjcabULYgdTlWAKnB6g+vrNDR4IpTpzLWGyitgRX5lqIIBOzOCBggdD379ZI5Czp/ROGv7EREqWEREBERA/9k="/>
          <p:cNvSpPr>
            <a:spLocks noChangeAspect="1" noChangeArrowheads="1"/>
          </p:cNvSpPr>
          <p:nvPr/>
        </p:nvSpPr>
        <p:spPr bwMode="auto">
          <a:xfrm>
            <a:off x="63500" y="-233363"/>
            <a:ext cx="14954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data:image/jpg;base64,/9j/4AAQSkZJRgABAQAAAQABAAD/2wCEAAkGBhAQEBQQEhMQFBEWFhAXERgYFRYcFRIaFRAXFhoVGRQjGyYeGRkjGxoaKzIsLzMuMSwtFh4xNTwsODIsLSkBCQoKDQwNGA8PGjUkHh81Ni4pNTAyKS01LCouLDUuNSwsLCovLC4sLC81NDUqLykvLjQsLDQvLCkvNCkvKiwvNf/AABEIAEAAzAMBIgACEQEDEQH/xAAcAAEAAgIDAQAAAAAAAAAAAAAABgcEBQECAwj/xAA8EAACAgECBAIHBAYLAAAAAAABAgADEQQSBRMhMQYiB0FRYXGBkSMyUpIUQnKhscIVJDNTVIKywdHS8P/EABkBAQADAQEAAAAAAAAAAAAAAAACAwQBBf/EACQRAQACAQIFBQEAAAAAAAAAAAACAwESMQQREyEyBSJBQlEj/9oADAMBAAIRAxEAPwC8YiICIiAiIgIiICRXxR6RNPw+4UWV3OxRXygTADMwA6sDnyn6iSqUN6UtTv4ncPUgqUfKoE/vJmzg6Y3WaZbcmXirZVQ5x3Wr4U8c08Raxaq7k5YUsXCYO4kADDHr0m31nFq6WUWZRW6K5xs3Hshb9Un1Z6Ht3kA9CemxTqLPxWVqP8qEn/UJYPFeHJqKLKXAKujKR8R0PxB/hI3whXdmONsJUznOrEs7srM5lIeFPSTqNEeRdm6hTt7/AGleDjyt6x7j8sS4OD8bo1dYtodXT147qfYy9wZy/hp0577fpTxELcdt2fERMzQREQEREBERAREQEREBERAREQEREBERA4M+cfF+p5mv1L+o3WY+AbA/hPoyxsAn2An6T5h1V2+x3/EzN+Zif9563pmPdLLy/Uc+2OF1+iLS7OHBvx23N9CK/wCSb3xRxk6ehgitZqHDLRWoyzsRjOPwr3J7CY/gDTcvhmlHtrDfnYv/ADTfCsZ3YGcYzjrj2Z9kw2zxm6Us/rbVHOKsRx+Km8Oeh+x8Wax9g78tMFz+0/Zfln5SzOD8C0+kTZRWlY6ZwPM3vZu5M2ERdxFlvlnsVUV1eOCIiZ15ERAREQEREBERAREQEREBERATgnHWczpd91vgf4QIqPSxwb/GV/ls/wCskuh19d9a3VOr1uAUZTkMD7JSvo+4LxPVcJarTtoBp7Dcjc1HNo3KA2CFI+HsnXxJw3UcOfQcMa7OlFVjsTc+npuue61nVrR1AXKYHv8AfAvG2sMCp7EEH5jEhXGfBXBNHQ2ovq2VJt3NutONzBR0Bz3IldLxPUpouKImozp0TTlBXqLLeQ51VQ2peQDgjd2Pq+c3HiPw5yuA26yzU6q62+nR8zmWZrXN1bDYn6uO0nGycPHPJGVcZeWOa2+GrWKaxV/ZbE5ff7u0bf3YmNwbxHptZzOQ+/lOUs6EbWHq6jrKp8Ja67+ktPXxVrq91FB4ei2FdMfKNoZQfMx9+fN0P6s0uv4rqP0LVkX3hhxWtFbmvlQUu6A7ug7dO3SQS5PoImaw+J9J/er9G/4kBThr8P47o6K9Tq7K9RTqWvFtrOHZKbDuweg6qp92OnTpNvwbWbEYfpNVXnbytXuJ6Drn/wB2gS+ri1LMiq2S6lk6HqBnr+6ZeZFrrd2ppYMG/q9nmAwGOxuoHq6zXGt10VepFt3M34HnOAMt6vlAnWZzInYr0apVre1t9NjEMxbcwrcjp8QJqk1DGvmcwC3P3je28HPbleyBYGZgcP47TfbdTWSXpYLblSACcjoT0PVSPlNLXp31Gqat7LEHJqZwrEZO1cj3DJP0ki0mgrqztVQxC72wNz4GMswHmMDIiIgIiICIiAiIgIiICIiB506dEG1FVR7AAB9BOmr0VVy7LUSxPwuoZfoRie8QMarhtKV8pa61r/AEUJ+XGJ6vp0K7CqlOnlIG3p7u09IgeNmjrbG5EO37uVB2/Dp0nU6Cogjl14J3Hyr1P4u3eZEQPN6ELByqlhnBwMjPfB7iR6nj67na2miuhX1CF+Zls02BM8vlAkE57E42mSQiR5fA9GwKWbfvtd7AtYssFosDIxCYK4sfHrGektr0d9SuevtpZrcc0gFrK6NyFY2BRkoAuSOg74PaYfDfEtFrW1sK0VNrIpzuI5VbsWQqNpBsUY9p9czW8P18i6gM4FxtLsMbhvGOnTHlUAD3KO8wtR4Kpfd9pblyzN9w7mOoS3LAqQ2OWq4PTaMH2yUel8o56nw68d8UJQtNqLVYtq2FGazl9FqNg2/ZsSW7AdDlhPTVcf0dRDMv2xNIKivNim09ASAeowc/s+3GfXiXhlbym620KtVlWAtWGWwAOTlD1IUdu086PCFVZG2y0AXc4Dyd8ONpbbuYec9ySMDBncdLTjnu5/Xnlzp/FuiKi1nWsNzMFwVJVGI3ZI7EDI9oz7DjcabULYgdTlWAKnB6g+vrNDR4IpTpzLWGyitgRX5lqIIBOzOCBggdD379ZI5Czp/ROGv7EREqWEREBERA/9k="/>
          <p:cNvSpPr>
            <a:spLocks noChangeAspect="1" noChangeArrowheads="1"/>
          </p:cNvSpPr>
          <p:nvPr/>
        </p:nvSpPr>
        <p:spPr bwMode="auto">
          <a:xfrm>
            <a:off x="215900" y="-80963"/>
            <a:ext cx="14954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ata:image/jpg;base64,/9j/4AAQSkZJRgABAQAAAQABAAD/2wCEAAkGBhAQEBQQEhMQFBEWFhAXERgYFRYcFRIaFRAXFhoVGRQjGyYeGRkjGxoaKzIsLzMuMSwtFh4xNTwsODIsLSkBCQoKDQwNGA8PGjUkHh81Ni4pNTAyKS01LCouLDUuNSwsLCovLC4sLC81NDUqLykvLjQsLDQvLCkvNCkvKiwvNf/AABEIAEAAzAMBIgACEQEDEQH/xAAcAAEAAgIDAQAAAAAAAAAAAAAABgcEBQECAwj/xAA8EAACAgECBAIHBAYLAAAAAAABAgADEQQSBRMhMQYiB0FRYXGBkSMyUpIUQnKhscIVJDNTVIKywdHS8P/EABkBAQADAQEAAAAAAAAAAAAAAAACAwQBBf/EACQRAQACAQIFBQEAAAAAAAAAAAACAwESMQQREyEyBSJBQlEj/9oADAMBAAIRAxEAPwC8YiICIiAiIgIiICRXxR6RNPw+4UWV3OxRXygTADMwA6sDnyn6iSqUN6UtTv4ncPUgqUfKoE/vJmzg6Y3WaZbcmXirZVQ5x3Wr4U8c08Raxaq7k5YUsXCYO4kADDHr0m31nFq6WUWZRW6K5xs3Hshb9Un1Z6Ht3kA9CemxTqLPxWVqP8qEn/UJYPFeHJqKLKXAKujKR8R0PxB/hI3whXdmONsJUznOrEs7srM5lIeFPSTqNEeRdm6hTt7/AGleDjyt6x7j8sS4OD8bo1dYtodXT147qfYy9wZy/hp0577fpTxELcdt2fERMzQREQEREBERAREQEREBERAREQEREBERA4M+cfF+p5mv1L+o3WY+AbA/hPoyxsAn2An6T5h1V2+x3/EzN+Zif9563pmPdLLy/Uc+2OF1+iLS7OHBvx23N9CK/wCSb3xRxk6ehgitZqHDLRWoyzsRjOPwr3J7CY/gDTcvhmlHtrDfnYv/ADTfCsZ3YGcYzjrj2Z9kw2zxm6Us/rbVHOKsRx+Km8Oeh+x8Wax9g78tMFz+0/Zfln5SzOD8C0+kTZRWlY6ZwPM3vZu5M2ERdxFlvlnsVUV1eOCIiZ15ERAREQEREBERAREQEREBERATgnHWczpd91vgf4QIqPSxwb/GV/ls/wCskuh19d9a3VOr1uAUZTkMD7JSvo+4LxPVcJarTtoBp7Dcjc1HNo3KA2CFI+HsnXxJw3UcOfQcMa7OlFVjsTc+npuue61nVrR1AXKYHv8AfAvG2sMCp7EEH5jEhXGfBXBNHQ2ovq2VJt3NutONzBR0Bz3IldLxPUpouKImozp0TTlBXqLLeQ51VQ2peQDgjd2Pq+c3HiPw5yuA26yzU6q62+nR8zmWZrXN1bDYn6uO0nGycPHPJGVcZeWOa2+GrWKaxV/ZbE5ff7u0bf3YmNwbxHptZzOQ+/lOUs6EbWHq6jrKp8Ja67+ktPXxVrq91FB4ei2FdMfKNoZQfMx9+fN0P6s0uv4rqP0LVkX3hhxWtFbmvlQUu6A7ug7dO3SQS5PoImaw+J9J/er9G/4kBThr8P47o6K9Tq7K9RTqWvFtrOHZKbDuweg6qp92OnTpNvwbWbEYfpNVXnbytXuJ6Drn/wB2gS+ri1LMiq2S6lk6HqBnr+6ZeZFrrd2ppYMG/q9nmAwGOxuoHq6zXGt10VepFt3M34HnOAMt6vlAnWZzInYr0apVre1t9NjEMxbcwrcjp8QJqk1DGvmcwC3P3je28HPbleyBYGZgcP47TfbdTWSXpYLblSACcjoT0PVSPlNLXp31Gqat7LEHJqZwrEZO1cj3DJP0ki0mgrqztVQxC72wNz4GMswHmMDIiIgIiICIiAiIgIiICIiB506dEG1FVR7AAB9BOmr0VVy7LUSxPwuoZfoRie8QMarhtKV8pa61r/AEUJ+XGJ6vp0K7CqlOnlIG3p7u09IgeNmjrbG5EO37uVB2/Dp0nU6Cogjl14J3Hyr1P4u3eZEQPN6ELByqlhnBwMjPfB7iR6nj67na2miuhX1CF+Zls02BM8vlAkE57E42mSQiR5fA9GwKWbfvtd7AtYssFosDIxCYK4sfHrGektr0d9SuevtpZrcc0gFrK6NyFY2BRkoAuSOg74PaYfDfEtFrW1sK0VNrIpzuI5VbsWQqNpBsUY9p9czW8P18i6gM4FxtLsMbhvGOnTHlUAD3KO8wtR4Kpfd9pblyzN9w7mOoS3LAqQ2OWq4PTaMH2yUel8o56nw68d8UJQtNqLVYtq2FGazl9FqNg2/ZsSW7AdDlhPTVcf0dRDMv2xNIKivNim09ASAeowc/s+3GfXiXhlbym620KtVlWAtWGWwAOTlD1IUdu086PCFVZG2y0AXc4Dyd8ONpbbuYec9ySMDBncdLTjnu5/Xnlzp/FuiKi1nWsNzMFwVJVGI3ZI7EDI9oz7DjcabULYgdTlWAKnB6g+vrNDR4IpTpzLWGyitgRX5lqIIBOzOCBggdD379ZI5Czp/ROGv7EREqWEREBERA/9k="/>
          <p:cNvSpPr>
            <a:spLocks noChangeAspect="1" noChangeArrowheads="1"/>
          </p:cNvSpPr>
          <p:nvPr/>
        </p:nvSpPr>
        <p:spPr bwMode="auto">
          <a:xfrm>
            <a:off x="368300" y="71437"/>
            <a:ext cx="14954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://www.bath.ac.uk/mas/images/PerkinElmerLogo.jpg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43600"/>
            <a:ext cx="1215480" cy="5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500" y="12192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Board</a:t>
            </a:r>
            <a:endParaRPr lang="en-GB" u="sng" dirty="0"/>
          </a:p>
        </p:txBody>
      </p:sp>
      <p:sp>
        <p:nvSpPr>
          <p:cNvPr id="13" name="Rectangle 12"/>
          <p:cNvSpPr/>
          <p:nvPr/>
        </p:nvSpPr>
        <p:spPr>
          <a:xfrm>
            <a:off x="63500" y="1219200"/>
            <a:ext cx="9018263" cy="1840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99" y="4307920"/>
            <a:ext cx="812801" cy="645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92" y="2301552"/>
            <a:ext cx="1495815" cy="642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33800"/>
            <a:ext cx="1181100" cy="257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91" y="3928646"/>
            <a:ext cx="400793" cy="443954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73" y="3856064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605051"/>
            <a:ext cx="914399" cy="49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image001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95" y="3124739"/>
            <a:ext cx="485775" cy="50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34" descr="http://www.knime.org/files/framework_logo_150.jpg"/>
          <p:cNvPicPr>
            <a:picLocks noChangeAspect="1" noChangeArrowheads="1"/>
          </p:cNvPicPr>
          <p:nvPr/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864846" y="5877272"/>
            <a:ext cx="13573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omixon-JPG.jpg"/>
          <p:cNvPicPr>
            <a:picLocks noChangeAspect="1"/>
          </p:cNvPicPr>
          <p:nvPr/>
        </p:nvPicPr>
        <p:blipFill>
          <a:blip r:embed="rId77" cstate="print"/>
          <a:stretch>
            <a:fillRect/>
          </a:stretch>
        </p:blipFill>
        <p:spPr>
          <a:xfrm>
            <a:off x="6300192" y="6381328"/>
            <a:ext cx="1226854" cy="467116"/>
          </a:xfrm>
          <a:prstGeom prst="rect">
            <a:avLst/>
          </a:prstGeom>
        </p:spPr>
      </p:pic>
      <p:pic>
        <p:nvPicPr>
          <p:cNvPr id="17413" name="Picture 8" descr="http://tbn2.google.com/images?q=tbn:98S20HdRuoiNzM:http://www.corporatecomplianceinsights.com/wp-content/uploads/2009/04/glaxosmithkline-glaxo-logo.jpg">
            <a:hlinkClick r:id="rId78"/>
          </p:cNvPr>
          <p:cNvPicPr>
            <a:picLocks noChangeAspect="1" noChangeArrowheads="1"/>
          </p:cNvPicPr>
          <p:nvPr/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2915816" y="1427163"/>
            <a:ext cx="11398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27" descr="http://tbn2.google.com/images?q=tbn:joZezF1RcEz8VM:http://www.film-paa-net.dk/logo_LUNDBECK.gif">
            <a:hlinkClick r:id="rId80"/>
          </p:cNvPr>
          <p:cNvPicPr>
            <a:picLocks noChangeAspect="1" noChangeArrowheads="1"/>
          </p:cNvPicPr>
          <p:nvPr/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3851920" y="1301453"/>
            <a:ext cx="11525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1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045" y="2060848"/>
            <a:ext cx="8687227" cy="373090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de-DE" sz="2800" dirty="0">
                <a:latin typeface="+mn-lt"/>
                <a:cs typeface="Arial" pitchFamily="34" charset="0"/>
              </a:rPr>
              <a:t>„</a:t>
            </a:r>
            <a:r>
              <a:rPr lang="en-US" sz="2800" dirty="0">
                <a:latin typeface="+mn-lt"/>
                <a:cs typeface="Arial" pitchFamily="34" charset="0"/>
              </a:rPr>
              <a:t>At present most </a:t>
            </a:r>
            <a:r>
              <a:rPr lang="en-US" sz="2800" dirty="0" err="1">
                <a:latin typeface="+mn-lt"/>
                <a:cs typeface="Arial" pitchFamily="34" charset="0"/>
              </a:rPr>
              <a:t>pharma</a:t>
            </a:r>
            <a:r>
              <a:rPr lang="en-US" sz="2800" dirty="0">
                <a:latin typeface="+mn-lt"/>
                <a:cs typeface="Arial" pitchFamily="34" charset="0"/>
              </a:rPr>
              <a:t> companies have </a:t>
            </a:r>
            <a:r>
              <a:rPr lang="en-US" sz="2800" b="1" dirty="0">
                <a:latin typeface="+mn-lt"/>
                <a:cs typeface="Arial" pitchFamily="34" charset="0"/>
              </a:rPr>
              <a:t>no way of storing complete structural </a:t>
            </a:r>
            <a:r>
              <a:rPr lang="en-US" sz="2800" b="1" dirty="0" smtClean="0">
                <a:latin typeface="+mn-lt"/>
                <a:cs typeface="Arial" pitchFamily="34" charset="0"/>
              </a:rPr>
              <a:t>machine-readable </a:t>
            </a:r>
            <a:r>
              <a:rPr lang="en-US" sz="2800" b="1" dirty="0">
                <a:latin typeface="+mn-lt"/>
                <a:cs typeface="Arial" pitchFamily="34" charset="0"/>
              </a:rPr>
              <a:t>information</a:t>
            </a:r>
            <a:r>
              <a:rPr lang="en-US" sz="2800" dirty="0">
                <a:latin typeface="+mn-lt"/>
                <a:cs typeface="Arial" pitchFamily="34" charset="0"/>
              </a:rPr>
              <a:t> about the macromolecules they prepare or use in their research projects</a:t>
            </a:r>
            <a:r>
              <a:rPr lang="en-US" sz="2800" dirty="0" smtClean="0">
                <a:latin typeface="+mn-lt"/>
                <a:cs typeface="Arial" pitchFamily="34" charset="0"/>
              </a:rPr>
              <a:t>.”</a:t>
            </a:r>
          </a:p>
          <a:p>
            <a:pPr>
              <a:lnSpc>
                <a:spcPct val="150000"/>
              </a:lnSpc>
              <a:buSzPct val="80000"/>
            </a:pPr>
            <a:r>
              <a:rPr lang="en-US" sz="2800" dirty="0" smtClean="0">
                <a:latin typeface="+mn-lt"/>
                <a:cs typeface="Arial" pitchFamily="34" charset="0"/>
              </a:rPr>
              <a:t>			HELM </a:t>
            </a:r>
            <a:r>
              <a:rPr lang="en-US" sz="2800" dirty="0">
                <a:latin typeface="+mn-lt"/>
                <a:cs typeface="Arial" pitchFamily="34" charset="0"/>
              </a:rPr>
              <a:t>project charter </a:t>
            </a:r>
            <a:r>
              <a:rPr lang="en-US" sz="2800" dirty="0" smtClean="0">
                <a:latin typeface="+mn-lt"/>
                <a:cs typeface="Arial" pitchFamily="34" charset="0"/>
              </a:rPr>
              <a:t>/ Dec</a:t>
            </a:r>
            <a:r>
              <a:rPr lang="en-US" sz="2800" dirty="0">
                <a:latin typeface="+mn-lt"/>
                <a:cs typeface="Arial" pitchFamily="34" charset="0"/>
              </a:rPr>
              <a:t>. </a:t>
            </a:r>
            <a:r>
              <a:rPr lang="en-US" sz="2800" dirty="0" smtClean="0">
                <a:latin typeface="+mn-lt"/>
                <a:cs typeface="Arial" pitchFamily="34" charset="0"/>
              </a:rPr>
              <a:t>2012</a:t>
            </a:r>
            <a:endParaRPr lang="de-DE" sz="28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b="1" dirty="0"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Unmet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</a:t>
            </a:r>
            <a:endParaRPr lang="en-GB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4"/>
          <a:stretch/>
        </p:blipFill>
        <p:spPr bwMode="auto">
          <a:xfrm>
            <a:off x="2411760" y="1239298"/>
            <a:ext cx="4464496" cy="293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47"/>
          <p:cNvGrpSpPr/>
          <p:nvPr/>
        </p:nvGrpSpPr>
        <p:grpSpPr>
          <a:xfrm>
            <a:off x="219804" y="4674096"/>
            <a:ext cx="8719128" cy="2488207"/>
            <a:chOff x="-64630" y="-523965"/>
            <a:chExt cx="7121610" cy="1874460"/>
          </a:xfrm>
        </p:grpSpPr>
        <p:sp>
          <p:nvSpPr>
            <p:cNvPr id="8" name="Rectangle 7"/>
            <p:cNvSpPr/>
            <p:nvPr/>
          </p:nvSpPr>
          <p:spPr>
            <a:xfrm>
              <a:off x="-64630" y="-523965"/>
              <a:ext cx="7121610" cy="1083900"/>
            </a:xfrm>
            <a:prstGeom prst="rect">
              <a:avLst/>
            </a:prstGeom>
          </p:spPr>
          <p:style>
            <a:ln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114300" indent="-114300" defTabSz="825500">
                <a:spcBef>
                  <a:spcPts val="100"/>
                </a:spcBef>
                <a:buFont typeface="Wingdings" pitchFamily="2" charset="2"/>
                <a:buChar char="§"/>
                <a:defRPr/>
              </a:pPr>
              <a:r>
                <a:rPr lang="en-GB" altLang="zh-CN" sz="1400" b="1" i="1" dirty="0"/>
                <a:t>Projected Shared Project Costs </a:t>
              </a:r>
              <a:r>
                <a:rPr lang="en-GB" altLang="zh-CN" sz="1400" b="1" i="1" dirty="0" smtClean="0"/>
                <a:t>~$125,000 </a:t>
              </a:r>
              <a:r>
                <a:rPr lang="en-GB" altLang="zh-CN" sz="1400" b="1" i="1" dirty="0"/>
                <a:t>[Project </a:t>
              </a:r>
              <a:r>
                <a:rPr lang="en-GB" altLang="zh-CN" sz="1400" b="1" i="1" dirty="0" smtClean="0"/>
                <a:t>Coordinator, Governance, Promotion, Meeting</a:t>
              </a:r>
              <a:r>
                <a:rPr lang="en-GB" altLang="zh-CN" sz="1400" b="1" i="1" dirty="0"/>
                <a:t>]</a:t>
              </a:r>
            </a:p>
            <a:p>
              <a:pPr marL="114300" indent="-114300" defTabSz="825500">
                <a:spcBef>
                  <a:spcPts val="100"/>
                </a:spcBef>
                <a:buFont typeface="Wingdings" pitchFamily="2" charset="2"/>
                <a:buChar char="§"/>
                <a:defRPr/>
              </a:pPr>
              <a:r>
                <a:rPr lang="en-GB" altLang="zh-CN" sz="1400" b="1" i="1" dirty="0"/>
                <a:t>Estimated value for the industry of implementing this project is ~$</a:t>
              </a:r>
              <a:r>
                <a:rPr lang="en-GB" altLang="zh-CN" sz="1400" b="1" i="1" dirty="0" smtClean="0"/>
                <a:t>437m</a:t>
              </a:r>
              <a:endParaRPr lang="en-GB" altLang="zh-CN" sz="1400" b="1" i="1" dirty="0"/>
            </a:p>
            <a:p>
              <a:pPr marL="447675" lvl="1" indent="-179388" algn="l" defTabSz="825500">
                <a:spcBef>
                  <a:spcPts val="100"/>
                </a:spcBef>
                <a:buFont typeface="Wingdings" pitchFamily="2" charset="2"/>
                <a:buChar char="§"/>
                <a:defRPr/>
              </a:pPr>
              <a:r>
                <a:rPr lang="en-US" altLang="zh-CN" sz="1400" dirty="0" smtClean="0">
                  <a:solidFill>
                    <a:schemeClr val="tx1"/>
                  </a:solidFill>
                </a:rPr>
                <a:t>Driven by productivity savings (e.g. fewer notation queries/resolutions from non-standard language)</a:t>
              </a:r>
            </a:p>
            <a:p>
              <a:pPr marL="447675" lvl="1" indent="-179388" algn="l" defTabSz="825500">
                <a:spcBef>
                  <a:spcPts val="100"/>
                </a:spcBef>
                <a:buFont typeface="Wingdings" pitchFamily="2" charset="2"/>
                <a:buChar char="§"/>
                <a:defRPr/>
              </a:pPr>
              <a:r>
                <a:rPr lang="en-US" altLang="zh-CN" sz="1400" dirty="0" smtClean="0">
                  <a:solidFill>
                    <a:srgbClr val="000000"/>
                  </a:solidFill>
                </a:rPr>
                <a:t>Standard reference notation for macromolecules in pharma compound registration systems</a:t>
              </a:r>
            </a:p>
            <a:p>
              <a:pPr marL="447675" lvl="1" indent="-179388" algn="l" defTabSz="825500">
                <a:spcBef>
                  <a:spcPts val="100"/>
                </a:spcBef>
                <a:buFont typeface="Wingdings" pitchFamily="2" charset="2"/>
                <a:buChar char="§"/>
                <a:defRPr/>
              </a:pPr>
              <a:r>
                <a:rPr lang="en-US" altLang="zh-CN" sz="1400" dirty="0" smtClean="0">
                  <a:solidFill>
                    <a:srgbClr val="000000"/>
                  </a:solidFill>
                </a:rPr>
                <a:t>The PA is the best-positioned, formally-established, x-company organization equipped to coordinate this kind of pre-competitive collaboration</a:t>
              </a:r>
            </a:p>
            <a:p>
              <a:pPr algn="l">
                <a:buFont typeface="Wingdings" pitchFamily="2" charset="2"/>
                <a:buChar char="§"/>
              </a:pP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59935"/>
              <a:ext cx="7056980" cy="790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kern="1200" dirty="0"/>
            </a:p>
          </p:txBody>
        </p:sp>
      </p:grpSp>
      <p:grpSp>
        <p:nvGrpSpPr>
          <p:cNvPr id="10" name="Group 40"/>
          <p:cNvGrpSpPr/>
          <p:nvPr/>
        </p:nvGrpSpPr>
        <p:grpSpPr>
          <a:xfrm>
            <a:off x="219804" y="4310228"/>
            <a:ext cx="8719128" cy="360000"/>
            <a:chOff x="0" y="20767"/>
            <a:chExt cx="7056980" cy="518400"/>
          </a:xfrm>
          <a:solidFill>
            <a:srgbClr val="1B3059"/>
          </a:solidFill>
        </p:grpSpPr>
        <p:sp>
          <p:nvSpPr>
            <p:cNvPr id="11" name="Rectangle 10"/>
            <p:cNvSpPr/>
            <p:nvPr/>
          </p:nvSpPr>
          <p:spPr>
            <a:xfrm>
              <a:off x="0" y="20767"/>
              <a:ext cx="7056980" cy="518400"/>
            </a:xfrm>
            <a:prstGeom prst="rect">
              <a:avLst/>
            </a:prstGeom>
            <a:grp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20767"/>
              <a:ext cx="7056980" cy="518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Business Case</a:t>
              </a:r>
              <a:endParaRPr lang="en-US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83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 smtClean="0"/>
              <a:t>H</a:t>
            </a:r>
            <a:r>
              <a:rPr lang="en-US" sz="2800" dirty="0" smtClean="0"/>
              <a:t>ierarchical </a:t>
            </a:r>
            <a:r>
              <a:rPr lang="en-US" sz="2800" u="sng" dirty="0" smtClean="0"/>
              <a:t>E</a:t>
            </a:r>
            <a:r>
              <a:rPr lang="en-US" sz="2800" dirty="0" smtClean="0"/>
              <a:t>diting </a:t>
            </a:r>
            <a:r>
              <a:rPr lang="en-US" sz="2800" u="sng" dirty="0" smtClean="0"/>
              <a:t>L</a:t>
            </a:r>
            <a:r>
              <a:rPr lang="en-US" sz="2800" dirty="0" smtClean="0"/>
              <a:t>anguage for </a:t>
            </a:r>
            <a:r>
              <a:rPr lang="en-US" sz="2800" u="sng" dirty="0" smtClean="0"/>
              <a:t>M</a:t>
            </a:r>
            <a:r>
              <a:rPr lang="en-US" sz="2800" dirty="0" smtClean="0"/>
              <a:t>acromolecules</a:t>
            </a:r>
          </a:p>
        </p:txBody>
      </p:sp>
      <p:sp>
        <p:nvSpPr>
          <p:cNvPr id="6" name="Right Brace 5"/>
          <p:cNvSpPr/>
          <p:nvPr/>
        </p:nvSpPr>
        <p:spPr>
          <a:xfrm>
            <a:off x="2893640" y="2479253"/>
            <a:ext cx="1981200" cy="1371600"/>
          </a:xfrm>
          <a:prstGeom prst="righ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684213" y="1641475"/>
            <a:ext cx="7848600" cy="462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Macromolecules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Non-small molecules, Biologics</a:t>
            </a:r>
          </a:p>
          <a:p>
            <a:pPr lvl="1" eaLnBrk="1" hangingPunct="1">
              <a:lnSpc>
                <a:spcPct val="110000"/>
              </a:lnSpc>
            </a:pPr>
            <a:endParaRPr lang="en-US" sz="800" dirty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 Editing </a:t>
            </a:r>
            <a:r>
              <a:rPr lang="en-US" sz="2800" dirty="0" smtClean="0">
                <a:latin typeface="+mn-lt"/>
              </a:rPr>
              <a:t>Language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Notation system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Grammar and vocabulary</a:t>
            </a:r>
          </a:p>
          <a:p>
            <a:pPr lvl="1" eaLnBrk="1" hangingPunct="1">
              <a:lnSpc>
                <a:spcPct val="110000"/>
              </a:lnSpc>
            </a:pPr>
            <a:endParaRPr lang="de-DE" sz="800" dirty="0" smtClean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+mn-lt"/>
              </a:rPr>
              <a:t>Hierarchy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Atom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Monomer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Simple Polymer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Complex Polymer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045" y="1469268"/>
            <a:ext cx="8687227" cy="239208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Higher level components are </a:t>
            </a:r>
            <a:r>
              <a:rPr lang="en-US" sz="2000" dirty="0" smtClean="0">
                <a:latin typeface="+mn-lt"/>
                <a:cs typeface="Arial" pitchFamily="34" charset="0"/>
              </a:rPr>
              <a:t>a combination </a:t>
            </a:r>
            <a:r>
              <a:rPr lang="en-US" sz="2000" dirty="0">
                <a:latin typeface="+mn-lt"/>
                <a:cs typeface="Arial" pitchFamily="34" charset="0"/>
              </a:rPr>
              <a:t>of lower level components</a:t>
            </a:r>
          </a:p>
          <a:p>
            <a:pPr>
              <a:lnSpc>
                <a:spcPct val="150000"/>
              </a:lnSpc>
              <a:buSzPct val="80000"/>
            </a:pPr>
            <a:endParaRPr lang="de-DE" sz="2000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hierarchy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044860" y="4604838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688" y="4707393"/>
            <a:ext cx="111007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Monomer</a:t>
            </a:r>
            <a:endParaRPr lang="en-US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4860" y="5780676"/>
            <a:ext cx="3853732" cy="5225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263" y="5883231"/>
            <a:ext cx="71092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Atom</a:t>
            </a:r>
            <a:endParaRPr lang="en-US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4863" y="3428999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7276" y="3531554"/>
            <a:ext cx="176891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Simple polymer</a:t>
            </a:r>
            <a:endParaRPr lang="en-US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4861" y="2253161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7088" y="2355716"/>
            <a:ext cx="1969285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Complex polymer</a:t>
            </a:r>
            <a:endParaRPr lang="en-US" dirty="0"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30410" y="2253161"/>
            <a:ext cx="718492" cy="4050110"/>
          </a:xfrm>
          <a:prstGeom prst="downArrow">
            <a:avLst>
              <a:gd name="adj1" fmla="val 64613"/>
              <a:gd name="adj2" fmla="val 58768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76673" y="2437095"/>
            <a:ext cx="62596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9916" y="5403868"/>
            <a:ext cx="579482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9857" y="2238856"/>
            <a:ext cx="3788415" cy="119175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Molecules described by a HELM notation consist of atoms and bonds</a:t>
            </a:r>
          </a:p>
        </p:txBody>
      </p:sp>
    </p:spTree>
    <p:extLst>
      <p:ext uri="{BB962C8B-B14F-4D97-AF65-F5344CB8AC3E}">
        <p14:creationId xmlns:p14="http://schemas.microsoft.com/office/powerpoint/2010/main" val="317196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045" y="1469268"/>
            <a:ext cx="8687227" cy="233559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Higher level components are </a:t>
            </a:r>
            <a:r>
              <a:rPr lang="en-US" sz="2000" dirty="0" smtClean="0">
                <a:latin typeface="+mn-lt"/>
                <a:cs typeface="Arial" pitchFamily="34" charset="0"/>
              </a:rPr>
              <a:t>a combination </a:t>
            </a:r>
            <a:r>
              <a:rPr lang="en-US" sz="2000" dirty="0">
                <a:latin typeface="+mn-lt"/>
                <a:cs typeface="Arial" pitchFamily="34" charset="0"/>
              </a:rPr>
              <a:t>of lower level components</a:t>
            </a:r>
          </a:p>
          <a:p>
            <a:pPr>
              <a:lnSpc>
                <a:spcPct val="150000"/>
              </a:lnSpc>
              <a:buSzPct val="80000"/>
            </a:pPr>
            <a:endParaRPr lang="de-DE" sz="2000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hierarchy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044860" y="4604838"/>
            <a:ext cx="3853732" cy="5225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688" y="4707393"/>
            <a:ext cx="111007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Monomer</a:t>
            </a:r>
            <a:endParaRPr lang="en-US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4860" y="5780676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263" y="5883231"/>
            <a:ext cx="71092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Atom</a:t>
            </a:r>
            <a:endParaRPr lang="en-US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4863" y="3428999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7276" y="3531554"/>
            <a:ext cx="176891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Simple polymer</a:t>
            </a:r>
            <a:endParaRPr lang="en-US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4861" y="2253161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7088" y="2355716"/>
            <a:ext cx="1969285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Complex polymer</a:t>
            </a:r>
            <a:endParaRPr lang="en-US" dirty="0"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30410" y="2253161"/>
            <a:ext cx="718492" cy="4050110"/>
          </a:xfrm>
          <a:prstGeom prst="downArrow">
            <a:avLst>
              <a:gd name="adj1" fmla="val 64613"/>
              <a:gd name="adj2" fmla="val 58768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76673" y="2437095"/>
            <a:ext cx="62596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9916" y="5403868"/>
            <a:ext cx="579482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r="29156"/>
          <a:stretch/>
        </p:blipFill>
        <p:spPr bwMode="auto">
          <a:xfrm>
            <a:off x="5231865" y="2253774"/>
            <a:ext cx="3588607" cy="314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045" y="1469268"/>
            <a:ext cx="8687227" cy="233559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Higher level components are </a:t>
            </a:r>
            <a:r>
              <a:rPr lang="en-US" sz="2000" dirty="0" smtClean="0">
                <a:latin typeface="+mn-lt"/>
                <a:cs typeface="Arial" pitchFamily="34" charset="0"/>
              </a:rPr>
              <a:t>a combination </a:t>
            </a:r>
            <a:r>
              <a:rPr lang="en-US" sz="2000" dirty="0">
                <a:latin typeface="+mn-lt"/>
                <a:cs typeface="Arial" pitchFamily="34" charset="0"/>
              </a:rPr>
              <a:t>of lower level components</a:t>
            </a:r>
          </a:p>
          <a:p>
            <a:pPr>
              <a:lnSpc>
                <a:spcPct val="150000"/>
              </a:lnSpc>
              <a:buSzPct val="80000"/>
            </a:pPr>
            <a:endParaRPr lang="de-DE" sz="2000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hierarchy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044860" y="4604838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688" y="4707393"/>
            <a:ext cx="111007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Monomer</a:t>
            </a:r>
            <a:endParaRPr lang="en-US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4860" y="5780676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263" y="5883231"/>
            <a:ext cx="71092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Atom</a:t>
            </a:r>
            <a:endParaRPr lang="en-US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4863" y="3428999"/>
            <a:ext cx="3853732" cy="5225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7276" y="3531554"/>
            <a:ext cx="176891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Simple polymer</a:t>
            </a:r>
            <a:endParaRPr lang="en-US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4861" y="2253161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7088" y="2355716"/>
            <a:ext cx="1969285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Complex polymer</a:t>
            </a:r>
            <a:endParaRPr lang="en-US" dirty="0"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30410" y="2253161"/>
            <a:ext cx="718492" cy="4050110"/>
          </a:xfrm>
          <a:prstGeom prst="downArrow">
            <a:avLst>
              <a:gd name="adj1" fmla="val 64613"/>
              <a:gd name="adj2" fmla="val 58768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76673" y="2437095"/>
            <a:ext cx="62596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9916" y="5403868"/>
            <a:ext cx="579482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59857" y="2238856"/>
            <a:ext cx="3788415" cy="193041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de-DE" sz="2000" dirty="0">
                <a:latin typeface="+mn-lt"/>
              </a:rPr>
              <a:t>L</a:t>
            </a:r>
            <a:r>
              <a:rPr lang="de-DE" sz="2000" dirty="0" smtClean="0">
                <a:latin typeface="+mn-lt"/>
              </a:rPr>
              <a:t>inear chains of Monomers or monomer units of a single biological molecule type (e.g. peptide chain, singular nucleic acid strand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59058"/>
              </p:ext>
            </p:extLst>
          </p:nvPr>
        </p:nvGraphicFramePr>
        <p:xfrm>
          <a:off x="5580112" y="4293096"/>
          <a:ext cx="3240360" cy="212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270"/>
                <a:gridCol w="2344090"/>
              </a:tblGrid>
              <a:tr h="224327">
                <a:tc>
                  <a:txBody>
                    <a:bodyPr/>
                    <a:lstStyle/>
                    <a:p>
                      <a:r>
                        <a:rPr lang="de-DE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Monomer (unit)</a:t>
                      </a:r>
                      <a:endParaRPr lang="en-US" dirty="0"/>
                    </a:p>
                  </a:txBody>
                  <a:tcPr/>
                </a:tc>
              </a:tr>
              <a:tr h="2139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Peptide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- Alanine</a:t>
                      </a:r>
                      <a:endParaRPr lang="en-US" sz="1600" dirty="0"/>
                    </a:p>
                  </a:txBody>
                  <a:tcPr/>
                </a:tc>
              </a:tr>
              <a:tr h="3551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Nucleic acid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R(A)P</a:t>
                      </a:r>
                    </a:p>
                    <a:p>
                      <a:r>
                        <a:rPr lang="en-US" sz="1600" dirty="0" smtClean="0"/>
                        <a:t>R – Ribose</a:t>
                      </a:r>
                    </a:p>
                    <a:p>
                      <a:r>
                        <a:rPr lang="de-DE" sz="1600" dirty="0" smtClean="0"/>
                        <a:t>A – Adenine</a:t>
                      </a:r>
                    </a:p>
                    <a:p>
                      <a:r>
                        <a:rPr lang="de-DE" sz="1600" dirty="0" smtClean="0"/>
                        <a:t>P – Phosphate</a:t>
                      </a:r>
                      <a:endParaRPr lang="en-US" sz="1600" dirty="0"/>
                    </a:p>
                  </a:txBody>
                  <a:tcPr/>
                </a:tc>
              </a:tr>
              <a:tr h="35518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Chem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[PEG3] – Pegylation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1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toia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xn design template on white">
  <a:themeElements>
    <a:clrScheme name="1_cxn design template on white 10">
      <a:dk1>
        <a:srgbClr val="00776B"/>
      </a:dk1>
      <a:lt1>
        <a:srgbClr val="FFFFFF"/>
      </a:lt1>
      <a:dk2>
        <a:srgbClr val="FCBF49"/>
      </a:dk2>
      <a:lt2>
        <a:srgbClr val="808080"/>
      </a:lt2>
      <a:accent1>
        <a:srgbClr val="00FFFF"/>
      </a:accent1>
      <a:accent2>
        <a:srgbClr val="3333CC"/>
      </a:accent2>
      <a:accent3>
        <a:srgbClr val="FFFFFF"/>
      </a:accent3>
      <a:accent4>
        <a:srgbClr val="00655A"/>
      </a:accent4>
      <a:accent5>
        <a:srgbClr val="AAFFFF"/>
      </a:accent5>
      <a:accent6>
        <a:srgbClr val="2D2DB9"/>
      </a:accent6>
      <a:hlink>
        <a:srgbClr val="0000CC"/>
      </a:hlink>
      <a:folHlink>
        <a:srgbClr val="B2B2B2"/>
      </a:folHlink>
    </a:clrScheme>
    <a:fontScheme name="1_cxn design template on 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1_cxn design template on 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xn design template on 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8">
        <a:dk1>
          <a:srgbClr val="000000"/>
        </a:dk1>
        <a:lt1>
          <a:srgbClr val="006666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B8B8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9">
        <a:dk1>
          <a:srgbClr val="00776B"/>
        </a:dk1>
        <a:lt1>
          <a:srgbClr val="FFFFFF"/>
        </a:lt1>
        <a:dk2>
          <a:srgbClr val="FCBF49"/>
        </a:dk2>
        <a:lt2>
          <a:srgbClr val="808080"/>
        </a:lt2>
        <a:accent1>
          <a:srgbClr val="00FFFF"/>
        </a:accent1>
        <a:accent2>
          <a:srgbClr val="3333CC"/>
        </a:accent2>
        <a:accent3>
          <a:srgbClr val="FFFFFF"/>
        </a:accent3>
        <a:accent4>
          <a:srgbClr val="00655A"/>
        </a:accent4>
        <a:accent5>
          <a:srgbClr val="AA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10">
        <a:dk1>
          <a:srgbClr val="00776B"/>
        </a:dk1>
        <a:lt1>
          <a:srgbClr val="FFFFFF"/>
        </a:lt1>
        <a:dk2>
          <a:srgbClr val="FCBF49"/>
        </a:dk2>
        <a:lt2>
          <a:srgbClr val="808080"/>
        </a:lt2>
        <a:accent1>
          <a:srgbClr val="00FFFF"/>
        </a:accent1>
        <a:accent2>
          <a:srgbClr val="3333CC"/>
        </a:accent2>
        <a:accent3>
          <a:srgbClr val="FFFFFF"/>
        </a:accent3>
        <a:accent4>
          <a:srgbClr val="00655A"/>
        </a:accent4>
        <a:accent5>
          <a:srgbClr val="AAFFFF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DD2B4ACA51342B7A34052BCBF2160" ma:contentTypeVersion="0" ma:contentTypeDescription="Create a new document." ma:contentTypeScope="" ma:versionID="cb1695a7272c89ecbd7f47847c51be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536a458cc7abf64c2f778648c3af2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98A8BA-6417-415C-A6BE-5669C01C0F29}"/>
</file>

<file path=customXml/itemProps2.xml><?xml version="1.0" encoding="utf-8"?>
<ds:datastoreItem xmlns:ds="http://schemas.openxmlformats.org/officeDocument/2006/customXml" ds:itemID="{7D7050B2-8778-4DC5-9C36-C6A7101A7431}"/>
</file>

<file path=customXml/itemProps3.xml><?xml version="1.0" encoding="utf-8"?>
<ds:datastoreItem xmlns:ds="http://schemas.openxmlformats.org/officeDocument/2006/customXml" ds:itemID="{FC90D5E0-5BE7-4B9D-B7B6-BEA320FB97AD}"/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1078</Words>
  <Application>Microsoft Office PowerPoint</Application>
  <PresentationFormat>On-screen Show (4:3)</PresentationFormat>
  <Paragraphs>235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Pistoia template</vt:lpstr>
      <vt:lpstr>1_cxn design template on white</vt:lpstr>
      <vt:lpstr>PowerPoint Presentation</vt:lpstr>
      <vt:lpstr>The Pistoia Mission…</vt:lpstr>
      <vt:lpstr>Pistoia Alliance Membership</vt:lpstr>
      <vt:lpstr>Unmet need</vt:lpstr>
      <vt:lpstr>HELM</vt:lpstr>
      <vt:lpstr>Hierarchical Editing Language for Macromolecules</vt:lpstr>
      <vt:lpstr>Structure hierarchy</vt:lpstr>
      <vt:lpstr>Structure hierarchy</vt:lpstr>
      <vt:lpstr>Structure hierarchy</vt:lpstr>
      <vt:lpstr>Structure hierarchy</vt:lpstr>
      <vt:lpstr>Example: Linear Peptide</vt:lpstr>
      <vt:lpstr>Example: Linear Oligonucleotide</vt:lpstr>
      <vt:lpstr>Example: Stem-loops (e.g. Tetraloops)</vt:lpstr>
      <vt:lpstr>Example: Oligonucleotide Peptide Conjugate</vt:lpstr>
      <vt:lpstr>Example: Glycoprotein (PDB:3FUS)</vt:lpstr>
      <vt:lpstr>Example: Glycoprotein (PDB:3FUS)</vt:lpstr>
      <vt:lpstr>Does HELM meet requirements?</vt:lpstr>
      <vt:lpstr>Use case coverage</vt:lpstr>
      <vt:lpstr>Specification and Documentation</vt:lpstr>
      <vt:lpstr>Interoperability</vt:lpstr>
      <vt:lpstr>Interoperability</vt:lpstr>
      <vt:lpstr>Registrability</vt:lpstr>
      <vt:lpstr>Registrability</vt:lpstr>
      <vt:lpstr>Long-term stability</vt:lpstr>
      <vt:lpstr>Which tools are available?</vt:lpstr>
      <vt:lpstr>Adoption</vt:lpstr>
      <vt:lpstr>HELM is already meeting most of the requirements for broad adoption</vt:lpstr>
      <vt:lpstr>HELM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BLAST/FASTA</dc:title>
  <dc:creator>john_joseph_smith@hotmail.com</dc:creator>
  <cp:lastModifiedBy>Rknispel</cp:lastModifiedBy>
  <cp:revision>97</cp:revision>
  <cp:lastPrinted>2013-09-20T15:04:55Z</cp:lastPrinted>
  <dcterms:created xsi:type="dcterms:W3CDTF">2013-02-18T10:26:54Z</dcterms:created>
  <dcterms:modified xsi:type="dcterms:W3CDTF">2013-10-09T09:47:47Z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0x0101004CCDD2B4ACA51342B7A34052BCBF2160</vt:lpwstr>
  </property>
  <property fmtid="{D5CDD505-2E9C-101B-9397-08002B2CF9AE}" pid="3" name="IsMyDocuments">
    <vt:bool>true</vt:bool>
  </property>
</Properties>
</file>