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4"/>
    <p:sldMasterId id="2147483776" r:id="rId5"/>
  </p:sldMasterIdLst>
  <p:notesMasterIdLst>
    <p:notesMasterId r:id="rId43"/>
  </p:notesMasterIdLst>
  <p:handoutMasterIdLst>
    <p:handoutMasterId r:id="rId44"/>
  </p:handoutMasterIdLst>
  <p:sldIdLst>
    <p:sldId id="363" r:id="rId6"/>
    <p:sldId id="394" r:id="rId7"/>
    <p:sldId id="395" r:id="rId8"/>
    <p:sldId id="331" r:id="rId9"/>
    <p:sldId id="356" r:id="rId10"/>
    <p:sldId id="411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20" r:id="rId20"/>
    <p:sldId id="287" r:id="rId21"/>
    <p:sldId id="396" r:id="rId22"/>
    <p:sldId id="427" r:id="rId23"/>
    <p:sldId id="401" r:id="rId24"/>
    <p:sldId id="402" r:id="rId25"/>
    <p:sldId id="403" r:id="rId26"/>
    <p:sldId id="404" r:id="rId27"/>
    <p:sldId id="398" r:id="rId28"/>
    <p:sldId id="428" r:id="rId29"/>
    <p:sldId id="421" r:id="rId30"/>
    <p:sldId id="422" r:id="rId31"/>
    <p:sldId id="386" r:id="rId32"/>
    <p:sldId id="397" r:id="rId33"/>
    <p:sldId id="389" r:id="rId34"/>
    <p:sldId id="426" r:id="rId35"/>
    <p:sldId id="409" r:id="rId36"/>
    <p:sldId id="385" r:id="rId37"/>
    <p:sldId id="388" r:id="rId38"/>
    <p:sldId id="340" r:id="rId39"/>
    <p:sldId id="410" r:id="rId40"/>
    <p:sldId id="343" r:id="rId41"/>
    <p:sldId id="355" r:id="rId42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7F"/>
    <a:srgbClr val="FFE75B"/>
    <a:srgbClr val="2B5CA3"/>
    <a:srgbClr val="4C5156"/>
    <a:srgbClr val="000000"/>
    <a:srgbClr val="6C6ACF"/>
    <a:srgbClr val="9C9CDE"/>
    <a:srgbClr val="202166"/>
    <a:srgbClr val="00206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43" autoAdjust="0"/>
    <p:restoredTop sz="88000" autoAdjust="0"/>
  </p:normalViewPr>
  <p:slideViewPr>
    <p:cSldViewPr>
      <p:cViewPr varScale="1">
        <p:scale>
          <a:sx n="96" d="100"/>
          <a:sy n="96" d="100"/>
        </p:scale>
        <p:origin x="31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436A6-4774-6D43-AE78-FBAE16B8DD8F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297AC-7BEE-6743-AEF2-89A2F22A9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80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9AE17-F4F6-4742-A6F5-590E324539F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2829F-729F-4FAD-A57E-3BDB518F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15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Ignoring the small molecule</a:t>
            </a:r>
            <a:r>
              <a:rPr lang="en-US" baseline="0" dirty="0"/>
              <a:t> part, HELM is the technology that lets you gracefully deal with all of these entities, unnatural derivatives of these entities and even *combinations* of these entities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829F-729F-4FAD-A57E-3BDB518F0C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64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0EFB472-3EC6-4E96-A4A3-921658005A07}" type="slidenum">
              <a:rPr lang="en-US" smtClean="0"/>
              <a:pPr eaLnBrk="1" hangingPunct="1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12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D190F-39F0-44EC-A144-2BD7C7941C94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04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21D003E-EF89-4053-845C-11A3FF5F2929}" type="datetime3">
              <a:rPr lang="en-US" smtClean="0"/>
              <a:t>25 May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19C4BD-C343-8542-86CF-082388D36B2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3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>
                <a:solidFill>
                  <a:prstClr val="black"/>
                </a:solidFill>
              </a:rPr>
              <a:pPr/>
              <a:t>32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E9A1274-1FC4-2F40-B950-C772A3749DAD}" type="datetime1">
              <a:rPr lang="en-US" smtClean="0"/>
              <a:t>5/25/2017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11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>
                <a:solidFill>
                  <a:prstClr val="black"/>
                </a:solidFill>
              </a:rPr>
              <a:pPr/>
              <a:t>33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E9A1274-1FC4-2F40-B950-C772A3749DAD}" type="datetime1">
              <a:rPr lang="en-US" smtClean="0"/>
              <a:t>5/25/2017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62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58" indent="-28571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59" indent="-22857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02" indent="-22857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46" indent="-22857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289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33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57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719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07B291-23C9-43D3-8CF9-C6A48A66D584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028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D190F-39F0-44EC-A144-2BD7C7941C94}" type="slidenum">
              <a:rPr lang="en-US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65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D190F-39F0-44EC-A144-2BD7C7941C94}" type="slidenum">
              <a:rPr lang="en-US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6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04800"/>
            <a:ext cx="2667000" cy="1553201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venue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5676900"/>
            <a:ext cx="28194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fld id="{7C324731-B2AA-714B-A8FD-B25E71C667AC}" type="datetime4">
              <a:rPr lang="en-US" smtClean="0"/>
              <a:pPr lvl="0"/>
              <a:t>January 16, 2015</a:t>
            </a:fld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00600"/>
            <a:ext cx="8001000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presenter</a:t>
            </a:r>
            <a:endParaRPr lang="en-US" dirty="0"/>
          </a:p>
        </p:txBody>
      </p:sp>
      <p:pic>
        <p:nvPicPr>
          <p:cNvPr id="15" name="Picture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" b="1547"/>
          <a:stretch>
            <a:fillRect/>
          </a:stretch>
        </p:blipFill>
        <p:spPr>
          <a:xfrm>
            <a:off x="179511" y="188640"/>
            <a:ext cx="3527093" cy="1368152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770" y="2286000"/>
            <a:ext cx="2852460" cy="166120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400" y="5924550"/>
            <a:ext cx="38862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err="1"/>
              <a:t>presenter@pistoiaalliance.org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953000" y="5924550"/>
            <a:ext cx="1524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@</a:t>
            </a:r>
            <a:r>
              <a:rPr lang="en-GB" dirty="0" err="1"/>
              <a:t>pistoiaalliance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477000" y="5924550"/>
            <a:ext cx="2209800" cy="4572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err="1"/>
              <a:t>www.pistoiaalliance.org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6019800"/>
            <a:ext cx="228600" cy="190500"/>
          </a:xfrm>
          <a:prstGeom prst="rect">
            <a:avLst/>
          </a:prstGeom>
        </p:spPr>
      </p:pic>
      <p:sp>
        <p:nvSpPr>
          <p:cNvPr id="1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5257800"/>
            <a:ext cx="81534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thank you message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553200"/>
            <a:ext cx="297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200000"/>
              </a:spcAft>
            </a:pPr>
            <a:r>
              <a:rPr lang="en-GB" sz="1400" b="1" dirty="0">
                <a:solidFill>
                  <a:srgbClr val="002060"/>
                </a:solidFill>
                <a:latin typeface="Trebuchet MS" pitchFamily="34" charset="0"/>
              </a:rPr>
              <a:t>http://</a:t>
            </a:r>
            <a:r>
              <a:rPr lang="en-GB" sz="1400" b="1" dirty="0" err="1">
                <a:solidFill>
                  <a:srgbClr val="002060"/>
                </a:solidFill>
                <a:latin typeface="Trebuchet MS" pitchFamily="34" charset="0"/>
              </a:rPr>
              <a:t>pistoiaalliance.org</a:t>
            </a:r>
            <a:endParaRPr lang="en-US" sz="1400" b="1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6" name="Picture 5" descr="clock tower fu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1676400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3429000" y="6529388"/>
            <a:ext cx="297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200000"/>
              </a:spcAft>
            </a:pPr>
            <a:r>
              <a:rPr lang="en-GB" sz="1400" b="1">
                <a:solidFill>
                  <a:srgbClr val="002060"/>
                </a:solidFill>
                <a:latin typeface="Trebuchet MS" pitchFamily="34" charset="0"/>
              </a:rPr>
              <a:t>@PistoiaAlliance</a:t>
            </a:r>
            <a:endParaRPr lang="en-US" sz="1400" b="1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600200" y="2133600"/>
            <a:ext cx="6096000" cy="152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4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600200" y="3810000"/>
            <a:ext cx="6172200" cy="6858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81000" y="5410200"/>
            <a:ext cx="5486400" cy="838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/>
            </a:lvl1pPr>
            <a:lvl2pPr marL="0" indent="0">
              <a:buNone/>
              <a:defRPr sz="1800" b="1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03985802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87251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29445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86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799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February 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dirty="0">
                <a:solidFill>
                  <a:srgbClr val="4C5156"/>
                </a:solidFill>
              </a:rPr>
              <a:t>HELM Steering Committee 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>
            <a:lvl1pPr algn="r">
              <a:defRPr>
                <a:latin typeface="Arial"/>
                <a:cs typeface="Arial"/>
              </a:defRPr>
            </a:lvl1pPr>
            <a:lvl2pPr algn="r">
              <a:defRPr>
                <a:latin typeface="Arial"/>
                <a:cs typeface="Arial"/>
              </a:defRPr>
            </a:lvl2pPr>
            <a:lvl3pPr algn="r">
              <a:defRPr>
                <a:latin typeface="Arial"/>
                <a:cs typeface="Arial"/>
              </a:defRPr>
            </a:lvl3pPr>
            <a:lvl4pPr algn="r">
              <a:defRPr>
                <a:latin typeface="Arial"/>
                <a:cs typeface="Arial"/>
              </a:defRPr>
            </a:lvl4pPr>
            <a:lvl5pPr algn="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9" name="Picture 8" descr="PistoiaAlliance_main_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27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87251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29445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9" name="Picture 8" descr="PistoiaAlliance_main_gr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rgbClr val="666E7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rgbClr val="666E7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666E7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6" name="Picture 5" descr="PistoiaAlliance_main_gr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6" name="Picture 5" descr="PistoiaAlliance_main_gr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2910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buFont typeface="Arial"/>
              <a:buNone/>
              <a:defRPr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webinar recording message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276600" y="1447800"/>
            <a:ext cx="2590800" cy="2590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810000" y="2362200"/>
            <a:ext cx="1524000" cy="843498"/>
          </a:xfrm>
          <a:prstGeom prst="rect">
            <a:avLst/>
          </a:prstGeom>
        </p:spPr>
      </p:pic>
      <p:pic>
        <p:nvPicPr>
          <p:cNvPr id="9" name="Picture 8" descr="PistoiaAlliance_main_white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770" y="2286000"/>
            <a:ext cx="2852460" cy="166120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4" r:id="rId12"/>
    <p:sldLayoutId id="2147483775" r:id="rId13"/>
  </p:sldLayoutIdLst>
  <p:transition spd="med">
    <p:fade thruBlk="1"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FFFFFF"/>
          </a:solidFill>
          <a:latin typeface="Open Sans Light"/>
          <a:ea typeface="+mj-ea"/>
          <a:cs typeface="Open Sans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FFFFFF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FFFFFF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FFFFFF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FFFFFF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067128" cy="707886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599" cy="487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PistoiaAlliance_compact_colour_RGB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50244" y="228600"/>
            <a:ext cx="936556" cy="8382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 rot="16200000">
            <a:off x="8381999" y="5959475"/>
            <a:ext cx="115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Pistoia Alliance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76244"/>
            <a:ext cx="64198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>
                <a:solidFill>
                  <a:srgbClr val="4C5156"/>
                </a:solidFill>
              </a:rPr>
              <a:t>Presentation title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76244"/>
            <a:ext cx="1295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31</a:t>
            </a:r>
            <a:r>
              <a:rPr lang="en-US" baseline="30000"/>
              <a:t>st</a:t>
            </a:r>
            <a:r>
              <a:rPr lang="en-US"/>
              <a:t> October 2014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6" r:id="rId9"/>
    <p:sldLayoutId id="2147483787" r:id="rId1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4979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C515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4C515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515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emf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OpenHELM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wmf"/><Relationship Id="rId9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Pistoia Alliance HELM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8062664" cy="400110"/>
          </a:xfrm>
        </p:spPr>
        <p:txBody>
          <a:bodyPr/>
          <a:lstStyle/>
          <a:p>
            <a:r>
              <a:rPr lang="en-US" sz="2000" dirty="0"/>
              <a:t>Setting the Standard for </a:t>
            </a:r>
            <a:r>
              <a:rPr lang="en-US" sz="2000" dirty="0" err="1"/>
              <a:t>Biomolecular</a:t>
            </a:r>
            <a:r>
              <a:rPr lang="en-US" sz="2000" dirty="0"/>
              <a:t> Data Exchange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5800" y="4343400"/>
            <a:ext cx="8001000" cy="701731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W4: Data Management for Biologics: Registration and Beyond</a:t>
            </a:r>
          </a:p>
          <a:p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Tuesday, April 5, 2016 | 10:45 – 11:15 am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April 5, 2016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85800" y="5147900"/>
            <a:ext cx="8001000" cy="369332"/>
          </a:xfrm>
        </p:spPr>
        <p:txBody>
          <a:bodyPr/>
          <a:lstStyle/>
          <a:p>
            <a:r>
              <a:rPr lang="en-US" dirty="0"/>
              <a:t>Sergio H. Rotstein, Ph.D.</a:t>
            </a:r>
          </a:p>
        </p:txBody>
      </p:sp>
    </p:spTree>
    <p:extLst>
      <p:ext uri="{BB962C8B-B14F-4D97-AF65-F5344CB8AC3E}">
        <p14:creationId xmlns:p14="http://schemas.microsoft.com/office/powerpoint/2010/main" val="3200134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789874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725978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635896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572000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495011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418022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354126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99592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>
                <a:solidFill>
                  <a:srgbClr val="C00000"/>
                </a:solidFill>
              </a:rPr>
              <a:t>M</a:t>
            </a:r>
            <a:r>
              <a:rPr lang="en-US" sz="2400" dirty="0"/>
              <a:t>acromolecules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Hierarchical</a:t>
            </a:r>
          </a:p>
          <a:p>
            <a:pPr lvl="1"/>
            <a:r>
              <a:rPr lang="en-US" dirty="0"/>
              <a:t>Biomolecules are “multi-level polymers”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11560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Complex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5776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Simple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9992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208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Atom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6" name="Picture 5" descr="temp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429000"/>
            <a:ext cx="7568163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0518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899592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>
                <a:solidFill>
                  <a:srgbClr val="C00000"/>
                </a:solidFill>
              </a:rPr>
              <a:t>M</a:t>
            </a:r>
            <a:r>
              <a:rPr lang="en-US" sz="2400" dirty="0"/>
              <a:t>acromolecules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720079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dirty="0"/>
              <a:t>Hierarchical</a:t>
            </a:r>
          </a:p>
          <a:p>
            <a:pPr lvl="1"/>
            <a:r>
              <a:rPr lang="en-US" dirty="0"/>
              <a:t>Biomolecules are “multi-level polymers”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11560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Complex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5776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Simple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9992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208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Atom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5816" y="3501008"/>
            <a:ext cx="3588607" cy="3145989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temp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64" y="3839310"/>
            <a:ext cx="576064" cy="59780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63688" y="4149080"/>
            <a:ext cx="936104" cy="0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02848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>
                <a:solidFill>
                  <a:srgbClr val="C00000"/>
                </a:solidFill>
              </a:rPr>
              <a:t>M</a:t>
            </a:r>
            <a:r>
              <a:rPr lang="en-US" sz="2400" dirty="0"/>
              <a:t>acromolecules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1728191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dirty="0"/>
              <a:t>Hierarchical</a:t>
            </a:r>
          </a:p>
          <a:p>
            <a:pPr lvl="1"/>
            <a:r>
              <a:rPr lang="en-US" dirty="0"/>
              <a:t>Biomolecules are “multi-level polymers”</a:t>
            </a:r>
          </a:p>
          <a:p>
            <a:r>
              <a:rPr lang="en-US" dirty="0"/>
              <a:t>Extensible</a:t>
            </a:r>
          </a:p>
          <a:p>
            <a:pPr lvl="1"/>
            <a:r>
              <a:rPr lang="en-US" dirty="0"/>
              <a:t>Allows addition of new polymer types</a:t>
            </a:r>
          </a:p>
          <a:p>
            <a:pPr lvl="2"/>
            <a:r>
              <a:rPr lang="en-US" dirty="0"/>
              <a:t>E.g. Polysaccharides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6594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>
                <a:solidFill>
                  <a:srgbClr val="C00000"/>
                </a:solidFill>
              </a:rPr>
              <a:t>M</a:t>
            </a:r>
            <a:r>
              <a:rPr lang="en-US" sz="2400" dirty="0"/>
              <a:t>acromolecules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3240359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dirty="0"/>
              <a:t>Hierarchical</a:t>
            </a:r>
          </a:p>
          <a:p>
            <a:pPr lvl="1"/>
            <a:r>
              <a:rPr lang="en-US" dirty="0"/>
              <a:t>Biomolecules are “multi-level polymers”</a:t>
            </a:r>
          </a:p>
          <a:p>
            <a:r>
              <a:rPr lang="en-US" dirty="0"/>
              <a:t>Extensible</a:t>
            </a:r>
          </a:p>
          <a:p>
            <a:pPr lvl="1"/>
            <a:r>
              <a:rPr lang="en-US" dirty="0"/>
              <a:t>Allows addition of new polymer types</a:t>
            </a:r>
          </a:p>
          <a:p>
            <a:pPr lvl="2"/>
            <a:r>
              <a:rPr lang="en-US" dirty="0"/>
              <a:t>E.g. Polysaccharides</a:t>
            </a:r>
          </a:p>
          <a:p>
            <a:r>
              <a:rPr lang="en-US" dirty="0"/>
              <a:t>Able to handle entity complexity</a:t>
            </a:r>
          </a:p>
          <a:p>
            <a:pPr lvl="2"/>
            <a:r>
              <a:rPr lang="en-US" dirty="0"/>
              <a:t>Oligonucleotide hybridization</a:t>
            </a:r>
          </a:p>
          <a:p>
            <a:pPr lvl="2"/>
            <a:r>
              <a:rPr lang="en-US" dirty="0"/>
              <a:t>Chemically modified Biologics</a:t>
            </a:r>
          </a:p>
          <a:p>
            <a:pPr lvl="3"/>
            <a:r>
              <a:rPr lang="en-US" dirty="0"/>
              <a:t>Unnatural amino acids</a:t>
            </a:r>
          </a:p>
          <a:p>
            <a:pPr lvl="3"/>
            <a:r>
              <a:rPr lang="en-US" dirty="0" err="1"/>
              <a:t>Bioconjugates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6232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>
                <a:solidFill>
                  <a:srgbClr val="C00000"/>
                </a:solidFill>
              </a:rPr>
              <a:t>M</a:t>
            </a:r>
            <a:r>
              <a:rPr lang="en-US" sz="2400" dirty="0"/>
              <a:t>acromolecules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3960439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dirty="0"/>
              <a:t>Hierarchical</a:t>
            </a:r>
          </a:p>
          <a:p>
            <a:pPr lvl="1"/>
            <a:r>
              <a:rPr lang="en-US" dirty="0"/>
              <a:t>Biomolecules are “multi-level polymers”</a:t>
            </a:r>
          </a:p>
          <a:p>
            <a:r>
              <a:rPr lang="en-US" dirty="0"/>
              <a:t>Extensible</a:t>
            </a:r>
          </a:p>
          <a:p>
            <a:pPr lvl="1"/>
            <a:r>
              <a:rPr lang="en-US" dirty="0"/>
              <a:t>Allows addition of new polymer types</a:t>
            </a:r>
          </a:p>
          <a:p>
            <a:pPr lvl="2"/>
            <a:r>
              <a:rPr lang="en-US" dirty="0"/>
              <a:t>E.g. Polysaccharides</a:t>
            </a:r>
          </a:p>
          <a:p>
            <a:r>
              <a:rPr lang="en-US" dirty="0"/>
              <a:t>Able to handle entity complexity</a:t>
            </a:r>
          </a:p>
          <a:p>
            <a:pPr lvl="2"/>
            <a:r>
              <a:rPr lang="en-US" dirty="0"/>
              <a:t>Oligonucleotide hybridization</a:t>
            </a:r>
          </a:p>
          <a:p>
            <a:pPr lvl="2"/>
            <a:r>
              <a:rPr lang="en-US" dirty="0"/>
              <a:t>Chemically modified Biologics</a:t>
            </a:r>
          </a:p>
          <a:p>
            <a:pPr lvl="3"/>
            <a:r>
              <a:rPr lang="en-US" dirty="0"/>
              <a:t>Unnatural amino acids</a:t>
            </a:r>
          </a:p>
          <a:p>
            <a:pPr lvl="3"/>
            <a:r>
              <a:rPr lang="en-US" dirty="0" err="1"/>
              <a:t>Bioconjugates</a:t>
            </a:r>
            <a:endParaRPr lang="en-US" dirty="0"/>
          </a:p>
          <a:p>
            <a:r>
              <a:rPr lang="en-US" dirty="0"/>
              <a:t>Portable</a:t>
            </a:r>
          </a:p>
          <a:p>
            <a:pPr lvl="1"/>
            <a:r>
              <a:rPr lang="en-US" dirty="0"/>
              <a:t>Able to resolve cross-organization monomer library differences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3822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>
                <a:solidFill>
                  <a:srgbClr val="C00000"/>
                </a:solidFill>
              </a:rPr>
              <a:t>M</a:t>
            </a:r>
            <a:r>
              <a:rPr lang="en-US" sz="2400" dirty="0"/>
              <a:t>acromolecules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468052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dirty="0"/>
              <a:t>Hierarchical</a:t>
            </a:r>
          </a:p>
          <a:p>
            <a:pPr lvl="1"/>
            <a:r>
              <a:rPr lang="en-US" dirty="0"/>
              <a:t>Biomolecules are “multi-level polymers”</a:t>
            </a:r>
          </a:p>
          <a:p>
            <a:r>
              <a:rPr lang="en-US" dirty="0"/>
              <a:t>Extensible</a:t>
            </a:r>
          </a:p>
          <a:p>
            <a:pPr lvl="1"/>
            <a:r>
              <a:rPr lang="en-US" dirty="0"/>
              <a:t>Allows addition of new polymer types</a:t>
            </a:r>
          </a:p>
          <a:p>
            <a:pPr lvl="2"/>
            <a:r>
              <a:rPr lang="en-US" dirty="0"/>
              <a:t>E.g. Polysaccharides</a:t>
            </a:r>
          </a:p>
          <a:p>
            <a:r>
              <a:rPr lang="en-US" dirty="0"/>
              <a:t>Able to handle entity complexity</a:t>
            </a:r>
          </a:p>
          <a:p>
            <a:pPr lvl="2"/>
            <a:r>
              <a:rPr lang="en-US" dirty="0"/>
              <a:t>Oligonucleotide hybridization</a:t>
            </a:r>
          </a:p>
          <a:p>
            <a:pPr lvl="2"/>
            <a:r>
              <a:rPr lang="en-US" dirty="0"/>
              <a:t>Chemically modified Biologics</a:t>
            </a:r>
          </a:p>
          <a:p>
            <a:pPr lvl="3"/>
            <a:r>
              <a:rPr lang="en-US" dirty="0"/>
              <a:t>Unnatural amino acids</a:t>
            </a:r>
          </a:p>
          <a:p>
            <a:pPr lvl="3"/>
            <a:r>
              <a:rPr lang="en-US" dirty="0" err="1"/>
              <a:t>Bioconjugates</a:t>
            </a:r>
            <a:endParaRPr lang="en-US" dirty="0"/>
          </a:p>
          <a:p>
            <a:r>
              <a:rPr lang="en-US" dirty="0"/>
              <a:t>Portable</a:t>
            </a:r>
          </a:p>
          <a:p>
            <a:pPr lvl="1"/>
            <a:r>
              <a:rPr lang="en-US" dirty="0"/>
              <a:t>Able to resolve cross-organization monomer library differences</a:t>
            </a:r>
          </a:p>
          <a:p>
            <a:r>
              <a:rPr lang="en-US" dirty="0"/>
              <a:t>Able to handle entity ambiguity</a:t>
            </a:r>
          </a:p>
          <a:p>
            <a:pPr lvl="1"/>
            <a:r>
              <a:rPr lang="en-US" dirty="0"/>
              <a:t>When not everything is known about molecular composition or arrangement</a:t>
            </a:r>
          </a:p>
        </p:txBody>
      </p:sp>
    </p:spTree>
    <p:extLst>
      <p:ext uri="{BB962C8B-B14F-4D97-AF65-F5344CB8AC3E}">
        <p14:creationId xmlns:p14="http://schemas.microsoft.com/office/powerpoint/2010/main" val="186558338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5205412"/>
            <a:ext cx="8280920" cy="14639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1800" u="sng" dirty="0">
                <a:solidFill>
                  <a:srgbClr val="4C5156"/>
                </a:solidFill>
                <a:latin typeface="Calibri"/>
                <a:cs typeface="Calibri"/>
              </a:rPr>
              <a:t>HELM notation</a:t>
            </a: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4C5156"/>
                </a:solidFill>
                <a:latin typeface="Calibri"/>
                <a:cs typeface="Calibri"/>
              </a:rPr>
              <a:t>RNA1{R(G)P.R(G)P.R(C)P.R(A)P.R(C)P.R(U)P.R(U)P.R(C)P.R(G)P.R(G)P.R(U)P.R(G)P.R(C)P.R(C)}$$RNA1,RNA1,11:pair-32:pair|RNA1,RNA1,5:pair-38:pair|RNA1,RNA1,14:pair-29:pair|RNA1,RNA1,8:pair-35:pair|RNA1,RNA1,2:pair-41:pair$$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3" t="17288" r="1202" b="32674"/>
          <a:stretch/>
        </p:blipFill>
        <p:spPr bwMode="auto">
          <a:xfrm>
            <a:off x="2555776" y="2866400"/>
            <a:ext cx="4896544" cy="257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b="57389"/>
          <a:stretch/>
        </p:blipFill>
        <p:spPr bwMode="auto">
          <a:xfrm>
            <a:off x="1043608" y="1412776"/>
            <a:ext cx="6923452" cy="68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22048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  <a:defRPr/>
            </a:pPr>
            <a:r>
              <a:rPr lang="en-US" u="sng" dirty="0">
                <a:solidFill>
                  <a:srgbClr val="4C5156"/>
                </a:solidFill>
              </a:rPr>
              <a:t>HELM notation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4C5156"/>
                </a:solidFill>
              </a:rPr>
              <a:t>PEPTIDE1{A.R.G.[</a:t>
            </a:r>
            <a:r>
              <a:rPr lang="en-US" dirty="0" err="1">
                <a:solidFill>
                  <a:srgbClr val="4C5156"/>
                </a:solidFill>
              </a:rPr>
              <a:t>dF</a:t>
            </a:r>
            <a:r>
              <a:rPr lang="en-US" dirty="0">
                <a:solidFill>
                  <a:srgbClr val="4C5156"/>
                </a:solidFill>
              </a:rPr>
              <a:t>].C.K.[</a:t>
            </a:r>
            <a:r>
              <a:rPr lang="en-US" dirty="0" err="1">
                <a:solidFill>
                  <a:srgbClr val="4C5156"/>
                </a:solidFill>
              </a:rPr>
              <a:t>meA</a:t>
            </a:r>
            <a:r>
              <a:rPr lang="en-US" dirty="0">
                <a:solidFill>
                  <a:srgbClr val="4C5156"/>
                </a:solidFill>
              </a:rPr>
              <a:t>].E.D.A}$$$$</a:t>
            </a:r>
          </a:p>
        </p:txBody>
      </p:sp>
    </p:spTree>
    <p:extLst>
      <p:ext uri="{BB962C8B-B14F-4D97-AF65-F5344CB8AC3E}">
        <p14:creationId xmlns:p14="http://schemas.microsoft.com/office/powerpoint/2010/main" val="413124980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HELM is being used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754081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HELM Ecosystem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5194920" cy="4824536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/>
              <a:t>Pharma</a:t>
            </a:r>
            <a:r>
              <a:rPr lang="en-US" sz="2400" dirty="0"/>
              <a:t> / Biotech / Institutes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BMS, GSK, </a:t>
            </a:r>
            <a:r>
              <a:rPr lang="en-US" sz="2000" dirty="0" err="1"/>
              <a:t>Ionis</a:t>
            </a:r>
            <a:r>
              <a:rPr lang="en-US" sz="2000" dirty="0"/>
              <a:t>, </a:t>
            </a:r>
            <a:r>
              <a:rPr lang="en-US" sz="2000" dirty="0" err="1"/>
              <a:t>Lundbeck</a:t>
            </a:r>
            <a:r>
              <a:rPr lang="en-US" sz="2000" dirty="0"/>
              <a:t>, Merck, Novartis, Pfizer, Roche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Software vendors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ACD/Labs, </a:t>
            </a:r>
            <a:r>
              <a:rPr lang="en-US" sz="2000" dirty="0" err="1"/>
              <a:t>Arxspan</a:t>
            </a:r>
            <a:r>
              <a:rPr lang="en-US" sz="2000" dirty="0"/>
              <a:t>, </a:t>
            </a:r>
            <a:r>
              <a:rPr lang="en-US" sz="2000" dirty="0" err="1"/>
              <a:t>Biochemfusion</a:t>
            </a:r>
            <a:r>
              <a:rPr lang="en-US" sz="2000" dirty="0"/>
              <a:t>, </a:t>
            </a:r>
            <a:r>
              <a:rPr lang="en-US" sz="2000" dirty="0" err="1"/>
              <a:t>BioMax</a:t>
            </a:r>
            <a:r>
              <a:rPr lang="en-US" sz="2000" dirty="0"/>
              <a:t>, </a:t>
            </a:r>
            <a:r>
              <a:rPr lang="en-US" sz="2000" dirty="0" err="1"/>
              <a:t>Biovia</a:t>
            </a:r>
            <a:r>
              <a:rPr lang="en-US" sz="2000" dirty="0"/>
              <a:t>, </a:t>
            </a:r>
            <a:r>
              <a:rPr lang="en-US" sz="2000" dirty="0" err="1"/>
              <a:t>ChemAxon</a:t>
            </a:r>
            <a:r>
              <a:rPr lang="en-US" sz="2000" dirty="0"/>
              <a:t>, </a:t>
            </a:r>
            <a:r>
              <a:rPr lang="en-US" sz="2000" dirty="0" err="1"/>
              <a:t>NextMove</a:t>
            </a:r>
            <a:r>
              <a:rPr lang="en-US" sz="2000" dirty="0"/>
              <a:t>, PerkinElmer, </a:t>
            </a:r>
            <a:r>
              <a:rPr lang="en-US" sz="2000" dirty="0" err="1"/>
              <a:t>Scilligence</a:t>
            </a:r>
            <a:r>
              <a:rPr lang="en-US" sz="2000" dirty="0"/>
              <a:t>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Content / Service Providers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EBI (</a:t>
            </a:r>
            <a:r>
              <a:rPr lang="en-US" sz="2000" dirty="0" err="1"/>
              <a:t>ChEMBL</a:t>
            </a:r>
            <a:r>
              <a:rPr lang="en-US" sz="2000" dirty="0"/>
              <a:t>), </a:t>
            </a:r>
            <a:r>
              <a:rPr lang="en-US" sz="2000" dirty="0" err="1"/>
              <a:t>eMolecules</a:t>
            </a:r>
            <a:r>
              <a:rPr lang="en-US" sz="2000" dirty="0"/>
              <a:t>, NCBI (</a:t>
            </a:r>
            <a:r>
              <a:rPr lang="en-US" sz="2000" dirty="0" err="1"/>
              <a:t>PubChem</a:t>
            </a:r>
            <a:r>
              <a:rPr lang="en-US" sz="2000" dirty="0"/>
              <a:t>), </a:t>
            </a:r>
            <a:r>
              <a:rPr lang="en-US" sz="2000" dirty="0" err="1"/>
              <a:t>quattro</a:t>
            </a:r>
            <a:endParaRPr lang="en-US" sz="20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/>
              <a:t>Regulatory Agencies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FDA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741" y="3090828"/>
            <a:ext cx="1387872" cy="1387872"/>
          </a:xfrm>
          <a:prstGeom prst="rect">
            <a:avLst/>
          </a:prstGeom>
        </p:spPr>
      </p:pic>
      <p:sp>
        <p:nvSpPr>
          <p:cNvPr id="13" name="Freeform 12"/>
          <p:cNvSpPr>
            <a:spLocks/>
          </p:cNvSpPr>
          <p:nvPr/>
        </p:nvSpPr>
        <p:spPr bwMode="auto">
          <a:xfrm>
            <a:off x="7359545" y="2461093"/>
            <a:ext cx="1224136" cy="1259470"/>
          </a:xfrm>
          <a:custGeom>
            <a:avLst/>
            <a:gdLst>
              <a:gd name="T0" fmla="*/ 2419350 w 1524"/>
              <a:gd name="T1" fmla="*/ 1762125 h 1568"/>
              <a:gd name="T2" fmla="*/ 2349500 w 1524"/>
              <a:gd name="T3" fmla="*/ 1574800 h 1568"/>
              <a:gd name="T4" fmla="*/ 2266950 w 1524"/>
              <a:gd name="T5" fmla="*/ 1393825 h 1568"/>
              <a:gd name="T6" fmla="*/ 2171700 w 1524"/>
              <a:gd name="T7" fmla="*/ 1219200 h 1568"/>
              <a:gd name="T8" fmla="*/ 2060575 w 1524"/>
              <a:gd name="T9" fmla="*/ 1057275 h 1568"/>
              <a:gd name="T10" fmla="*/ 1939925 w 1524"/>
              <a:gd name="T11" fmla="*/ 901700 h 1568"/>
              <a:gd name="T12" fmla="*/ 1806575 w 1524"/>
              <a:gd name="T13" fmla="*/ 755650 h 1568"/>
              <a:gd name="T14" fmla="*/ 1663700 w 1524"/>
              <a:gd name="T15" fmla="*/ 622300 h 1568"/>
              <a:gd name="T16" fmla="*/ 1511300 w 1524"/>
              <a:gd name="T17" fmla="*/ 498475 h 1568"/>
              <a:gd name="T18" fmla="*/ 1349375 w 1524"/>
              <a:gd name="T19" fmla="*/ 387350 h 1568"/>
              <a:gd name="T20" fmla="*/ 1177925 w 1524"/>
              <a:gd name="T21" fmla="*/ 288925 h 1568"/>
              <a:gd name="T22" fmla="*/ 996950 w 1524"/>
              <a:gd name="T23" fmla="*/ 203200 h 1568"/>
              <a:gd name="T24" fmla="*/ 809625 w 1524"/>
              <a:gd name="T25" fmla="*/ 133350 h 1568"/>
              <a:gd name="T26" fmla="*/ 615950 w 1524"/>
              <a:gd name="T27" fmla="*/ 76200 h 1568"/>
              <a:gd name="T28" fmla="*/ 415925 w 1524"/>
              <a:gd name="T29" fmla="*/ 34925 h 1568"/>
              <a:gd name="T30" fmla="*/ 209550 w 1524"/>
              <a:gd name="T31" fmla="*/ 9525 h 1568"/>
              <a:gd name="T32" fmla="*/ 0 w 1524"/>
              <a:gd name="T33" fmla="*/ 0 h 1568"/>
              <a:gd name="T34" fmla="*/ 596900 w 1524"/>
              <a:gd name="T35" fmla="*/ 508000 h 1568"/>
              <a:gd name="T36" fmla="*/ 0 w 1524"/>
              <a:gd name="T37" fmla="*/ 1016000 h 1568"/>
              <a:gd name="T38" fmla="*/ 0 w 1524"/>
              <a:gd name="T39" fmla="*/ 1016000 h 1568"/>
              <a:gd name="T40" fmla="*/ 127000 w 1524"/>
              <a:gd name="T41" fmla="*/ 1022350 h 1568"/>
              <a:gd name="T42" fmla="*/ 250825 w 1524"/>
              <a:gd name="T43" fmla="*/ 1038225 h 1568"/>
              <a:gd name="T44" fmla="*/ 371475 w 1524"/>
              <a:gd name="T45" fmla="*/ 1060450 h 1568"/>
              <a:gd name="T46" fmla="*/ 485775 w 1524"/>
              <a:gd name="T47" fmla="*/ 1095375 h 1568"/>
              <a:gd name="T48" fmla="*/ 600075 w 1524"/>
              <a:gd name="T49" fmla="*/ 1139825 h 1568"/>
              <a:gd name="T50" fmla="*/ 708025 w 1524"/>
              <a:gd name="T51" fmla="*/ 1190625 h 1568"/>
              <a:gd name="T52" fmla="*/ 809625 w 1524"/>
              <a:gd name="T53" fmla="*/ 1250950 h 1568"/>
              <a:gd name="T54" fmla="*/ 908050 w 1524"/>
              <a:gd name="T55" fmla="*/ 1317625 h 1568"/>
              <a:gd name="T56" fmla="*/ 1000125 w 1524"/>
              <a:gd name="T57" fmla="*/ 1390650 h 1568"/>
              <a:gd name="T58" fmla="*/ 1085850 w 1524"/>
              <a:gd name="T59" fmla="*/ 1470025 h 1568"/>
              <a:gd name="T60" fmla="*/ 1165225 w 1524"/>
              <a:gd name="T61" fmla="*/ 1558925 h 1568"/>
              <a:gd name="T62" fmla="*/ 1238250 w 1524"/>
              <a:gd name="T63" fmla="*/ 1651000 h 1568"/>
              <a:gd name="T64" fmla="*/ 1304925 w 1524"/>
              <a:gd name="T65" fmla="*/ 1749425 h 1568"/>
              <a:gd name="T66" fmla="*/ 1362075 w 1524"/>
              <a:gd name="T67" fmla="*/ 1854200 h 1568"/>
              <a:gd name="T68" fmla="*/ 1409700 w 1524"/>
              <a:gd name="T69" fmla="*/ 1965325 h 1568"/>
              <a:gd name="T70" fmla="*/ 1450975 w 1524"/>
              <a:gd name="T71" fmla="*/ 2076450 h 1568"/>
              <a:gd name="T72" fmla="*/ 2120900 w 1524"/>
              <a:gd name="T73" fmla="*/ 2489200 h 1568"/>
              <a:gd name="T74" fmla="*/ 2419350 w 1524"/>
              <a:gd name="T75" fmla="*/ 1762125 h 156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524" h="1568">
                <a:moveTo>
                  <a:pt x="1524" y="1110"/>
                </a:moveTo>
                <a:lnTo>
                  <a:pt x="1524" y="1110"/>
                </a:lnTo>
                <a:lnTo>
                  <a:pt x="1504" y="1050"/>
                </a:lnTo>
                <a:lnTo>
                  <a:pt x="1480" y="992"/>
                </a:lnTo>
                <a:lnTo>
                  <a:pt x="1456" y="934"/>
                </a:lnTo>
                <a:lnTo>
                  <a:pt x="1428" y="878"/>
                </a:lnTo>
                <a:lnTo>
                  <a:pt x="1398" y="822"/>
                </a:lnTo>
                <a:lnTo>
                  <a:pt x="1368" y="768"/>
                </a:lnTo>
                <a:lnTo>
                  <a:pt x="1334" y="716"/>
                </a:lnTo>
                <a:lnTo>
                  <a:pt x="1298" y="666"/>
                </a:lnTo>
                <a:lnTo>
                  <a:pt x="1262" y="616"/>
                </a:lnTo>
                <a:lnTo>
                  <a:pt x="1222" y="568"/>
                </a:lnTo>
                <a:lnTo>
                  <a:pt x="1182" y="522"/>
                </a:lnTo>
                <a:lnTo>
                  <a:pt x="1138" y="476"/>
                </a:lnTo>
                <a:lnTo>
                  <a:pt x="1094" y="432"/>
                </a:lnTo>
                <a:lnTo>
                  <a:pt x="1048" y="392"/>
                </a:lnTo>
                <a:lnTo>
                  <a:pt x="1000" y="352"/>
                </a:lnTo>
                <a:lnTo>
                  <a:pt x="952" y="314"/>
                </a:lnTo>
                <a:lnTo>
                  <a:pt x="902" y="278"/>
                </a:lnTo>
                <a:lnTo>
                  <a:pt x="850" y="244"/>
                </a:lnTo>
                <a:lnTo>
                  <a:pt x="796" y="212"/>
                </a:lnTo>
                <a:lnTo>
                  <a:pt x="742" y="182"/>
                </a:lnTo>
                <a:lnTo>
                  <a:pt x="686" y="154"/>
                </a:lnTo>
                <a:lnTo>
                  <a:pt x="628" y="128"/>
                </a:lnTo>
                <a:lnTo>
                  <a:pt x="570" y="104"/>
                </a:lnTo>
                <a:lnTo>
                  <a:pt x="510" y="84"/>
                </a:lnTo>
                <a:lnTo>
                  <a:pt x="450" y="64"/>
                </a:lnTo>
                <a:lnTo>
                  <a:pt x="388" y="48"/>
                </a:lnTo>
                <a:lnTo>
                  <a:pt x="326" y="34"/>
                </a:lnTo>
                <a:lnTo>
                  <a:pt x="262" y="22"/>
                </a:lnTo>
                <a:lnTo>
                  <a:pt x="198" y="12"/>
                </a:lnTo>
                <a:lnTo>
                  <a:pt x="132" y="6"/>
                </a:lnTo>
                <a:lnTo>
                  <a:pt x="66" y="2"/>
                </a:lnTo>
                <a:lnTo>
                  <a:pt x="0" y="0"/>
                </a:lnTo>
                <a:lnTo>
                  <a:pt x="376" y="320"/>
                </a:lnTo>
                <a:lnTo>
                  <a:pt x="188" y="480"/>
                </a:lnTo>
                <a:lnTo>
                  <a:pt x="0" y="640"/>
                </a:lnTo>
                <a:lnTo>
                  <a:pt x="40" y="642"/>
                </a:lnTo>
                <a:lnTo>
                  <a:pt x="80" y="644"/>
                </a:lnTo>
                <a:lnTo>
                  <a:pt x="118" y="648"/>
                </a:lnTo>
                <a:lnTo>
                  <a:pt x="158" y="654"/>
                </a:lnTo>
                <a:lnTo>
                  <a:pt x="196" y="660"/>
                </a:lnTo>
                <a:lnTo>
                  <a:pt x="234" y="668"/>
                </a:lnTo>
                <a:lnTo>
                  <a:pt x="270" y="678"/>
                </a:lnTo>
                <a:lnTo>
                  <a:pt x="306" y="690"/>
                </a:lnTo>
                <a:lnTo>
                  <a:pt x="342" y="704"/>
                </a:lnTo>
                <a:lnTo>
                  <a:pt x="378" y="718"/>
                </a:lnTo>
                <a:lnTo>
                  <a:pt x="412" y="732"/>
                </a:lnTo>
                <a:lnTo>
                  <a:pt x="446" y="750"/>
                </a:lnTo>
                <a:lnTo>
                  <a:pt x="478" y="768"/>
                </a:lnTo>
                <a:lnTo>
                  <a:pt x="510" y="788"/>
                </a:lnTo>
                <a:lnTo>
                  <a:pt x="542" y="808"/>
                </a:lnTo>
                <a:lnTo>
                  <a:pt x="572" y="830"/>
                </a:lnTo>
                <a:lnTo>
                  <a:pt x="602" y="852"/>
                </a:lnTo>
                <a:lnTo>
                  <a:pt x="630" y="876"/>
                </a:lnTo>
                <a:lnTo>
                  <a:pt x="658" y="900"/>
                </a:lnTo>
                <a:lnTo>
                  <a:pt x="684" y="926"/>
                </a:lnTo>
                <a:lnTo>
                  <a:pt x="710" y="954"/>
                </a:lnTo>
                <a:lnTo>
                  <a:pt x="734" y="982"/>
                </a:lnTo>
                <a:lnTo>
                  <a:pt x="758" y="1010"/>
                </a:lnTo>
                <a:lnTo>
                  <a:pt x="780" y="1040"/>
                </a:lnTo>
                <a:lnTo>
                  <a:pt x="802" y="1072"/>
                </a:lnTo>
                <a:lnTo>
                  <a:pt x="822" y="1102"/>
                </a:lnTo>
                <a:lnTo>
                  <a:pt x="840" y="1136"/>
                </a:lnTo>
                <a:lnTo>
                  <a:pt x="858" y="1168"/>
                </a:lnTo>
                <a:lnTo>
                  <a:pt x="874" y="1202"/>
                </a:lnTo>
                <a:lnTo>
                  <a:pt x="888" y="1238"/>
                </a:lnTo>
                <a:lnTo>
                  <a:pt x="902" y="1272"/>
                </a:lnTo>
                <a:lnTo>
                  <a:pt x="914" y="1308"/>
                </a:lnTo>
                <a:lnTo>
                  <a:pt x="1126" y="1438"/>
                </a:lnTo>
                <a:lnTo>
                  <a:pt x="1336" y="1568"/>
                </a:lnTo>
                <a:lnTo>
                  <a:pt x="1430" y="1338"/>
                </a:lnTo>
                <a:lnTo>
                  <a:pt x="1524" y="1110"/>
                </a:lnTo>
                <a:close/>
              </a:path>
            </a:pathLst>
          </a:custGeom>
          <a:solidFill>
            <a:schemeClr val="accent3"/>
          </a:solidFill>
          <a:ln w="127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GB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6442738" y="4564123"/>
            <a:ext cx="1608084" cy="665077"/>
          </a:xfrm>
          <a:custGeom>
            <a:avLst/>
            <a:gdLst>
              <a:gd name="T0" fmla="*/ 184150 w 2002"/>
              <a:gd name="T1" fmla="*/ 822325 h 828"/>
              <a:gd name="T2" fmla="*/ 352425 w 2002"/>
              <a:gd name="T3" fmla="*/ 936625 h 828"/>
              <a:gd name="T4" fmla="*/ 527050 w 2002"/>
              <a:gd name="T5" fmla="*/ 1031875 h 828"/>
              <a:gd name="T6" fmla="*/ 704850 w 2002"/>
              <a:gd name="T7" fmla="*/ 1117600 h 828"/>
              <a:gd name="T8" fmla="*/ 889000 w 2002"/>
              <a:gd name="T9" fmla="*/ 1184275 h 828"/>
              <a:gd name="T10" fmla="*/ 1079500 w 2002"/>
              <a:gd name="T11" fmla="*/ 1241425 h 828"/>
              <a:gd name="T12" fmla="*/ 1273175 w 2002"/>
              <a:gd name="T13" fmla="*/ 1279525 h 828"/>
              <a:gd name="T14" fmla="*/ 1466850 w 2002"/>
              <a:gd name="T15" fmla="*/ 1304925 h 828"/>
              <a:gd name="T16" fmla="*/ 1663700 w 2002"/>
              <a:gd name="T17" fmla="*/ 1314450 h 828"/>
              <a:gd name="T18" fmla="*/ 1860550 w 2002"/>
              <a:gd name="T19" fmla="*/ 1308100 h 828"/>
              <a:gd name="T20" fmla="*/ 2057400 w 2002"/>
              <a:gd name="T21" fmla="*/ 1285875 h 828"/>
              <a:gd name="T22" fmla="*/ 2254250 w 2002"/>
              <a:gd name="T23" fmla="*/ 1250950 h 828"/>
              <a:gd name="T24" fmla="*/ 2444750 w 2002"/>
              <a:gd name="T25" fmla="*/ 1196975 h 828"/>
              <a:gd name="T26" fmla="*/ 2635250 w 2002"/>
              <a:gd name="T27" fmla="*/ 1130300 h 828"/>
              <a:gd name="T28" fmla="*/ 2822575 w 2002"/>
              <a:gd name="T29" fmla="*/ 1044575 h 828"/>
              <a:gd name="T30" fmla="*/ 3003550 w 2002"/>
              <a:gd name="T31" fmla="*/ 942975 h 828"/>
              <a:gd name="T32" fmla="*/ 3178175 w 2002"/>
              <a:gd name="T33" fmla="*/ 828675 h 828"/>
              <a:gd name="T34" fmla="*/ 2397125 w 2002"/>
              <a:gd name="T35" fmla="*/ 768350 h 828"/>
              <a:gd name="T36" fmla="*/ 2581275 w 2002"/>
              <a:gd name="T37" fmla="*/ 6350 h 828"/>
              <a:gd name="T38" fmla="*/ 2581275 w 2002"/>
              <a:gd name="T39" fmla="*/ 6350 h 828"/>
              <a:gd name="T40" fmla="*/ 2476500 w 2002"/>
              <a:gd name="T41" fmla="*/ 76200 h 828"/>
              <a:gd name="T42" fmla="*/ 2368550 w 2002"/>
              <a:gd name="T43" fmla="*/ 136525 h 828"/>
              <a:gd name="T44" fmla="*/ 2254250 w 2002"/>
              <a:gd name="T45" fmla="*/ 187325 h 828"/>
              <a:gd name="T46" fmla="*/ 2139950 w 2002"/>
              <a:gd name="T47" fmla="*/ 228600 h 828"/>
              <a:gd name="T48" fmla="*/ 2025650 w 2002"/>
              <a:gd name="T49" fmla="*/ 260350 h 828"/>
              <a:gd name="T50" fmla="*/ 1908175 w 2002"/>
              <a:gd name="T51" fmla="*/ 282575 h 828"/>
              <a:gd name="T52" fmla="*/ 1787525 w 2002"/>
              <a:gd name="T53" fmla="*/ 292100 h 828"/>
              <a:gd name="T54" fmla="*/ 1670050 w 2002"/>
              <a:gd name="T55" fmla="*/ 298450 h 828"/>
              <a:gd name="T56" fmla="*/ 1552575 w 2002"/>
              <a:gd name="T57" fmla="*/ 292100 h 828"/>
              <a:gd name="T58" fmla="*/ 1435100 w 2002"/>
              <a:gd name="T59" fmla="*/ 276225 h 828"/>
              <a:gd name="T60" fmla="*/ 1320800 w 2002"/>
              <a:gd name="T61" fmla="*/ 254000 h 828"/>
              <a:gd name="T62" fmla="*/ 1206500 w 2002"/>
              <a:gd name="T63" fmla="*/ 219075 h 828"/>
              <a:gd name="T64" fmla="*/ 1095375 w 2002"/>
              <a:gd name="T65" fmla="*/ 177800 h 828"/>
              <a:gd name="T66" fmla="*/ 987425 w 2002"/>
              <a:gd name="T67" fmla="*/ 127000 h 828"/>
              <a:gd name="T68" fmla="*/ 882650 w 2002"/>
              <a:gd name="T69" fmla="*/ 69850 h 828"/>
              <a:gd name="T70" fmla="*/ 784225 w 2002"/>
              <a:gd name="T71" fmla="*/ 0 h 828"/>
              <a:gd name="T72" fmla="*/ 0 w 2002"/>
              <a:gd name="T73" fmla="*/ 63500 h 828"/>
              <a:gd name="T74" fmla="*/ 184150 w 2002"/>
              <a:gd name="T75" fmla="*/ 822325 h 82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002" h="828">
                <a:moveTo>
                  <a:pt x="116" y="518"/>
                </a:moveTo>
                <a:lnTo>
                  <a:pt x="116" y="518"/>
                </a:lnTo>
                <a:lnTo>
                  <a:pt x="168" y="556"/>
                </a:lnTo>
                <a:lnTo>
                  <a:pt x="222" y="590"/>
                </a:lnTo>
                <a:lnTo>
                  <a:pt x="276" y="622"/>
                </a:lnTo>
                <a:lnTo>
                  <a:pt x="332" y="650"/>
                </a:lnTo>
                <a:lnTo>
                  <a:pt x="388" y="678"/>
                </a:lnTo>
                <a:lnTo>
                  <a:pt x="444" y="704"/>
                </a:lnTo>
                <a:lnTo>
                  <a:pt x="502" y="726"/>
                </a:lnTo>
                <a:lnTo>
                  <a:pt x="560" y="746"/>
                </a:lnTo>
                <a:lnTo>
                  <a:pt x="620" y="766"/>
                </a:lnTo>
                <a:lnTo>
                  <a:pt x="680" y="782"/>
                </a:lnTo>
                <a:lnTo>
                  <a:pt x="740" y="794"/>
                </a:lnTo>
                <a:lnTo>
                  <a:pt x="802" y="806"/>
                </a:lnTo>
                <a:lnTo>
                  <a:pt x="862" y="814"/>
                </a:lnTo>
                <a:lnTo>
                  <a:pt x="924" y="822"/>
                </a:lnTo>
                <a:lnTo>
                  <a:pt x="986" y="826"/>
                </a:lnTo>
                <a:lnTo>
                  <a:pt x="1048" y="828"/>
                </a:lnTo>
                <a:lnTo>
                  <a:pt x="1110" y="826"/>
                </a:lnTo>
                <a:lnTo>
                  <a:pt x="1172" y="824"/>
                </a:lnTo>
                <a:lnTo>
                  <a:pt x="1234" y="818"/>
                </a:lnTo>
                <a:lnTo>
                  <a:pt x="1296" y="810"/>
                </a:lnTo>
                <a:lnTo>
                  <a:pt x="1358" y="800"/>
                </a:lnTo>
                <a:lnTo>
                  <a:pt x="1420" y="788"/>
                </a:lnTo>
                <a:lnTo>
                  <a:pt x="1480" y="772"/>
                </a:lnTo>
                <a:lnTo>
                  <a:pt x="1540" y="754"/>
                </a:lnTo>
                <a:lnTo>
                  <a:pt x="1600" y="734"/>
                </a:lnTo>
                <a:lnTo>
                  <a:pt x="1660" y="712"/>
                </a:lnTo>
                <a:lnTo>
                  <a:pt x="1720" y="686"/>
                </a:lnTo>
                <a:lnTo>
                  <a:pt x="1778" y="658"/>
                </a:lnTo>
                <a:lnTo>
                  <a:pt x="1836" y="628"/>
                </a:lnTo>
                <a:lnTo>
                  <a:pt x="1892" y="594"/>
                </a:lnTo>
                <a:lnTo>
                  <a:pt x="1948" y="560"/>
                </a:lnTo>
                <a:lnTo>
                  <a:pt x="2002" y="522"/>
                </a:lnTo>
                <a:lnTo>
                  <a:pt x="1510" y="484"/>
                </a:lnTo>
                <a:lnTo>
                  <a:pt x="1568" y="244"/>
                </a:lnTo>
                <a:lnTo>
                  <a:pt x="1626" y="4"/>
                </a:lnTo>
                <a:lnTo>
                  <a:pt x="1592" y="26"/>
                </a:lnTo>
                <a:lnTo>
                  <a:pt x="1560" y="48"/>
                </a:lnTo>
                <a:lnTo>
                  <a:pt x="1526" y="68"/>
                </a:lnTo>
                <a:lnTo>
                  <a:pt x="1492" y="86"/>
                </a:lnTo>
                <a:lnTo>
                  <a:pt x="1456" y="102"/>
                </a:lnTo>
                <a:lnTo>
                  <a:pt x="1420" y="118"/>
                </a:lnTo>
                <a:lnTo>
                  <a:pt x="1384" y="132"/>
                </a:lnTo>
                <a:lnTo>
                  <a:pt x="1348" y="144"/>
                </a:lnTo>
                <a:lnTo>
                  <a:pt x="1312" y="154"/>
                </a:lnTo>
                <a:lnTo>
                  <a:pt x="1276" y="164"/>
                </a:lnTo>
                <a:lnTo>
                  <a:pt x="1238" y="170"/>
                </a:lnTo>
                <a:lnTo>
                  <a:pt x="1202" y="178"/>
                </a:lnTo>
                <a:lnTo>
                  <a:pt x="1164" y="182"/>
                </a:lnTo>
                <a:lnTo>
                  <a:pt x="1126" y="184"/>
                </a:lnTo>
                <a:lnTo>
                  <a:pt x="1090" y="186"/>
                </a:lnTo>
                <a:lnTo>
                  <a:pt x="1052" y="188"/>
                </a:lnTo>
                <a:lnTo>
                  <a:pt x="1016" y="186"/>
                </a:lnTo>
                <a:lnTo>
                  <a:pt x="978" y="184"/>
                </a:lnTo>
                <a:lnTo>
                  <a:pt x="940" y="180"/>
                </a:lnTo>
                <a:lnTo>
                  <a:pt x="904" y="174"/>
                </a:lnTo>
                <a:lnTo>
                  <a:pt x="868" y="168"/>
                </a:lnTo>
                <a:lnTo>
                  <a:pt x="832" y="160"/>
                </a:lnTo>
                <a:lnTo>
                  <a:pt x="796" y="150"/>
                </a:lnTo>
                <a:lnTo>
                  <a:pt x="760" y="138"/>
                </a:lnTo>
                <a:lnTo>
                  <a:pt x="724" y="126"/>
                </a:lnTo>
                <a:lnTo>
                  <a:pt x="690" y="112"/>
                </a:lnTo>
                <a:lnTo>
                  <a:pt x="656" y="98"/>
                </a:lnTo>
                <a:lnTo>
                  <a:pt x="622" y="80"/>
                </a:lnTo>
                <a:lnTo>
                  <a:pt x="588" y="62"/>
                </a:lnTo>
                <a:lnTo>
                  <a:pt x="556" y="44"/>
                </a:lnTo>
                <a:lnTo>
                  <a:pt x="524" y="22"/>
                </a:lnTo>
                <a:lnTo>
                  <a:pt x="494" y="0"/>
                </a:lnTo>
                <a:lnTo>
                  <a:pt x="246" y="20"/>
                </a:lnTo>
                <a:lnTo>
                  <a:pt x="0" y="40"/>
                </a:lnTo>
                <a:lnTo>
                  <a:pt x="58" y="280"/>
                </a:lnTo>
                <a:lnTo>
                  <a:pt x="116" y="518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27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GB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6019063" y="2452583"/>
            <a:ext cx="1527760" cy="1047416"/>
          </a:xfrm>
          <a:custGeom>
            <a:avLst/>
            <a:gdLst>
              <a:gd name="T0" fmla="*/ 2422525 w 1902"/>
              <a:gd name="T1" fmla="*/ 0 h 1304"/>
              <a:gd name="T2" fmla="*/ 2222500 w 1902"/>
              <a:gd name="T3" fmla="*/ 9525 h 1304"/>
              <a:gd name="T4" fmla="*/ 2025650 w 1902"/>
              <a:gd name="T5" fmla="*/ 31750 h 1304"/>
              <a:gd name="T6" fmla="*/ 1831975 w 1902"/>
              <a:gd name="T7" fmla="*/ 69850 h 1304"/>
              <a:gd name="T8" fmla="*/ 1641475 w 1902"/>
              <a:gd name="T9" fmla="*/ 120650 h 1304"/>
              <a:gd name="T10" fmla="*/ 1457325 w 1902"/>
              <a:gd name="T11" fmla="*/ 190500 h 1304"/>
              <a:gd name="T12" fmla="*/ 1276350 w 1902"/>
              <a:gd name="T13" fmla="*/ 269875 h 1304"/>
              <a:gd name="T14" fmla="*/ 1104900 w 1902"/>
              <a:gd name="T15" fmla="*/ 365125 h 1304"/>
              <a:gd name="T16" fmla="*/ 939800 w 1902"/>
              <a:gd name="T17" fmla="*/ 473075 h 1304"/>
              <a:gd name="T18" fmla="*/ 784225 w 1902"/>
              <a:gd name="T19" fmla="*/ 593725 h 1304"/>
              <a:gd name="T20" fmla="*/ 638175 w 1902"/>
              <a:gd name="T21" fmla="*/ 727075 h 1304"/>
              <a:gd name="T22" fmla="*/ 501650 w 1902"/>
              <a:gd name="T23" fmla="*/ 869950 h 1304"/>
              <a:gd name="T24" fmla="*/ 374650 w 1902"/>
              <a:gd name="T25" fmla="*/ 1028700 h 1304"/>
              <a:gd name="T26" fmla="*/ 260350 w 1902"/>
              <a:gd name="T27" fmla="*/ 1193800 h 1304"/>
              <a:gd name="T28" fmla="*/ 161925 w 1902"/>
              <a:gd name="T29" fmla="*/ 1371600 h 1304"/>
              <a:gd name="T30" fmla="*/ 73025 w 1902"/>
              <a:gd name="T31" fmla="*/ 1558925 h 1304"/>
              <a:gd name="T32" fmla="*/ 0 w 1902"/>
              <a:gd name="T33" fmla="*/ 1755775 h 1304"/>
              <a:gd name="T34" fmla="*/ 666750 w 1902"/>
              <a:gd name="T35" fmla="*/ 1346200 h 1304"/>
              <a:gd name="T36" fmla="*/ 965200 w 1902"/>
              <a:gd name="T37" fmla="*/ 2070100 h 1304"/>
              <a:gd name="T38" fmla="*/ 965200 w 1902"/>
              <a:gd name="T39" fmla="*/ 2070100 h 1304"/>
              <a:gd name="T40" fmla="*/ 1009650 w 1902"/>
              <a:gd name="T41" fmla="*/ 1952625 h 1304"/>
              <a:gd name="T42" fmla="*/ 1063625 w 1902"/>
              <a:gd name="T43" fmla="*/ 1838325 h 1304"/>
              <a:gd name="T44" fmla="*/ 1123950 w 1902"/>
              <a:gd name="T45" fmla="*/ 1733550 h 1304"/>
              <a:gd name="T46" fmla="*/ 1190625 w 1902"/>
              <a:gd name="T47" fmla="*/ 1631950 h 1304"/>
              <a:gd name="T48" fmla="*/ 1266825 w 1902"/>
              <a:gd name="T49" fmla="*/ 1539875 h 1304"/>
              <a:gd name="T50" fmla="*/ 1349375 w 1902"/>
              <a:gd name="T51" fmla="*/ 1450975 h 1304"/>
              <a:gd name="T52" fmla="*/ 1438275 w 1902"/>
              <a:gd name="T53" fmla="*/ 1371600 h 1304"/>
              <a:gd name="T54" fmla="*/ 1530350 w 1902"/>
              <a:gd name="T55" fmla="*/ 1298575 h 1304"/>
              <a:gd name="T56" fmla="*/ 1631950 w 1902"/>
              <a:gd name="T57" fmla="*/ 1235075 h 1304"/>
              <a:gd name="T58" fmla="*/ 1733550 w 1902"/>
              <a:gd name="T59" fmla="*/ 1177925 h 1304"/>
              <a:gd name="T60" fmla="*/ 1841500 w 1902"/>
              <a:gd name="T61" fmla="*/ 1130300 h 1304"/>
              <a:gd name="T62" fmla="*/ 1952625 w 1902"/>
              <a:gd name="T63" fmla="*/ 1089025 h 1304"/>
              <a:gd name="T64" fmla="*/ 2066925 w 1902"/>
              <a:gd name="T65" fmla="*/ 1057275 h 1304"/>
              <a:gd name="T66" fmla="*/ 2184400 w 1902"/>
              <a:gd name="T67" fmla="*/ 1035050 h 1304"/>
              <a:gd name="T68" fmla="*/ 2301875 w 1902"/>
              <a:gd name="T69" fmla="*/ 1022350 h 1304"/>
              <a:gd name="T70" fmla="*/ 2422525 w 1902"/>
              <a:gd name="T71" fmla="*/ 1016000 h 1304"/>
              <a:gd name="T72" fmla="*/ 3019425 w 1902"/>
              <a:gd name="T73" fmla="*/ 508000 h 1304"/>
              <a:gd name="T74" fmla="*/ 2422525 w 1902"/>
              <a:gd name="T75" fmla="*/ 0 h 130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902" h="1304">
                <a:moveTo>
                  <a:pt x="1526" y="0"/>
                </a:moveTo>
                <a:lnTo>
                  <a:pt x="1526" y="0"/>
                </a:lnTo>
                <a:lnTo>
                  <a:pt x="1464" y="2"/>
                </a:lnTo>
                <a:lnTo>
                  <a:pt x="1400" y="6"/>
                </a:lnTo>
                <a:lnTo>
                  <a:pt x="1338" y="12"/>
                </a:lnTo>
                <a:lnTo>
                  <a:pt x="1276" y="20"/>
                </a:lnTo>
                <a:lnTo>
                  <a:pt x="1214" y="30"/>
                </a:lnTo>
                <a:lnTo>
                  <a:pt x="1154" y="44"/>
                </a:lnTo>
                <a:lnTo>
                  <a:pt x="1094" y="60"/>
                </a:lnTo>
                <a:lnTo>
                  <a:pt x="1034" y="76"/>
                </a:lnTo>
                <a:lnTo>
                  <a:pt x="974" y="96"/>
                </a:lnTo>
                <a:lnTo>
                  <a:pt x="918" y="120"/>
                </a:lnTo>
                <a:lnTo>
                  <a:pt x="860" y="144"/>
                </a:lnTo>
                <a:lnTo>
                  <a:pt x="804" y="170"/>
                </a:lnTo>
                <a:lnTo>
                  <a:pt x="750" y="200"/>
                </a:lnTo>
                <a:lnTo>
                  <a:pt x="696" y="230"/>
                </a:lnTo>
                <a:lnTo>
                  <a:pt x="644" y="264"/>
                </a:lnTo>
                <a:lnTo>
                  <a:pt x="592" y="298"/>
                </a:lnTo>
                <a:lnTo>
                  <a:pt x="542" y="336"/>
                </a:lnTo>
                <a:lnTo>
                  <a:pt x="494" y="374"/>
                </a:lnTo>
                <a:lnTo>
                  <a:pt x="448" y="416"/>
                </a:lnTo>
                <a:lnTo>
                  <a:pt x="402" y="458"/>
                </a:lnTo>
                <a:lnTo>
                  <a:pt x="358" y="502"/>
                </a:lnTo>
                <a:lnTo>
                  <a:pt x="316" y="548"/>
                </a:lnTo>
                <a:lnTo>
                  <a:pt x="276" y="598"/>
                </a:lnTo>
                <a:lnTo>
                  <a:pt x="236" y="648"/>
                </a:lnTo>
                <a:lnTo>
                  <a:pt x="200" y="698"/>
                </a:lnTo>
                <a:lnTo>
                  <a:pt x="164" y="752"/>
                </a:lnTo>
                <a:lnTo>
                  <a:pt x="132" y="808"/>
                </a:lnTo>
                <a:lnTo>
                  <a:pt x="102" y="864"/>
                </a:lnTo>
                <a:lnTo>
                  <a:pt x="72" y="922"/>
                </a:lnTo>
                <a:lnTo>
                  <a:pt x="46" y="982"/>
                </a:lnTo>
                <a:lnTo>
                  <a:pt x="22" y="1044"/>
                </a:lnTo>
                <a:lnTo>
                  <a:pt x="0" y="1106"/>
                </a:lnTo>
                <a:lnTo>
                  <a:pt x="420" y="848"/>
                </a:lnTo>
                <a:lnTo>
                  <a:pt x="514" y="1076"/>
                </a:lnTo>
                <a:lnTo>
                  <a:pt x="608" y="1304"/>
                </a:lnTo>
                <a:lnTo>
                  <a:pt x="622" y="1266"/>
                </a:lnTo>
                <a:lnTo>
                  <a:pt x="636" y="1230"/>
                </a:lnTo>
                <a:lnTo>
                  <a:pt x="652" y="1194"/>
                </a:lnTo>
                <a:lnTo>
                  <a:pt x="670" y="1158"/>
                </a:lnTo>
                <a:lnTo>
                  <a:pt x="688" y="1124"/>
                </a:lnTo>
                <a:lnTo>
                  <a:pt x="708" y="1092"/>
                </a:lnTo>
                <a:lnTo>
                  <a:pt x="728" y="1060"/>
                </a:lnTo>
                <a:lnTo>
                  <a:pt x="750" y="1028"/>
                </a:lnTo>
                <a:lnTo>
                  <a:pt x="774" y="998"/>
                </a:lnTo>
                <a:lnTo>
                  <a:pt x="798" y="970"/>
                </a:lnTo>
                <a:lnTo>
                  <a:pt x="824" y="942"/>
                </a:lnTo>
                <a:lnTo>
                  <a:pt x="850" y="914"/>
                </a:lnTo>
                <a:lnTo>
                  <a:pt x="878" y="888"/>
                </a:lnTo>
                <a:lnTo>
                  <a:pt x="906" y="864"/>
                </a:lnTo>
                <a:lnTo>
                  <a:pt x="934" y="840"/>
                </a:lnTo>
                <a:lnTo>
                  <a:pt x="964" y="818"/>
                </a:lnTo>
                <a:lnTo>
                  <a:pt x="996" y="798"/>
                </a:lnTo>
                <a:lnTo>
                  <a:pt x="1028" y="778"/>
                </a:lnTo>
                <a:lnTo>
                  <a:pt x="1060" y="760"/>
                </a:lnTo>
                <a:lnTo>
                  <a:pt x="1092" y="742"/>
                </a:lnTo>
                <a:lnTo>
                  <a:pt x="1126" y="726"/>
                </a:lnTo>
                <a:lnTo>
                  <a:pt x="1160" y="712"/>
                </a:lnTo>
                <a:lnTo>
                  <a:pt x="1194" y="698"/>
                </a:lnTo>
                <a:lnTo>
                  <a:pt x="1230" y="686"/>
                </a:lnTo>
                <a:lnTo>
                  <a:pt x="1266" y="676"/>
                </a:lnTo>
                <a:lnTo>
                  <a:pt x="1302" y="666"/>
                </a:lnTo>
                <a:lnTo>
                  <a:pt x="1338" y="658"/>
                </a:lnTo>
                <a:lnTo>
                  <a:pt x="1376" y="652"/>
                </a:lnTo>
                <a:lnTo>
                  <a:pt x="1414" y="646"/>
                </a:lnTo>
                <a:lnTo>
                  <a:pt x="1450" y="644"/>
                </a:lnTo>
                <a:lnTo>
                  <a:pt x="1488" y="642"/>
                </a:lnTo>
                <a:lnTo>
                  <a:pt x="1526" y="640"/>
                </a:lnTo>
                <a:lnTo>
                  <a:pt x="1714" y="480"/>
                </a:lnTo>
                <a:lnTo>
                  <a:pt x="1902" y="320"/>
                </a:lnTo>
                <a:lnTo>
                  <a:pt x="1714" y="160"/>
                </a:lnTo>
                <a:lnTo>
                  <a:pt x="1526" y="0"/>
                </a:lnTo>
                <a:close/>
              </a:path>
            </a:pathLst>
          </a:custGeom>
          <a:solidFill>
            <a:schemeClr val="tx2"/>
          </a:solidFill>
          <a:ln w="127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GB" dirty="0"/>
          </a:p>
          <a:p>
            <a:endParaRPr lang="en-GB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21052" y="3248427"/>
            <a:ext cx="832155" cy="1648235"/>
          </a:xfrm>
          <a:custGeom>
            <a:avLst/>
            <a:gdLst>
              <a:gd name="T0" fmla="*/ 127000 w 1036"/>
              <a:gd name="T1" fmla="*/ 412750 h 2052"/>
              <a:gd name="T2" fmla="*/ 73025 w 1036"/>
              <a:gd name="T3" fmla="*/ 603250 h 2052"/>
              <a:gd name="T4" fmla="*/ 34925 w 1036"/>
              <a:gd name="T5" fmla="*/ 800100 h 2052"/>
              <a:gd name="T6" fmla="*/ 9525 w 1036"/>
              <a:gd name="T7" fmla="*/ 996950 h 2052"/>
              <a:gd name="T8" fmla="*/ 0 w 1036"/>
              <a:gd name="T9" fmla="*/ 1193800 h 2052"/>
              <a:gd name="T10" fmla="*/ 9525 w 1036"/>
              <a:gd name="T11" fmla="*/ 1390650 h 2052"/>
              <a:gd name="T12" fmla="*/ 31750 w 1036"/>
              <a:gd name="T13" fmla="*/ 1584325 h 2052"/>
              <a:gd name="T14" fmla="*/ 66675 w 1036"/>
              <a:gd name="T15" fmla="*/ 1778000 h 2052"/>
              <a:gd name="T16" fmla="*/ 117475 w 1036"/>
              <a:gd name="T17" fmla="*/ 1968500 h 2052"/>
              <a:gd name="T18" fmla="*/ 184150 w 1036"/>
              <a:gd name="T19" fmla="*/ 2152650 h 2052"/>
              <a:gd name="T20" fmla="*/ 266700 w 1036"/>
              <a:gd name="T21" fmla="*/ 2333625 h 2052"/>
              <a:gd name="T22" fmla="*/ 361950 w 1036"/>
              <a:gd name="T23" fmla="*/ 2508250 h 2052"/>
              <a:gd name="T24" fmla="*/ 469900 w 1036"/>
              <a:gd name="T25" fmla="*/ 2676525 h 2052"/>
              <a:gd name="T26" fmla="*/ 593725 w 1036"/>
              <a:gd name="T27" fmla="*/ 2835275 h 2052"/>
              <a:gd name="T28" fmla="*/ 733425 w 1036"/>
              <a:gd name="T29" fmla="*/ 2987675 h 2052"/>
              <a:gd name="T30" fmla="*/ 882650 w 1036"/>
              <a:gd name="T31" fmla="*/ 3127375 h 2052"/>
              <a:gd name="T32" fmla="*/ 1047750 w 1036"/>
              <a:gd name="T33" fmla="*/ 3257550 h 2052"/>
              <a:gd name="T34" fmla="*/ 863600 w 1036"/>
              <a:gd name="T35" fmla="*/ 2498725 h 2052"/>
              <a:gd name="T36" fmla="*/ 1644650 w 1036"/>
              <a:gd name="T37" fmla="*/ 2438400 h 2052"/>
              <a:gd name="T38" fmla="*/ 1644650 w 1036"/>
              <a:gd name="T39" fmla="*/ 2438400 h 2052"/>
              <a:gd name="T40" fmla="*/ 1546225 w 1036"/>
              <a:gd name="T41" fmla="*/ 2359025 h 2052"/>
              <a:gd name="T42" fmla="*/ 1457325 w 1036"/>
              <a:gd name="T43" fmla="*/ 2273300 h 2052"/>
              <a:gd name="T44" fmla="*/ 1374775 w 1036"/>
              <a:gd name="T45" fmla="*/ 2184400 h 2052"/>
              <a:gd name="T46" fmla="*/ 1298575 w 1036"/>
              <a:gd name="T47" fmla="*/ 2085975 h 2052"/>
              <a:gd name="T48" fmla="*/ 1231900 w 1036"/>
              <a:gd name="T49" fmla="*/ 1987550 h 2052"/>
              <a:gd name="T50" fmla="*/ 1174750 w 1036"/>
              <a:gd name="T51" fmla="*/ 1882775 h 2052"/>
              <a:gd name="T52" fmla="*/ 1127125 w 1036"/>
              <a:gd name="T53" fmla="*/ 1771650 h 2052"/>
              <a:gd name="T54" fmla="*/ 1089025 w 1036"/>
              <a:gd name="T55" fmla="*/ 1660525 h 2052"/>
              <a:gd name="T56" fmla="*/ 1057275 w 1036"/>
              <a:gd name="T57" fmla="*/ 1546225 h 2052"/>
              <a:gd name="T58" fmla="*/ 1035050 w 1036"/>
              <a:gd name="T59" fmla="*/ 1431925 h 2052"/>
              <a:gd name="T60" fmla="*/ 1022350 w 1036"/>
              <a:gd name="T61" fmla="*/ 1314450 h 2052"/>
              <a:gd name="T62" fmla="*/ 1016000 w 1036"/>
              <a:gd name="T63" fmla="*/ 1196975 h 2052"/>
              <a:gd name="T64" fmla="*/ 1022350 w 1036"/>
              <a:gd name="T65" fmla="*/ 1076325 h 2052"/>
              <a:gd name="T66" fmla="*/ 1038225 w 1036"/>
              <a:gd name="T67" fmla="*/ 958850 h 2052"/>
              <a:gd name="T68" fmla="*/ 1060450 w 1036"/>
              <a:gd name="T69" fmla="*/ 841375 h 2052"/>
              <a:gd name="T70" fmla="*/ 1095375 w 1036"/>
              <a:gd name="T71" fmla="*/ 727075 h 2052"/>
              <a:gd name="T72" fmla="*/ 793750 w 1036"/>
              <a:gd name="T73" fmla="*/ 0 h 2052"/>
              <a:gd name="T74" fmla="*/ 127000 w 1036"/>
              <a:gd name="T75" fmla="*/ 412750 h 20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36" h="2052">
                <a:moveTo>
                  <a:pt x="80" y="260"/>
                </a:moveTo>
                <a:lnTo>
                  <a:pt x="80" y="260"/>
                </a:lnTo>
                <a:lnTo>
                  <a:pt x="62" y="320"/>
                </a:lnTo>
                <a:lnTo>
                  <a:pt x="46" y="380"/>
                </a:lnTo>
                <a:lnTo>
                  <a:pt x="32" y="442"/>
                </a:lnTo>
                <a:lnTo>
                  <a:pt x="22" y="504"/>
                </a:lnTo>
                <a:lnTo>
                  <a:pt x="12" y="566"/>
                </a:lnTo>
                <a:lnTo>
                  <a:pt x="6" y="628"/>
                </a:lnTo>
                <a:lnTo>
                  <a:pt x="2" y="690"/>
                </a:lnTo>
                <a:lnTo>
                  <a:pt x="0" y="752"/>
                </a:lnTo>
                <a:lnTo>
                  <a:pt x="2" y="814"/>
                </a:lnTo>
                <a:lnTo>
                  <a:pt x="6" y="876"/>
                </a:lnTo>
                <a:lnTo>
                  <a:pt x="10" y="938"/>
                </a:lnTo>
                <a:lnTo>
                  <a:pt x="20" y="998"/>
                </a:lnTo>
                <a:lnTo>
                  <a:pt x="30" y="1060"/>
                </a:lnTo>
                <a:lnTo>
                  <a:pt x="42" y="1120"/>
                </a:lnTo>
                <a:lnTo>
                  <a:pt x="58" y="1180"/>
                </a:lnTo>
                <a:lnTo>
                  <a:pt x="74" y="1240"/>
                </a:lnTo>
                <a:lnTo>
                  <a:pt x="94" y="1298"/>
                </a:lnTo>
                <a:lnTo>
                  <a:pt x="116" y="1356"/>
                </a:lnTo>
                <a:lnTo>
                  <a:pt x="142" y="1414"/>
                </a:lnTo>
                <a:lnTo>
                  <a:pt x="168" y="1470"/>
                </a:lnTo>
                <a:lnTo>
                  <a:pt x="196" y="1526"/>
                </a:lnTo>
                <a:lnTo>
                  <a:pt x="228" y="1580"/>
                </a:lnTo>
                <a:lnTo>
                  <a:pt x="262" y="1634"/>
                </a:lnTo>
                <a:lnTo>
                  <a:pt x="296" y="1686"/>
                </a:lnTo>
                <a:lnTo>
                  <a:pt x="334" y="1738"/>
                </a:lnTo>
                <a:lnTo>
                  <a:pt x="374" y="1786"/>
                </a:lnTo>
                <a:lnTo>
                  <a:pt x="418" y="1836"/>
                </a:lnTo>
                <a:lnTo>
                  <a:pt x="462" y="1882"/>
                </a:lnTo>
                <a:lnTo>
                  <a:pt x="508" y="1928"/>
                </a:lnTo>
                <a:lnTo>
                  <a:pt x="556" y="1970"/>
                </a:lnTo>
                <a:lnTo>
                  <a:pt x="608" y="2012"/>
                </a:lnTo>
                <a:lnTo>
                  <a:pt x="660" y="2052"/>
                </a:lnTo>
                <a:lnTo>
                  <a:pt x="544" y="1574"/>
                </a:lnTo>
                <a:lnTo>
                  <a:pt x="790" y="1554"/>
                </a:lnTo>
                <a:lnTo>
                  <a:pt x="1036" y="1536"/>
                </a:lnTo>
                <a:lnTo>
                  <a:pt x="1006" y="1512"/>
                </a:lnTo>
                <a:lnTo>
                  <a:pt x="974" y="1486"/>
                </a:lnTo>
                <a:lnTo>
                  <a:pt x="946" y="1460"/>
                </a:lnTo>
                <a:lnTo>
                  <a:pt x="918" y="1432"/>
                </a:lnTo>
                <a:lnTo>
                  <a:pt x="890" y="1404"/>
                </a:lnTo>
                <a:lnTo>
                  <a:pt x="866" y="1376"/>
                </a:lnTo>
                <a:lnTo>
                  <a:pt x="842" y="1346"/>
                </a:lnTo>
                <a:lnTo>
                  <a:pt x="818" y="1314"/>
                </a:lnTo>
                <a:lnTo>
                  <a:pt x="796" y="1284"/>
                </a:lnTo>
                <a:lnTo>
                  <a:pt x="776" y="1252"/>
                </a:lnTo>
                <a:lnTo>
                  <a:pt x="758" y="1218"/>
                </a:lnTo>
                <a:lnTo>
                  <a:pt x="740" y="1186"/>
                </a:lnTo>
                <a:lnTo>
                  <a:pt x="724" y="1152"/>
                </a:lnTo>
                <a:lnTo>
                  <a:pt x="710" y="1116"/>
                </a:lnTo>
                <a:lnTo>
                  <a:pt x="698" y="1082"/>
                </a:lnTo>
                <a:lnTo>
                  <a:pt x="686" y="1046"/>
                </a:lnTo>
                <a:lnTo>
                  <a:pt x="674" y="1010"/>
                </a:lnTo>
                <a:lnTo>
                  <a:pt x="666" y="974"/>
                </a:lnTo>
                <a:lnTo>
                  <a:pt x="658" y="938"/>
                </a:lnTo>
                <a:lnTo>
                  <a:pt x="652" y="902"/>
                </a:lnTo>
                <a:lnTo>
                  <a:pt x="646" y="864"/>
                </a:lnTo>
                <a:lnTo>
                  <a:pt x="644" y="828"/>
                </a:lnTo>
                <a:lnTo>
                  <a:pt x="642" y="790"/>
                </a:lnTo>
                <a:lnTo>
                  <a:pt x="640" y="754"/>
                </a:lnTo>
                <a:lnTo>
                  <a:pt x="642" y="716"/>
                </a:lnTo>
                <a:lnTo>
                  <a:pt x="644" y="678"/>
                </a:lnTo>
                <a:lnTo>
                  <a:pt x="648" y="642"/>
                </a:lnTo>
                <a:lnTo>
                  <a:pt x="654" y="604"/>
                </a:lnTo>
                <a:lnTo>
                  <a:pt x="660" y="568"/>
                </a:lnTo>
                <a:lnTo>
                  <a:pt x="668" y="530"/>
                </a:lnTo>
                <a:lnTo>
                  <a:pt x="678" y="494"/>
                </a:lnTo>
                <a:lnTo>
                  <a:pt x="690" y="458"/>
                </a:lnTo>
                <a:lnTo>
                  <a:pt x="594" y="228"/>
                </a:lnTo>
                <a:lnTo>
                  <a:pt x="500" y="0"/>
                </a:lnTo>
                <a:lnTo>
                  <a:pt x="290" y="130"/>
                </a:lnTo>
                <a:lnTo>
                  <a:pt x="80" y="260"/>
                </a:lnTo>
                <a:close/>
              </a:path>
            </a:pathLst>
          </a:custGeom>
          <a:solidFill>
            <a:schemeClr val="accent2"/>
          </a:solidFill>
          <a:ln w="127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GB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740352" y="3478124"/>
            <a:ext cx="928544" cy="1439394"/>
          </a:xfrm>
          <a:custGeom>
            <a:avLst/>
            <a:gdLst>
              <a:gd name="T0" fmla="*/ 781050 w 1156"/>
              <a:gd name="T1" fmla="*/ 2844800 h 1792"/>
              <a:gd name="T2" fmla="*/ 939800 w 1156"/>
              <a:gd name="T3" fmla="*/ 2720975 h 1792"/>
              <a:gd name="T4" fmla="*/ 1085850 w 1156"/>
              <a:gd name="T5" fmla="*/ 2587625 h 1792"/>
              <a:gd name="T6" fmla="*/ 1222375 w 1156"/>
              <a:gd name="T7" fmla="*/ 2441575 h 1792"/>
              <a:gd name="T8" fmla="*/ 1343025 w 1156"/>
              <a:gd name="T9" fmla="*/ 2286000 h 1792"/>
              <a:gd name="T10" fmla="*/ 1454150 w 1156"/>
              <a:gd name="T11" fmla="*/ 2124075 h 1792"/>
              <a:gd name="T12" fmla="*/ 1549400 w 1156"/>
              <a:gd name="T13" fmla="*/ 1952625 h 1792"/>
              <a:gd name="T14" fmla="*/ 1635125 w 1156"/>
              <a:gd name="T15" fmla="*/ 1774825 h 1792"/>
              <a:gd name="T16" fmla="*/ 1704975 w 1156"/>
              <a:gd name="T17" fmla="*/ 1590675 h 1792"/>
              <a:gd name="T18" fmla="*/ 1758950 w 1156"/>
              <a:gd name="T19" fmla="*/ 1403350 h 1792"/>
              <a:gd name="T20" fmla="*/ 1800225 w 1156"/>
              <a:gd name="T21" fmla="*/ 1209675 h 1792"/>
              <a:gd name="T22" fmla="*/ 1825625 w 1156"/>
              <a:gd name="T23" fmla="*/ 1009650 h 1792"/>
              <a:gd name="T24" fmla="*/ 1835150 w 1156"/>
              <a:gd name="T25" fmla="*/ 809625 h 1792"/>
              <a:gd name="T26" fmla="*/ 1828800 w 1156"/>
              <a:gd name="T27" fmla="*/ 609600 h 1792"/>
              <a:gd name="T28" fmla="*/ 1806575 w 1156"/>
              <a:gd name="T29" fmla="*/ 406400 h 1792"/>
              <a:gd name="T30" fmla="*/ 1768475 w 1156"/>
              <a:gd name="T31" fmla="*/ 203200 h 1792"/>
              <a:gd name="T32" fmla="*/ 1711325 w 1156"/>
              <a:gd name="T33" fmla="*/ 0 h 1792"/>
              <a:gd name="T34" fmla="*/ 1412875 w 1156"/>
              <a:gd name="T35" fmla="*/ 723900 h 1792"/>
              <a:gd name="T36" fmla="*/ 746125 w 1156"/>
              <a:gd name="T37" fmla="*/ 314325 h 1792"/>
              <a:gd name="T38" fmla="*/ 742950 w 1156"/>
              <a:gd name="T39" fmla="*/ 314325 h 1792"/>
              <a:gd name="T40" fmla="*/ 777875 w 1156"/>
              <a:gd name="T41" fmla="*/ 434975 h 1792"/>
              <a:gd name="T42" fmla="*/ 803275 w 1156"/>
              <a:gd name="T43" fmla="*/ 558800 h 1792"/>
              <a:gd name="T44" fmla="*/ 815975 w 1156"/>
              <a:gd name="T45" fmla="*/ 679450 h 1792"/>
              <a:gd name="T46" fmla="*/ 819150 w 1156"/>
              <a:gd name="T47" fmla="*/ 800100 h 1792"/>
              <a:gd name="T48" fmla="*/ 812800 w 1156"/>
              <a:gd name="T49" fmla="*/ 920750 h 1792"/>
              <a:gd name="T50" fmla="*/ 796925 w 1156"/>
              <a:gd name="T51" fmla="*/ 1041400 h 1792"/>
              <a:gd name="T52" fmla="*/ 774700 w 1156"/>
              <a:gd name="T53" fmla="*/ 1155700 h 1792"/>
              <a:gd name="T54" fmla="*/ 739775 w 1156"/>
              <a:gd name="T55" fmla="*/ 1270000 h 1792"/>
              <a:gd name="T56" fmla="*/ 698500 w 1156"/>
              <a:gd name="T57" fmla="*/ 1381125 h 1792"/>
              <a:gd name="T58" fmla="*/ 647700 w 1156"/>
              <a:gd name="T59" fmla="*/ 1489075 h 1792"/>
              <a:gd name="T60" fmla="*/ 590550 w 1156"/>
              <a:gd name="T61" fmla="*/ 1590675 h 1792"/>
              <a:gd name="T62" fmla="*/ 523875 w 1156"/>
              <a:gd name="T63" fmla="*/ 1689100 h 1792"/>
              <a:gd name="T64" fmla="*/ 447675 w 1156"/>
              <a:gd name="T65" fmla="*/ 1781175 h 1792"/>
              <a:gd name="T66" fmla="*/ 368300 w 1156"/>
              <a:gd name="T67" fmla="*/ 1866900 h 1792"/>
              <a:gd name="T68" fmla="*/ 279400 w 1156"/>
              <a:gd name="T69" fmla="*/ 1949450 h 1792"/>
              <a:gd name="T70" fmla="*/ 184150 w 1156"/>
              <a:gd name="T71" fmla="*/ 2022475 h 1792"/>
              <a:gd name="T72" fmla="*/ 0 w 1156"/>
              <a:gd name="T73" fmla="*/ 2787650 h 1792"/>
              <a:gd name="T74" fmla="*/ 781050 w 1156"/>
              <a:gd name="T75" fmla="*/ 2844800 h 179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156" h="1792">
                <a:moveTo>
                  <a:pt x="492" y="1792"/>
                </a:moveTo>
                <a:lnTo>
                  <a:pt x="492" y="1792"/>
                </a:lnTo>
                <a:lnTo>
                  <a:pt x="544" y="1754"/>
                </a:lnTo>
                <a:lnTo>
                  <a:pt x="592" y="1714"/>
                </a:lnTo>
                <a:lnTo>
                  <a:pt x="640" y="1672"/>
                </a:lnTo>
                <a:lnTo>
                  <a:pt x="684" y="1630"/>
                </a:lnTo>
                <a:lnTo>
                  <a:pt x="728" y="1584"/>
                </a:lnTo>
                <a:lnTo>
                  <a:pt x="770" y="1538"/>
                </a:lnTo>
                <a:lnTo>
                  <a:pt x="808" y="1490"/>
                </a:lnTo>
                <a:lnTo>
                  <a:pt x="846" y="1440"/>
                </a:lnTo>
                <a:lnTo>
                  <a:pt x="882" y="1390"/>
                </a:lnTo>
                <a:lnTo>
                  <a:pt x="916" y="1338"/>
                </a:lnTo>
                <a:lnTo>
                  <a:pt x="948" y="1284"/>
                </a:lnTo>
                <a:lnTo>
                  <a:pt x="976" y="1230"/>
                </a:lnTo>
                <a:lnTo>
                  <a:pt x="1004" y="1174"/>
                </a:lnTo>
                <a:lnTo>
                  <a:pt x="1030" y="1118"/>
                </a:lnTo>
                <a:lnTo>
                  <a:pt x="1052" y="1060"/>
                </a:lnTo>
                <a:lnTo>
                  <a:pt x="1074" y="1002"/>
                </a:lnTo>
                <a:lnTo>
                  <a:pt x="1092" y="944"/>
                </a:lnTo>
                <a:lnTo>
                  <a:pt x="1108" y="884"/>
                </a:lnTo>
                <a:lnTo>
                  <a:pt x="1122" y="822"/>
                </a:lnTo>
                <a:lnTo>
                  <a:pt x="1134" y="762"/>
                </a:lnTo>
                <a:lnTo>
                  <a:pt x="1144" y="700"/>
                </a:lnTo>
                <a:lnTo>
                  <a:pt x="1150" y="636"/>
                </a:lnTo>
                <a:lnTo>
                  <a:pt x="1154" y="574"/>
                </a:lnTo>
                <a:lnTo>
                  <a:pt x="1156" y="510"/>
                </a:lnTo>
                <a:lnTo>
                  <a:pt x="1156" y="448"/>
                </a:lnTo>
                <a:lnTo>
                  <a:pt x="1152" y="384"/>
                </a:lnTo>
                <a:lnTo>
                  <a:pt x="1146" y="320"/>
                </a:lnTo>
                <a:lnTo>
                  <a:pt x="1138" y="256"/>
                </a:lnTo>
                <a:lnTo>
                  <a:pt x="1126" y="192"/>
                </a:lnTo>
                <a:lnTo>
                  <a:pt x="1114" y="128"/>
                </a:lnTo>
                <a:lnTo>
                  <a:pt x="1096" y="64"/>
                </a:lnTo>
                <a:lnTo>
                  <a:pt x="1078" y="0"/>
                </a:lnTo>
                <a:lnTo>
                  <a:pt x="890" y="456"/>
                </a:lnTo>
                <a:lnTo>
                  <a:pt x="680" y="328"/>
                </a:lnTo>
                <a:lnTo>
                  <a:pt x="470" y="198"/>
                </a:lnTo>
                <a:lnTo>
                  <a:pt x="468" y="198"/>
                </a:lnTo>
                <a:lnTo>
                  <a:pt x="480" y="236"/>
                </a:lnTo>
                <a:lnTo>
                  <a:pt x="490" y="274"/>
                </a:lnTo>
                <a:lnTo>
                  <a:pt x="498" y="314"/>
                </a:lnTo>
                <a:lnTo>
                  <a:pt x="506" y="352"/>
                </a:lnTo>
                <a:lnTo>
                  <a:pt x="510" y="390"/>
                </a:lnTo>
                <a:lnTo>
                  <a:pt x="514" y="428"/>
                </a:lnTo>
                <a:lnTo>
                  <a:pt x="516" y="466"/>
                </a:lnTo>
                <a:lnTo>
                  <a:pt x="516" y="504"/>
                </a:lnTo>
                <a:lnTo>
                  <a:pt x="514" y="542"/>
                </a:lnTo>
                <a:lnTo>
                  <a:pt x="512" y="580"/>
                </a:lnTo>
                <a:lnTo>
                  <a:pt x="508" y="618"/>
                </a:lnTo>
                <a:lnTo>
                  <a:pt x="502" y="656"/>
                </a:lnTo>
                <a:lnTo>
                  <a:pt x="496" y="692"/>
                </a:lnTo>
                <a:lnTo>
                  <a:pt x="488" y="728"/>
                </a:lnTo>
                <a:lnTo>
                  <a:pt x="478" y="764"/>
                </a:lnTo>
                <a:lnTo>
                  <a:pt x="466" y="800"/>
                </a:lnTo>
                <a:lnTo>
                  <a:pt x="454" y="836"/>
                </a:lnTo>
                <a:lnTo>
                  <a:pt x="440" y="870"/>
                </a:lnTo>
                <a:lnTo>
                  <a:pt x="424" y="904"/>
                </a:lnTo>
                <a:lnTo>
                  <a:pt x="408" y="938"/>
                </a:lnTo>
                <a:lnTo>
                  <a:pt x="390" y="970"/>
                </a:lnTo>
                <a:lnTo>
                  <a:pt x="372" y="1002"/>
                </a:lnTo>
                <a:lnTo>
                  <a:pt x="350" y="1032"/>
                </a:lnTo>
                <a:lnTo>
                  <a:pt x="330" y="1064"/>
                </a:lnTo>
                <a:lnTo>
                  <a:pt x="306" y="1094"/>
                </a:lnTo>
                <a:lnTo>
                  <a:pt x="282" y="1122"/>
                </a:lnTo>
                <a:lnTo>
                  <a:pt x="258" y="1150"/>
                </a:lnTo>
                <a:lnTo>
                  <a:pt x="232" y="1176"/>
                </a:lnTo>
                <a:lnTo>
                  <a:pt x="204" y="1202"/>
                </a:lnTo>
                <a:lnTo>
                  <a:pt x="176" y="1228"/>
                </a:lnTo>
                <a:lnTo>
                  <a:pt x="146" y="1252"/>
                </a:lnTo>
                <a:lnTo>
                  <a:pt x="116" y="1274"/>
                </a:lnTo>
                <a:lnTo>
                  <a:pt x="58" y="1516"/>
                </a:lnTo>
                <a:lnTo>
                  <a:pt x="0" y="1756"/>
                </a:lnTo>
                <a:lnTo>
                  <a:pt x="246" y="1774"/>
                </a:lnTo>
                <a:lnTo>
                  <a:pt x="492" y="1792"/>
                </a:lnTo>
                <a:close/>
              </a:path>
            </a:pathLst>
          </a:custGeom>
          <a:solidFill>
            <a:schemeClr val="accent4"/>
          </a:solidFill>
          <a:ln w="127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051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96981"/>
            <a:ext cx="7067128" cy="707886"/>
          </a:xfrm>
        </p:spPr>
        <p:txBody>
          <a:bodyPr/>
          <a:lstStyle/>
          <a:p>
            <a:r>
              <a:rPr lang="en-US" dirty="0"/>
              <a:t>HELM at Pfizer: Drawing</a:t>
            </a:r>
          </a:p>
        </p:txBody>
      </p:sp>
      <p:pic>
        <p:nvPicPr>
          <p:cNvPr id="5" name="Picture 4" descr="figure 3 PME Content Pan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412776"/>
            <a:ext cx="4724400" cy="34924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00192" y="5013176"/>
            <a:ext cx="75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5156"/>
                </a:solidFill>
              </a:rPr>
              <a:t>Editor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3662343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71600" y="5949280"/>
            <a:ext cx="2559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4C5156"/>
                </a:solidFill>
              </a:rPr>
              <a:t>Centralized Monomer DB </a:t>
            </a:r>
          </a:p>
          <a:p>
            <a:pPr algn="ctr"/>
            <a:r>
              <a:rPr lang="en-US" dirty="0">
                <a:solidFill>
                  <a:srgbClr val="4C5156"/>
                </a:solidFill>
              </a:rPr>
              <a:t>(smiles, </a:t>
            </a:r>
            <a:r>
              <a:rPr lang="en-US" dirty="0" err="1">
                <a:solidFill>
                  <a:srgbClr val="4C5156"/>
                </a:solidFill>
              </a:rPr>
              <a:t>InChI</a:t>
            </a:r>
            <a:r>
              <a:rPr lang="en-US" dirty="0">
                <a:solidFill>
                  <a:srgbClr val="4C5156"/>
                </a:solidFill>
              </a:rPr>
              <a:t>, </a:t>
            </a:r>
            <a:r>
              <a:rPr lang="en-US" dirty="0" err="1">
                <a:solidFill>
                  <a:srgbClr val="4C5156"/>
                </a:solidFill>
              </a:rPr>
              <a:t>mol</a:t>
            </a:r>
            <a:r>
              <a:rPr lang="en-US" dirty="0">
                <a:solidFill>
                  <a:srgbClr val="4C515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0565962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HELM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8003231" cy="4727551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HELM fundamentals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How HELM is being used</a:t>
            </a:r>
          </a:p>
          <a:p>
            <a:pPr lvl="1"/>
            <a:r>
              <a:rPr lang="en-GB" dirty="0"/>
              <a:t>Pharma companies</a:t>
            </a:r>
          </a:p>
          <a:p>
            <a:pPr lvl="2"/>
            <a:r>
              <a:rPr lang="en-GB" sz="2300" dirty="0"/>
              <a:t>Registration</a:t>
            </a:r>
          </a:p>
          <a:p>
            <a:pPr lvl="2"/>
            <a:r>
              <a:rPr lang="en-GB" sz="2300" dirty="0"/>
              <a:t>Antibody analysis</a:t>
            </a:r>
          </a:p>
          <a:p>
            <a:pPr lvl="1"/>
            <a:r>
              <a:rPr lang="en-GB" dirty="0"/>
              <a:t>Publishers - </a:t>
            </a:r>
            <a:r>
              <a:rPr lang="en-GB" dirty="0" err="1"/>
              <a:t>ChEMBL</a:t>
            </a:r>
            <a:endParaRPr lang="en-GB" dirty="0"/>
          </a:p>
          <a:p>
            <a:pPr lvl="1"/>
            <a:r>
              <a:rPr lang="en-GB" dirty="0"/>
              <a:t>Technology vendors - </a:t>
            </a:r>
            <a:r>
              <a:rPr lang="en-GB" dirty="0" err="1"/>
              <a:t>Biovia</a:t>
            </a:r>
            <a:endParaRPr lang="en-GB" dirty="0"/>
          </a:p>
          <a:p>
            <a:pPr lvl="1"/>
            <a:r>
              <a:rPr lang="en-GB" dirty="0"/>
              <a:t>Regulators - FDA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What’s next?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Get involved</a:t>
            </a:r>
          </a:p>
        </p:txBody>
      </p:sp>
    </p:spTree>
    <p:extLst>
      <p:ext uri="{BB962C8B-B14F-4D97-AF65-F5344CB8AC3E}">
        <p14:creationId xmlns:p14="http://schemas.microsoft.com/office/powerpoint/2010/main" val="6554352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047" y="229597"/>
            <a:ext cx="7067128" cy="707886"/>
          </a:xfrm>
        </p:spPr>
        <p:txBody>
          <a:bodyPr/>
          <a:lstStyle/>
          <a:p>
            <a:r>
              <a:rPr lang="en-US" dirty="0"/>
              <a:t>HELM at Pfizer: Registration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8" y="5219908"/>
            <a:ext cx="240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5156"/>
                </a:solidFill>
              </a:rPr>
              <a:t>Compound Registration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49098"/>
            <a:ext cx="4730750" cy="381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4304" y="2949298"/>
            <a:ext cx="3900886" cy="314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2132856"/>
            <a:ext cx="108012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9670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93"/>
          <a:stretch>
            <a:fillRect/>
          </a:stretch>
        </p:blipFill>
        <p:spPr bwMode="auto">
          <a:xfrm>
            <a:off x="5531296" y="5157936"/>
            <a:ext cx="348615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21" y="289783"/>
            <a:ext cx="7416824" cy="707886"/>
          </a:xfrm>
        </p:spPr>
        <p:txBody>
          <a:bodyPr>
            <a:noAutofit/>
          </a:bodyPr>
          <a:lstStyle/>
          <a:p>
            <a:r>
              <a:rPr lang="en-US" sz="3600" dirty="0"/>
              <a:t>HELM at Pfizer: Analysis &amp; Design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2896" y="5538936"/>
            <a:ext cx="790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5156"/>
                </a:solidFill>
              </a:rPr>
              <a:t>PFRED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" y="1652736"/>
            <a:ext cx="5138351" cy="381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504" y="6304002"/>
            <a:ext cx="5638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rgbClr val="4C5156"/>
                </a:solidFill>
              </a:rPr>
              <a:t>PFRED: A computational tool for </a:t>
            </a:r>
            <a:r>
              <a:rPr lang="en-US" sz="1000" i="1" dirty="0" err="1">
                <a:solidFill>
                  <a:srgbClr val="4C5156"/>
                </a:solidFill>
              </a:rPr>
              <a:t>siRNA</a:t>
            </a:r>
            <a:r>
              <a:rPr lang="en-US" sz="1000" i="1" dirty="0">
                <a:solidFill>
                  <a:srgbClr val="4C5156"/>
                </a:solidFill>
              </a:rPr>
              <a:t> and antisense design</a:t>
            </a:r>
            <a:r>
              <a:rPr lang="en-US" sz="1000" dirty="0">
                <a:solidFill>
                  <a:srgbClr val="4C5156"/>
                </a:solidFill>
              </a:rPr>
              <a:t>. Simon Xi, Qing Cao, Christine Lawrence, </a:t>
            </a:r>
            <a:r>
              <a:rPr lang="en-US" sz="1000" dirty="0" err="1">
                <a:solidFill>
                  <a:srgbClr val="4C5156"/>
                </a:solidFill>
              </a:rPr>
              <a:t>Tianhong</a:t>
            </a:r>
            <a:r>
              <a:rPr lang="en-US" sz="1000" dirty="0">
                <a:solidFill>
                  <a:srgbClr val="4C5156"/>
                </a:solidFill>
              </a:rPr>
              <a:t> Zhang, Simone </a:t>
            </a:r>
            <a:r>
              <a:rPr lang="en-US" sz="1000" dirty="0" err="1">
                <a:solidFill>
                  <a:srgbClr val="4C5156"/>
                </a:solidFill>
              </a:rPr>
              <a:t>Sciabola</a:t>
            </a:r>
            <a:r>
              <a:rPr lang="en-US" sz="1000" dirty="0">
                <a:solidFill>
                  <a:srgbClr val="4C5156"/>
                </a:solidFill>
              </a:rPr>
              <a:t>, Sergio Rotstein, Jason Hughes, Daniel </a:t>
            </a:r>
            <a:r>
              <a:rPr lang="en-US" sz="1000" dirty="0" err="1">
                <a:solidFill>
                  <a:srgbClr val="4C5156"/>
                </a:solidFill>
              </a:rPr>
              <a:t>Caffrey</a:t>
            </a:r>
            <a:r>
              <a:rPr lang="en-US" sz="1000" dirty="0">
                <a:solidFill>
                  <a:srgbClr val="4C5156"/>
                </a:solidFill>
              </a:rPr>
              <a:t>, and Robert Stanton, PLOS ONE, </a:t>
            </a:r>
            <a:r>
              <a:rPr lang="en-US" sz="1000" i="1" dirty="0">
                <a:solidFill>
                  <a:srgbClr val="4C5156"/>
                </a:solidFill>
              </a:rPr>
              <a:t>Submitted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96" y="1195536"/>
            <a:ext cx="3657600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96" y="2186136"/>
            <a:ext cx="3314700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urved Connector 9"/>
          <p:cNvCxnSpPr/>
          <p:nvPr/>
        </p:nvCxnSpPr>
        <p:spPr bwMode="auto">
          <a:xfrm rot="5400000">
            <a:off x="6864796" y="1843236"/>
            <a:ext cx="685800" cy="609600"/>
          </a:xfrm>
          <a:prstGeom prst="curvedConnector3">
            <a:avLst/>
          </a:prstGeom>
          <a:noFill/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urved Connector 16"/>
          <p:cNvCxnSpPr/>
          <p:nvPr/>
        </p:nvCxnSpPr>
        <p:spPr bwMode="auto">
          <a:xfrm rot="5400000">
            <a:off x="7093396" y="4891236"/>
            <a:ext cx="685800" cy="609600"/>
          </a:xfrm>
          <a:prstGeom prst="curvedConnector3">
            <a:avLst/>
          </a:prstGeom>
          <a:noFill/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0488079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HELM at Pfizer</a:t>
            </a:r>
            <a:r>
              <a:rPr lang="en-US"/>
              <a:t>: Workflow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4790-8E4E-3144-B348-3F515F04FD9B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49728" y="5871552"/>
          <a:ext cx="8044544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11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1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1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5156"/>
                          </a:solidFill>
                        </a:rPr>
                        <a:t>Antibody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5156"/>
                          </a:solidFill>
                        </a:rPr>
                        <a:t>Linker Payload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5156"/>
                          </a:solidFill>
                        </a:rPr>
                        <a:t>ADC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5156"/>
                          </a:solidFill>
                        </a:rPr>
                        <a:t>Workflow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73" y="1268760"/>
            <a:ext cx="6829054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243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22"/>
          <p:cNvSpPr txBox="1">
            <a:spLocks/>
          </p:cNvSpPr>
          <p:nvPr/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D40A3-BEA1-2645-9E17-452BD130FCD0}" type="slidenum">
              <a:rPr lang="en-US" sz="1200" smtClean="0"/>
              <a:pPr/>
              <a:t>23</a:t>
            </a:fld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16824" cy="707886"/>
          </a:xfrm>
        </p:spPr>
        <p:txBody>
          <a:bodyPr/>
          <a:lstStyle/>
          <a:p>
            <a:r>
              <a:rPr lang="de-DE" dirty="0"/>
              <a:t>HELM </a:t>
            </a:r>
            <a:r>
              <a:rPr lang="de-DE" dirty="0" err="1"/>
              <a:t>at</a:t>
            </a:r>
            <a:r>
              <a:rPr lang="de-DE" dirty="0"/>
              <a:t> Roche</a:t>
            </a:r>
            <a:endParaRPr lang="en-US" sz="18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1521" y="1348745"/>
            <a:ext cx="4876102" cy="5125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700" b="1" dirty="0">
                <a:solidFill>
                  <a:schemeClr val="tx2"/>
                </a:solidFill>
              </a:rPr>
              <a:t>HELM </a:t>
            </a:r>
            <a:r>
              <a:rPr lang="de-DE" sz="1700" b="1" dirty="0" err="1">
                <a:solidFill>
                  <a:schemeClr val="tx2"/>
                </a:solidFill>
              </a:rPr>
              <a:t>Antibody</a:t>
            </a:r>
            <a:r>
              <a:rPr lang="de-DE" sz="1700" b="1" dirty="0">
                <a:solidFill>
                  <a:schemeClr val="tx2"/>
                </a:solidFill>
              </a:rPr>
              <a:t> Editor (</a:t>
            </a:r>
            <a:r>
              <a:rPr lang="de-DE" sz="1700" b="1" dirty="0" err="1">
                <a:solidFill>
                  <a:schemeClr val="tx2"/>
                </a:solidFill>
              </a:rPr>
              <a:t>HAbE</a:t>
            </a:r>
            <a:r>
              <a:rPr lang="de-DE" sz="1700" b="1" dirty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r>
              <a:rPr lang="de-DE" sz="1700" b="1" dirty="0" err="1"/>
              <a:t>Aims</a:t>
            </a:r>
            <a:endParaRPr lang="de-DE" sz="1700" b="1" dirty="0"/>
          </a:p>
          <a:p>
            <a:pPr marL="0" indent="0">
              <a:buNone/>
            </a:pPr>
            <a:r>
              <a:rPr lang="de-DE" sz="1700" dirty="0"/>
              <a:t>To easily </a:t>
            </a:r>
            <a:r>
              <a:rPr lang="de-DE" sz="1700" b="1" dirty="0"/>
              <a:t>register</a:t>
            </a:r>
            <a:r>
              <a:rPr lang="de-DE" sz="1700" dirty="0"/>
              <a:t> biotherapeutics like even complex antibodies formats (multi-specifics, ADCs, ...)</a:t>
            </a:r>
          </a:p>
          <a:p>
            <a:r>
              <a:rPr lang="de-DE" sz="1700" dirty="0" err="1"/>
              <a:t>Annotate</a:t>
            </a:r>
            <a:r>
              <a:rPr lang="de-DE" sz="1700" dirty="0"/>
              <a:t> </a:t>
            </a:r>
            <a:r>
              <a:rPr lang="de-DE" sz="1700" dirty="0" err="1"/>
              <a:t>raw</a:t>
            </a:r>
            <a:r>
              <a:rPr lang="de-DE" sz="1700" dirty="0"/>
              <a:t> </a:t>
            </a:r>
            <a:r>
              <a:rPr lang="de-DE" sz="1700" dirty="0" err="1"/>
              <a:t>input</a:t>
            </a:r>
            <a:r>
              <a:rPr lang="de-DE" sz="1700" dirty="0"/>
              <a:t> </a:t>
            </a:r>
            <a:r>
              <a:rPr lang="de-DE" sz="1700" dirty="0" err="1"/>
              <a:t>protein</a:t>
            </a:r>
            <a:r>
              <a:rPr lang="de-DE" sz="1700" dirty="0"/>
              <a:t> </a:t>
            </a:r>
            <a:r>
              <a:rPr lang="de-DE" sz="1700" dirty="0" err="1"/>
              <a:t>sequences</a:t>
            </a:r>
            <a:r>
              <a:rPr lang="de-DE" sz="1700" dirty="0"/>
              <a:t> </a:t>
            </a:r>
            <a:r>
              <a:rPr lang="de-DE" sz="1700" dirty="0" err="1"/>
              <a:t>by</a:t>
            </a:r>
            <a:r>
              <a:rPr lang="de-DE" sz="1700" dirty="0"/>
              <a:t> </a:t>
            </a:r>
            <a:r>
              <a:rPr lang="de-DE" sz="1700" dirty="0" err="1"/>
              <a:t>characterization</a:t>
            </a:r>
            <a:r>
              <a:rPr lang="de-DE" sz="1700" dirty="0"/>
              <a:t> </a:t>
            </a:r>
            <a:r>
              <a:rPr lang="de-DE" sz="1700" dirty="0" err="1"/>
              <a:t>of</a:t>
            </a:r>
            <a:r>
              <a:rPr lang="de-DE" sz="1700" dirty="0"/>
              <a:t> </a:t>
            </a:r>
            <a:r>
              <a:rPr lang="de-DE" sz="1700" dirty="0" err="1"/>
              <a:t>their</a:t>
            </a:r>
            <a:r>
              <a:rPr lang="de-DE" sz="1700" dirty="0"/>
              <a:t> </a:t>
            </a:r>
            <a:r>
              <a:rPr lang="de-DE" sz="1700" dirty="0" err="1"/>
              <a:t>building</a:t>
            </a:r>
            <a:r>
              <a:rPr lang="de-DE" sz="1700" dirty="0"/>
              <a:t> </a:t>
            </a:r>
            <a:r>
              <a:rPr lang="de-DE" sz="1700" dirty="0" err="1"/>
              <a:t>blocks</a:t>
            </a:r>
            <a:r>
              <a:rPr lang="de-DE" sz="1700" dirty="0"/>
              <a:t> (</a:t>
            </a:r>
            <a:r>
              <a:rPr lang="de-DE" sz="1700" b="1" dirty="0" err="1"/>
              <a:t>domain</a:t>
            </a:r>
            <a:r>
              <a:rPr lang="de-DE" sz="1700" b="1" dirty="0"/>
              <a:t> </a:t>
            </a:r>
            <a:r>
              <a:rPr lang="de-DE" sz="1700" b="1" dirty="0" err="1"/>
              <a:t>library</a:t>
            </a:r>
            <a:r>
              <a:rPr lang="de-DE" sz="1700" dirty="0"/>
              <a:t>) </a:t>
            </a:r>
            <a:r>
              <a:rPr lang="de-DE" sz="1700" dirty="0" err="1"/>
              <a:t>and</a:t>
            </a:r>
            <a:r>
              <a:rPr lang="de-DE" sz="1700" dirty="0"/>
              <a:t> </a:t>
            </a:r>
            <a:r>
              <a:rPr lang="de-DE" sz="1700" dirty="0" err="1"/>
              <a:t>closing</a:t>
            </a:r>
            <a:r>
              <a:rPr lang="de-DE" sz="1700" dirty="0"/>
              <a:t> </a:t>
            </a:r>
            <a:r>
              <a:rPr lang="de-DE" sz="1700" dirty="0" err="1"/>
              <a:t>almost</a:t>
            </a:r>
            <a:r>
              <a:rPr lang="de-DE" sz="1700" dirty="0"/>
              <a:t> all </a:t>
            </a:r>
            <a:r>
              <a:rPr lang="de-DE" sz="1700" b="1" dirty="0" err="1"/>
              <a:t>Cys-Cys</a:t>
            </a:r>
            <a:r>
              <a:rPr lang="de-DE" sz="1700" b="1" dirty="0"/>
              <a:t> </a:t>
            </a:r>
            <a:r>
              <a:rPr lang="de-DE" sz="1700" b="1" dirty="0" err="1"/>
              <a:t>bonds</a:t>
            </a:r>
            <a:r>
              <a:rPr lang="de-DE" sz="1700" dirty="0"/>
              <a:t> </a:t>
            </a:r>
            <a:r>
              <a:rPr lang="de-DE" sz="1700" dirty="0" err="1"/>
              <a:t>automatically</a:t>
            </a:r>
            <a:endParaRPr lang="de-DE" sz="1700" b="1" dirty="0"/>
          </a:p>
          <a:p>
            <a:r>
              <a:rPr lang="de-DE" sz="1700" dirty="0"/>
              <a:t>Further </a:t>
            </a:r>
            <a:r>
              <a:rPr lang="de-DE" sz="1700" b="1" dirty="0" err="1"/>
              <a:t>modify</a:t>
            </a:r>
            <a:r>
              <a:rPr lang="de-DE" sz="1700" b="1" dirty="0"/>
              <a:t>/</a:t>
            </a:r>
            <a:r>
              <a:rPr lang="de-DE" sz="1700" b="1" dirty="0" err="1"/>
              <a:t>add</a:t>
            </a:r>
            <a:r>
              <a:rPr lang="de-DE" sz="1700" b="1" dirty="0"/>
              <a:t> </a:t>
            </a:r>
            <a:r>
              <a:rPr lang="de-DE" sz="1700" dirty="0" err="1"/>
              <a:t>peptides</a:t>
            </a:r>
            <a:r>
              <a:rPr lang="de-DE" sz="1700" dirty="0"/>
              <a:t>, </a:t>
            </a:r>
            <a:r>
              <a:rPr lang="de-DE" sz="1700" dirty="0" err="1"/>
              <a:t>linkers</a:t>
            </a:r>
            <a:r>
              <a:rPr lang="de-DE" sz="1700" dirty="0"/>
              <a:t>, </a:t>
            </a:r>
            <a:r>
              <a:rPr lang="de-DE" sz="1700" dirty="0" err="1"/>
              <a:t>oligos</a:t>
            </a:r>
            <a:r>
              <a:rPr lang="de-DE" sz="1700" dirty="0"/>
              <a:t>, </a:t>
            </a:r>
            <a:r>
              <a:rPr lang="de-DE" sz="1700" dirty="0" err="1"/>
              <a:t>toxins</a:t>
            </a:r>
            <a:r>
              <a:rPr lang="de-DE" sz="1700" dirty="0"/>
              <a:t> on individual </a:t>
            </a:r>
            <a:r>
              <a:rPr lang="de-DE" sz="1700" dirty="0" err="1"/>
              <a:t>domains</a:t>
            </a:r>
            <a:endParaRPr lang="de-DE" sz="1700" dirty="0"/>
          </a:p>
          <a:p>
            <a:r>
              <a:rPr lang="de-DE" sz="1700" b="1" dirty="0"/>
              <a:t>Store</a:t>
            </a:r>
            <a:r>
              <a:rPr lang="de-DE" sz="1700" dirty="0"/>
              <a:t> all </a:t>
            </a:r>
            <a:r>
              <a:rPr lang="de-DE" sz="1700" dirty="0" err="1"/>
              <a:t>information</a:t>
            </a:r>
            <a:r>
              <a:rPr lang="de-DE" sz="1700" dirty="0"/>
              <a:t> </a:t>
            </a:r>
            <a:r>
              <a:rPr lang="de-DE" sz="1700" dirty="0" err="1"/>
              <a:t>including</a:t>
            </a:r>
            <a:r>
              <a:rPr lang="de-DE" sz="1700" dirty="0"/>
              <a:t> HELM </a:t>
            </a:r>
            <a:r>
              <a:rPr lang="de-DE" sz="1700" dirty="0" err="1"/>
              <a:t>notation</a:t>
            </a:r>
            <a:r>
              <a:rPr lang="de-DE" sz="1700" dirty="0"/>
              <a:t> in </a:t>
            </a:r>
            <a:r>
              <a:rPr lang="de-DE" sz="1700" dirty="0" err="1"/>
              <a:t>database</a:t>
            </a:r>
            <a:r>
              <a:rPr lang="de-DE" sz="1700" dirty="0"/>
              <a:t> </a:t>
            </a:r>
            <a:r>
              <a:rPr lang="de-DE" sz="1700" dirty="0" err="1"/>
              <a:t>for</a:t>
            </a:r>
            <a:r>
              <a:rPr lang="de-DE" sz="1700" dirty="0"/>
              <a:t> </a:t>
            </a:r>
            <a:r>
              <a:rPr lang="de-DE" sz="1700" dirty="0" err="1"/>
              <a:t>further</a:t>
            </a:r>
            <a:r>
              <a:rPr lang="de-DE" sz="1700" dirty="0"/>
              <a:t> </a:t>
            </a:r>
            <a:r>
              <a:rPr lang="de-DE" sz="1700" dirty="0" err="1"/>
              <a:t>analyses</a:t>
            </a:r>
            <a:endParaRPr lang="de-DE" sz="1700" dirty="0"/>
          </a:p>
          <a:p>
            <a:r>
              <a:rPr lang="de-DE" sz="1700" b="1" dirty="0"/>
              <a:t>Leverage</a:t>
            </a:r>
            <a:r>
              <a:rPr lang="de-DE" sz="1700" dirty="0"/>
              <a:t> HELM Notation Toolkit and Editor API</a:t>
            </a:r>
          </a:p>
          <a:p>
            <a:r>
              <a:rPr lang="de-DE" sz="1700" b="1" dirty="0"/>
              <a:t>Open Source </a:t>
            </a:r>
            <a:r>
              <a:rPr lang="de-DE" sz="1700" dirty="0"/>
              <a:t>on </a:t>
            </a:r>
            <a:r>
              <a:rPr lang="de-DE" sz="1700" dirty="0" err="1"/>
              <a:t>GitHub</a:t>
            </a:r>
            <a:r>
              <a:rPr lang="de-DE" sz="1700" dirty="0"/>
              <a:t> (Q2 2015)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251" y="6207968"/>
            <a:ext cx="34480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91117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318" y="3130257"/>
            <a:ext cx="2964875" cy="26456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 bwMode="auto">
          <a:xfrm>
            <a:off x="6563095" y="5843736"/>
            <a:ext cx="144016" cy="43204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5957315" y="5843736"/>
            <a:ext cx="0" cy="43204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7495057" y="4983832"/>
            <a:ext cx="432048" cy="107592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707489" y="6453336"/>
            <a:ext cx="3326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/>
              <a:t>Stefan Klostermann, Roche </a:t>
            </a:r>
            <a:r>
              <a:rPr lang="de-DE" i="1" dirty="0" err="1"/>
              <a:t>pREDi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153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9348"/>
            <a:ext cx="7067128" cy="707886"/>
          </a:xfrm>
        </p:spPr>
        <p:txBody>
          <a:bodyPr/>
          <a:lstStyle/>
          <a:p>
            <a:r>
              <a:rPr lang="en-GB" dirty="0"/>
              <a:t>HELM at EBI: </a:t>
            </a:r>
            <a:r>
              <a:rPr lang="en-GB" dirty="0" err="1"/>
              <a:t>ChEMBL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197" y="1052736"/>
            <a:ext cx="8556267" cy="504056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ChEMBL20 onwards has HELM structures for 19K structures</a:t>
            </a:r>
          </a:p>
          <a:p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69" y="1606696"/>
            <a:ext cx="4595828" cy="4713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6542" t="34252" r="635" b="24646"/>
          <a:stretch/>
        </p:blipFill>
        <p:spPr>
          <a:xfrm>
            <a:off x="2257399" y="2655929"/>
            <a:ext cx="660873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889716" y="5298121"/>
            <a:ext cx="3976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part of this work the EBI have created a monomer database of ~2800 structures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233390" y="3948203"/>
            <a:ext cx="576064" cy="129614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5004048" y="6453335"/>
            <a:ext cx="3947755" cy="3961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Font typeface="Arial"/>
              <a:buNone/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 soon: Antibodies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06429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9348"/>
            <a:ext cx="7067128" cy="707886"/>
          </a:xfrm>
        </p:spPr>
        <p:txBody>
          <a:bodyPr/>
          <a:lstStyle/>
          <a:p>
            <a:r>
              <a:rPr lang="en-GB" dirty="0"/>
              <a:t>HELM at NCBI: </a:t>
            </a:r>
            <a:r>
              <a:rPr lang="en-GB" dirty="0" err="1"/>
              <a:t>PubChem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197" y="1229850"/>
            <a:ext cx="8556267" cy="4871567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GB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PubChem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currently adding HELM notation</a:t>
            </a:r>
          </a:p>
          <a:p>
            <a:endParaRPr lang="en-GB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996952"/>
            <a:ext cx="6372200" cy="3152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44824"/>
            <a:ext cx="5724128" cy="222499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699792" y="5517232"/>
            <a:ext cx="3096344" cy="72008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312172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3488"/>
            <a:ext cx="7571184" cy="707886"/>
          </a:xfrm>
        </p:spPr>
        <p:txBody>
          <a:bodyPr/>
          <a:lstStyle/>
          <a:p>
            <a:r>
              <a:rPr lang="en-GB" dirty="0"/>
              <a:t>HELM at </a:t>
            </a:r>
            <a:r>
              <a:rPr lang="en-GB" dirty="0" err="1"/>
              <a:t>Biovia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95537" y="1262246"/>
            <a:ext cx="5760640" cy="576715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Pipeline Pilot</a:t>
            </a:r>
          </a:p>
          <a:p>
            <a:r>
              <a:rPr lang="en-GB" sz="2400" dirty="0"/>
              <a:t>HELM components</a:t>
            </a:r>
          </a:p>
          <a:p>
            <a:r>
              <a:rPr lang="en-GB" sz="2400" dirty="0"/>
              <a:t>HELM Editor integration</a:t>
            </a:r>
          </a:p>
          <a:p>
            <a:r>
              <a:rPr lang="en-GB" sz="2400" dirty="0"/>
              <a:t>Expanded SCSR template </a:t>
            </a:r>
          </a:p>
          <a:p>
            <a:pPr marL="400050" lvl="1" indent="0">
              <a:buNone/>
            </a:pPr>
            <a:r>
              <a:rPr lang="en-GB" dirty="0"/>
              <a:t>library and support for XHELM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Insight</a:t>
            </a:r>
            <a:endParaRPr lang="en-GB" dirty="0"/>
          </a:p>
          <a:p>
            <a:pPr lvl="0"/>
            <a:r>
              <a:rPr lang="en-US" sz="2400" dirty="0"/>
              <a:t>HELM Editor integration</a:t>
            </a:r>
            <a:endParaRPr lang="en-GB" sz="2400" dirty="0"/>
          </a:p>
          <a:p>
            <a:pPr lvl="0"/>
            <a:r>
              <a:rPr lang="en-US" sz="2400" dirty="0"/>
              <a:t>Access to HELM components (via Pipeline Pilot)</a:t>
            </a:r>
            <a:endParaRPr lang="en-GB" sz="24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dirty="0"/>
              <a:t>Draw Sketcher</a:t>
            </a:r>
          </a:p>
          <a:p>
            <a:r>
              <a:rPr lang="en-GB" sz="2400" dirty="0"/>
              <a:t>Import and Export HELM Strings and XHELM</a:t>
            </a:r>
          </a:p>
          <a:p>
            <a:r>
              <a:rPr lang="en-GB" sz="2400" dirty="0"/>
              <a:t>HELM Editor integration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dirty="0"/>
              <a:t>Direct Chemistry Cartridge</a:t>
            </a:r>
          </a:p>
          <a:p>
            <a:r>
              <a:rPr lang="en-GB" sz="2400" dirty="0"/>
              <a:t>Operators to Import and Export HELM Strings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dirty="0"/>
              <a:t>Biological Registration</a:t>
            </a:r>
          </a:p>
          <a:p>
            <a:r>
              <a:rPr lang="en-GB" sz="2400" dirty="0"/>
              <a:t>Register HELM strings as entities</a:t>
            </a:r>
          </a:p>
          <a:p>
            <a:r>
              <a:rPr lang="en-GB" sz="2400" dirty="0"/>
              <a:t>Bring up HELM Editor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128" y="1196752"/>
            <a:ext cx="4717298" cy="21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90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HELM at the FDA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9" y="1484784"/>
            <a:ext cx="7416824" cy="4631323"/>
          </a:xfrm>
        </p:spPr>
        <p:txBody>
          <a:bodyPr>
            <a:normAutofit fontScale="85000" lnSpcReduction="20000"/>
          </a:bodyPr>
          <a:lstStyle/>
          <a:p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The implementation guide for </a:t>
            </a:r>
            <a:r>
              <a:rPr lang="en-GB" sz="2400" i="1" dirty="0">
                <a:solidFill>
                  <a:schemeClr val="tx1">
                    <a:lumMod val="50000"/>
                  </a:schemeClr>
                </a:solidFill>
              </a:rPr>
              <a:t>ISO 11238: Health Informatics - Identification of medicinal products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 will include HELM as an acceptable format</a:t>
            </a:r>
          </a:p>
          <a:p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This impacts not just the FDA but a number of international agencies as well: </a:t>
            </a:r>
          </a:p>
          <a:p>
            <a:pPr lvl="1"/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ANSM(France),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BfArM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(Germany), CBG-MEB (Netherlands), EMA(Europe), FDA (US), Health Canada, NIH/NCATS (US),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SwissMedic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European Directorate Quality Medicines (EDQM), 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iPharmaceutical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Excipient Councils, and US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Pharmacopeial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Convention (USP), Kew Gardens (UK), Japanese Pharmacopeia (JP)</a:t>
            </a:r>
          </a:p>
          <a:p>
            <a:r>
              <a:rPr lang="en-GB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GInAS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an FDA-sponsored substance registration system that will provide a common global identifier for all substances used in medicinal products or active substances under clinical investigation</a:t>
            </a:r>
          </a:p>
          <a:p>
            <a:pPr lvl="1"/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working with the FDA team to include HELM as an import / export format within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GInAS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67421"/>
          <a:stretch/>
        </p:blipFill>
        <p:spPr>
          <a:xfrm>
            <a:off x="3203848" y="5805264"/>
            <a:ext cx="2018641" cy="905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6499" b="1006"/>
          <a:stretch/>
        </p:blipFill>
        <p:spPr>
          <a:xfrm>
            <a:off x="7850199" y="2096666"/>
            <a:ext cx="1042281" cy="1039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2215" y="4293096"/>
            <a:ext cx="1222273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30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What’s Next?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638909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Continuous development…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8541702" cy="4357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946" y="2132856"/>
            <a:ext cx="1165586" cy="25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9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HELM Fundamentals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555204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514" y="1196752"/>
            <a:ext cx="8085583" cy="4320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Current editor is Java-based with some 3</a:t>
            </a:r>
            <a:r>
              <a:rPr lang="en-US" sz="1800" baseline="30000" dirty="0"/>
              <a:t>rd</a:t>
            </a:r>
            <a:r>
              <a:rPr lang="en-US" sz="1800" dirty="0"/>
              <a:t>-party tool dependencies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Web-Based HELM Editor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00808"/>
            <a:ext cx="5760640" cy="44147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411760" y="6309320"/>
            <a:ext cx="4893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C5156"/>
                </a:solidFill>
                <a:latin typeface="Arial"/>
                <a:cs typeface="Arial"/>
              </a:rPr>
              <a:t>Current status: Selecting development partner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228184" y="2492896"/>
            <a:ext cx="2736304" cy="1944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Web-based editor will include:</a:t>
            </a:r>
          </a:p>
          <a:p>
            <a:r>
              <a:rPr lang="en-US" dirty="0"/>
              <a:t>Current HELM Editor functionality</a:t>
            </a:r>
          </a:p>
          <a:p>
            <a:r>
              <a:rPr lang="en-US" dirty="0"/>
              <a:t>Ambiguity support</a:t>
            </a:r>
          </a:p>
          <a:p>
            <a:r>
              <a:rPr lang="en-US" dirty="0" err="1"/>
              <a:t>HAbE</a:t>
            </a:r>
            <a:r>
              <a:rPr lang="en-US" dirty="0"/>
              <a:t> functionality</a:t>
            </a:r>
          </a:p>
          <a:p>
            <a:r>
              <a:rPr lang="en-US" dirty="0"/>
              <a:t>Open APIs and two</a:t>
            </a:r>
            <a:br>
              <a:rPr lang="en-US" dirty="0"/>
            </a:br>
            <a:r>
              <a:rPr lang="en-US" dirty="0"/>
              <a:t>sample chemical sketcher</a:t>
            </a:r>
            <a:br>
              <a:rPr lang="en-US" dirty="0"/>
            </a:br>
            <a:r>
              <a:rPr lang="en-US" dirty="0"/>
              <a:t>implementations</a:t>
            </a:r>
          </a:p>
        </p:txBody>
      </p:sp>
    </p:spTree>
    <p:extLst>
      <p:ext uri="{BB962C8B-B14F-4D97-AF65-F5344CB8AC3E}">
        <p14:creationId xmlns:p14="http://schemas.microsoft.com/office/powerpoint/2010/main" val="772810774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Learn more and get involved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109858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www.OpenHelm.org</a:t>
            </a:r>
          </a:p>
        </p:txBody>
      </p:sp>
      <p:sp>
        <p:nvSpPr>
          <p:cNvPr id="12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32</a:t>
            </a:fld>
            <a:endParaRPr lang="en-US" sz="1200" dirty="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1268760"/>
            <a:ext cx="7213600" cy="5461000"/>
          </a:xfrm>
          <a:prstGeom prst="rect">
            <a:avLst/>
          </a:prstGeom>
          <a:ln>
            <a:solidFill>
              <a:srgbClr val="666E7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5136484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HELM Wiki</a:t>
            </a:r>
          </a:p>
        </p:txBody>
      </p:sp>
      <p:sp>
        <p:nvSpPr>
          <p:cNvPr id="12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33</a:t>
            </a:fld>
            <a:endParaRPr lang="en-US" sz="12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9" y="1300986"/>
            <a:ext cx="8241219" cy="45042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4008" y="5949280"/>
            <a:ext cx="2232248" cy="792088"/>
          </a:xfrm>
          <a:solidFill>
            <a:srgbClr val="FFFFFF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2000" dirty="0"/>
              <a:t>Presentations</a:t>
            </a:r>
          </a:p>
          <a:p>
            <a:r>
              <a:rPr lang="en-US" sz="2000" dirty="0"/>
              <a:t>Links to code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403648" y="5949280"/>
            <a:ext cx="2232248" cy="792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rgbClr val="4C515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Specifications</a:t>
            </a:r>
          </a:p>
          <a:p>
            <a:r>
              <a:rPr lang="en-US" sz="2000" dirty="0"/>
              <a:t>User guides</a:t>
            </a:r>
          </a:p>
        </p:txBody>
      </p:sp>
    </p:spTree>
    <p:extLst>
      <p:ext uri="{BB962C8B-B14F-4D97-AF65-F5344CB8AC3E}">
        <p14:creationId xmlns:p14="http://schemas.microsoft.com/office/powerpoint/2010/main" val="3978790195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pitchFamily="34" charset="0"/>
              </a:rPr>
              <a:t>HELM code</a:t>
            </a:r>
          </a:p>
        </p:txBody>
      </p:sp>
      <p:sp>
        <p:nvSpPr>
          <p:cNvPr id="33" name="Textfeld 2"/>
          <p:cNvSpPr txBox="1"/>
          <p:nvPr/>
        </p:nvSpPr>
        <p:spPr>
          <a:xfrm rot="16200000">
            <a:off x="3081730" y="3402601"/>
            <a:ext cx="460860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API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34" name="Textfeld 2"/>
          <p:cNvSpPr txBox="1"/>
          <p:nvPr/>
        </p:nvSpPr>
        <p:spPr>
          <a:xfrm>
            <a:off x="819172" y="4147157"/>
            <a:ext cx="2158376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HELM Notation Toolkit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36" name="Textfeld 2"/>
          <p:cNvSpPr txBox="1"/>
          <p:nvPr/>
        </p:nvSpPr>
        <p:spPr>
          <a:xfrm>
            <a:off x="808610" y="3181421"/>
            <a:ext cx="1265055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HELM Editor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80112" y="2564904"/>
            <a:ext cx="3751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C5156"/>
                </a:solidFill>
                <a:latin typeface="+mn-lt"/>
              </a:rPr>
              <a:t>https://github.com/PistoiaHELM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5288206" y="3311809"/>
            <a:ext cx="3528392" cy="307056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4C5156"/>
                </a:solidFill>
              </a:rPr>
              <a:t>Code for:</a:t>
            </a:r>
          </a:p>
          <a:p>
            <a:pPr marL="0" indent="0">
              <a:buNone/>
            </a:pPr>
            <a:endParaRPr lang="en-US" sz="2800" dirty="0">
              <a:solidFill>
                <a:srgbClr val="4C5156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4C5156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4C5156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4C5156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4C5156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rgbClr val="4C5156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4C5156"/>
                </a:solidFill>
              </a:rPr>
              <a:t>Permissive MIT license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156176" y="980728"/>
            <a:ext cx="1800898" cy="1478597"/>
            <a:chOff x="6398386" y="1484784"/>
            <a:chExt cx="1800898" cy="14785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4248" y="1484784"/>
              <a:ext cx="980728" cy="98072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98386" y="2492896"/>
              <a:ext cx="1800898" cy="47048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383585"/>
            <a:ext cx="4767021" cy="5293329"/>
          </a:xfrm>
          <a:prstGeom prst="rect">
            <a:avLst/>
          </a:prstGeom>
          <a:ln w="38100" cap="sq">
            <a:solidFill>
              <a:schemeClr val="tx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072" y="3963616"/>
            <a:ext cx="3755392" cy="1951750"/>
          </a:xfrm>
          <a:prstGeom prst="rect">
            <a:avLst/>
          </a:prstGeom>
        </p:spPr>
      </p:pic>
      <p:sp>
        <p:nvSpPr>
          <p:cNvPr id="13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34</a:t>
            </a:fld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6411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427168" cy="707886"/>
          </a:xfrm>
        </p:spPr>
        <p:txBody>
          <a:bodyPr>
            <a:noAutofit/>
          </a:bodyPr>
          <a:lstStyle/>
          <a:p>
            <a:r>
              <a:rPr lang="en-US" sz="3600" dirty="0"/>
              <a:t>HELM For You: Different strokes…</a:t>
            </a:r>
            <a:endParaRPr lang="en-GB" sz="3600" dirty="0"/>
          </a:p>
        </p:txBody>
      </p:sp>
      <p:sp>
        <p:nvSpPr>
          <p:cNvPr id="4" name="Right Triangle 3"/>
          <p:cNvSpPr/>
          <p:nvPr/>
        </p:nvSpPr>
        <p:spPr>
          <a:xfrm flipH="1">
            <a:off x="228600" y="1752600"/>
            <a:ext cx="8686800" cy="3886200"/>
          </a:xfrm>
          <a:prstGeom prst="rtTriangle">
            <a:avLst/>
          </a:prstGeom>
          <a:gradFill flip="none" rotWithShape="1">
            <a:gsLst>
              <a:gs pos="61000">
                <a:srgbClr val="FFFF00"/>
              </a:gs>
              <a:gs pos="0">
                <a:srgbClr val="00800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1448" y="5073831"/>
            <a:ext cx="2214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4C5156"/>
                </a:solidFill>
              </a:rPr>
              <a:t>       Biomolecule Data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4C5156"/>
                </a:solidFill>
              </a:rPr>
              <a:t>Exchange Mechanism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0200" y="3933056"/>
            <a:ext cx="3582471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4C5156"/>
                </a:solidFill>
              </a:rPr>
              <a:t>Foundation for your biomolecule informatics infrastructure</a:t>
            </a:r>
          </a:p>
          <a:p>
            <a:pPr marL="0" lvl="1" indent="-285750">
              <a:spcBef>
                <a:spcPts val="0"/>
              </a:spcBef>
              <a:buFont typeface="Arial"/>
              <a:buChar char="•"/>
            </a:pPr>
            <a:r>
              <a:rPr lang="en-US" dirty="0">
                <a:solidFill>
                  <a:srgbClr val="4C5156"/>
                </a:solidFill>
              </a:rPr>
              <a:t>Registration</a:t>
            </a:r>
          </a:p>
          <a:p>
            <a:pPr marL="0" lvl="1" indent="-285750">
              <a:spcBef>
                <a:spcPts val="0"/>
              </a:spcBef>
              <a:buFont typeface="Arial"/>
              <a:buChar char="•"/>
            </a:pPr>
            <a:r>
              <a:rPr lang="en-US" dirty="0">
                <a:solidFill>
                  <a:srgbClr val="4C5156"/>
                </a:solidFill>
              </a:rPr>
              <a:t>Visualization</a:t>
            </a:r>
          </a:p>
          <a:p>
            <a:pPr marL="0" lvl="1" indent="-285750">
              <a:spcBef>
                <a:spcPts val="0"/>
              </a:spcBef>
              <a:buFont typeface="Arial"/>
              <a:buChar char="•"/>
            </a:pPr>
            <a:r>
              <a:rPr lang="en-US" dirty="0">
                <a:solidFill>
                  <a:srgbClr val="4C5156"/>
                </a:solidFill>
              </a:rPr>
              <a:t>Analysis and design</a:t>
            </a:r>
          </a:p>
          <a:p>
            <a:pPr marL="0" lvl="1" indent="-285750">
              <a:spcBef>
                <a:spcPts val="0"/>
              </a:spcBef>
              <a:buFont typeface="Arial"/>
              <a:buChar char="•"/>
            </a:pPr>
            <a:r>
              <a:rPr lang="en-US" dirty="0">
                <a:solidFill>
                  <a:srgbClr val="4C5156"/>
                </a:solidFill>
              </a:rPr>
              <a:t>Workflows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28600" y="5791200"/>
            <a:ext cx="8686800" cy="457200"/>
          </a:xfrm>
          <a:prstGeom prst="right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Level of Adoption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412776"/>
            <a:ext cx="7715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welcome your ideas and contributions!</a:t>
            </a:r>
          </a:p>
          <a:p>
            <a:endParaRPr lang="en-GB" sz="2400" dirty="0"/>
          </a:p>
          <a:p>
            <a:r>
              <a:rPr lang="en-GB" sz="2400" dirty="0"/>
              <a:t>Contact us at </a:t>
            </a:r>
            <a:r>
              <a:rPr lang="en-GB" sz="2400" dirty="0">
                <a:hlinkClick r:id="rId3"/>
              </a:rPr>
              <a:t>info@OpenHELM.org</a:t>
            </a:r>
            <a:endParaRPr lang="en-GB" sz="2400" dirty="0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35</a:t>
            </a:fld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698079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6156176" y="1196752"/>
            <a:ext cx="2376264" cy="2520280"/>
          </a:xfrm>
          <a:ln>
            <a:solidFill>
              <a:srgbClr val="3366FF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/>
              <a:t>Pfizer Team</a:t>
            </a:r>
            <a:endParaRPr lang="en-US" sz="1400" b="1" u="sng" dirty="0"/>
          </a:p>
          <a:p>
            <a:pPr marL="283464" indent="-283464">
              <a:lnSpc>
                <a:spcPct val="90000"/>
              </a:lnSpc>
              <a:spcBef>
                <a:spcPts val="0"/>
              </a:spcBef>
            </a:pPr>
            <a:r>
              <a:rPr lang="en-US" sz="1400" dirty="0"/>
              <a:t>Peter </a:t>
            </a:r>
            <a:r>
              <a:rPr lang="en-US" sz="1400" dirty="0" err="1"/>
              <a:t>Henstock</a:t>
            </a:r>
            <a:endParaRPr lang="en-US" sz="1400" dirty="0"/>
          </a:p>
          <a:p>
            <a:pPr marL="283464" indent="-283464">
              <a:lnSpc>
                <a:spcPct val="90000"/>
              </a:lnSpc>
              <a:spcBef>
                <a:spcPts val="0"/>
              </a:spcBef>
            </a:pPr>
            <a:r>
              <a:rPr lang="en-US" sz="1400" dirty="0"/>
              <a:t>David </a:t>
            </a:r>
            <a:r>
              <a:rPr lang="en-US" sz="1400" dirty="0" err="1"/>
              <a:t>Klatte</a:t>
            </a:r>
            <a:endParaRPr lang="en-US" sz="1400" dirty="0"/>
          </a:p>
          <a:p>
            <a:pPr marL="283464" indent="-283464">
              <a:lnSpc>
                <a:spcPct val="90000"/>
              </a:lnSpc>
              <a:spcBef>
                <a:spcPts val="0"/>
              </a:spcBef>
            </a:pPr>
            <a:r>
              <a:rPr lang="en-US" sz="1400" dirty="0"/>
              <a:t>Christine Lawrence</a:t>
            </a:r>
          </a:p>
          <a:p>
            <a:pPr marL="283464" indent="-283464">
              <a:lnSpc>
                <a:spcPct val="90000"/>
              </a:lnSpc>
              <a:spcBef>
                <a:spcPts val="0"/>
              </a:spcBef>
            </a:pPr>
            <a:r>
              <a:rPr lang="en-US" sz="1400" dirty="0"/>
              <a:t>Frank </a:t>
            </a:r>
            <a:r>
              <a:rPr lang="en-US" sz="1400" dirty="0" err="1"/>
              <a:t>Loganzo</a:t>
            </a:r>
            <a:endParaRPr lang="en-US" sz="1400" dirty="0"/>
          </a:p>
          <a:p>
            <a:pPr marL="283464" indent="-283464">
              <a:lnSpc>
                <a:spcPct val="90000"/>
              </a:lnSpc>
              <a:spcBef>
                <a:spcPts val="0"/>
              </a:spcBef>
            </a:pPr>
            <a:r>
              <a:rPr lang="en-US" sz="1400" dirty="0" err="1"/>
              <a:t>Hongli</a:t>
            </a:r>
            <a:r>
              <a:rPr lang="en-US" sz="1400" dirty="0"/>
              <a:t> Li</a:t>
            </a:r>
          </a:p>
          <a:p>
            <a:pPr marL="283464" indent="-283464">
              <a:lnSpc>
                <a:spcPct val="90000"/>
              </a:lnSpc>
              <a:spcBef>
                <a:spcPts val="0"/>
              </a:spcBef>
            </a:pPr>
            <a:r>
              <a:rPr lang="en-US" sz="1400" dirty="0"/>
              <a:t>Sergio </a:t>
            </a:r>
            <a:r>
              <a:rPr lang="en-US" sz="1400" dirty="0" err="1"/>
              <a:t>Rotstein</a:t>
            </a:r>
            <a:endParaRPr lang="en-US" sz="1400" dirty="0"/>
          </a:p>
          <a:p>
            <a:pPr marL="283464" indent="-283464">
              <a:lnSpc>
                <a:spcPct val="90000"/>
              </a:lnSpc>
              <a:spcBef>
                <a:spcPts val="0"/>
              </a:spcBef>
            </a:pPr>
            <a:r>
              <a:rPr lang="en-US" sz="1400" dirty="0"/>
              <a:t>Simone </a:t>
            </a:r>
            <a:r>
              <a:rPr lang="en-US" sz="1400" dirty="0" err="1"/>
              <a:t>Sciabola</a:t>
            </a:r>
            <a:endParaRPr lang="en-US" sz="1400" dirty="0"/>
          </a:p>
          <a:p>
            <a:pPr marL="283464" indent="-283464">
              <a:lnSpc>
                <a:spcPct val="90000"/>
              </a:lnSpc>
              <a:spcBef>
                <a:spcPts val="0"/>
              </a:spcBef>
            </a:pPr>
            <a:r>
              <a:rPr lang="en-US" sz="1400" dirty="0"/>
              <a:t>Rob Stanton</a:t>
            </a:r>
          </a:p>
          <a:p>
            <a:pPr marL="283464" indent="-283464">
              <a:lnSpc>
                <a:spcPct val="90000"/>
              </a:lnSpc>
              <a:spcBef>
                <a:spcPts val="0"/>
              </a:spcBef>
            </a:pPr>
            <a:r>
              <a:rPr lang="en-US" sz="1400" dirty="0"/>
              <a:t>Nathan </a:t>
            </a:r>
            <a:r>
              <a:rPr lang="en-US" sz="1400" dirty="0" err="1"/>
              <a:t>Tumey</a:t>
            </a:r>
            <a:endParaRPr lang="en-US" sz="1400" dirty="0"/>
          </a:p>
          <a:p>
            <a:pPr marL="283464" indent="-283464">
              <a:lnSpc>
                <a:spcPct val="90000"/>
              </a:lnSpc>
              <a:spcBef>
                <a:spcPts val="0"/>
              </a:spcBef>
            </a:pPr>
            <a:r>
              <a:rPr lang="en-US" sz="1400" dirty="0"/>
              <a:t>Simon Xi</a:t>
            </a:r>
          </a:p>
          <a:p>
            <a:pPr marL="283464" indent="-283464">
              <a:lnSpc>
                <a:spcPct val="90000"/>
              </a:lnSpc>
              <a:spcBef>
                <a:spcPts val="0"/>
              </a:spcBef>
            </a:pPr>
            <a:r>
              <a:rPr lang="en-US" sz="1400" dirty="0"/>
              <a:t>Tianhong Zhang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1196752"/>
            <a:ext cx="5184576" cy="526297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Leadership</a:t>
            </a:r>
            <a:endParaRPr lang="en-US" sz="14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Sergio Rotstein (Pfizer) –  Project Lead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Claire Bellamy (Pistoia Alliance) – Project Manager</a:t>
            </a:r>
          </a:p>
          <a:p>
            <a:r>
              <a:rPr lang="en-US" sz="1400" b="1" dirty="0">
                <a:latin typeface="Arial"/>
                <a:cs typeface="Arial"/>
              </a:rPr>
              <a:t>Active Team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Thomas </a:t>
            </a:r>
            <a:r>
              <a:rPr lang="en-US" sz="1400" dirty="0" err="1">
                <a:latin typeface="Arial"/>
                <a:cs typeface="Arial"/>
              </a:rPr>
              <a:t>Gan</a:t>
            </a:r>
            <a:r>
              <a:rPr lang="en-US" sz="1400" dirty="0">
                <a:latin typeface="Arial"/>
                <a:cs typeface="Arial"/>
              </a:rPr>
              <a:t> (Merck)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Jan Holst Jensen (</a:t>
            </a:r>
            <a:r>
              <a:rPr lang="en-US" sz="1400" dirty="0" err="1">
                <a:latin typeface="Arial"/>
                <a:cs typeface="Arial"/>
              </a:rPr>
              <a:t>Chembiofusion</a:t>
            </a:r>
            <a:r>
              <a:rPr lang="en-US" sz="1400" dirty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Stefan Klostermann (Roche)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Roland </a:t>
            </a:r>
            <a:r>
              <a:rPr lang="en-US" sz="1400" dirty="0" err="1">
                <a:latin typeface="Arial"/>
                <a:cs typeface="Arial"/>
              </a:rPr>
              <a:t>Knispel</a:t>
            </a:r>
            <a:r>
              <a:rPr lang="en-US" sz="1400" dirty="0">
                <a:latin typeface="Arial"/>
                <a:cs typeface="Arial"/>
              </a:rPr>
              <a:t> (</a:t>
            </a:r>
            <a:r>
              <a:rPr lang="en-US" sz="1400" dirty="0" err="1">
                <a:latin typeface="Arial"/>
                <a:cs typeface="Arial"/>
              </a:rPr>
              <a:t>ChemAxon</a:t>
            </a:r>
            <a:r>
              <a:rPr lang="en-US" sz="1400" dirty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Jeff Milton (</a:t>
            </a:r>
            <a:r>
              <a:rPr lang="en-US" sz="1400" dirty="0" err="1">
                <a:latin typeface="Arial"/>
                <a:cs typeface="Arial"/>
              </a:rPr>
              <a:t>Ionis</a:t>
            </a:r>
            <a:r>
              <a:rPr lang="en-US" sz="1400" dirty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Sven </a:t>
            </a:r>
            <a:r>
              <a:rPr lang="en-US" sz="1400" dirty="0" err="1">
                <a:latin typeface="Arial"/>
                <a:cs typeface="Arial"/>
              </a:rPr>
              <a:t>Neumeyer</a:t>
            </a:r>
            <a:r>
              <a:rPr lang="en-US" sz="1400" dirty="0">
                <a:latin typeface="Arial"/>
                <a:cs typeface="Arial"/>
              </a:rPr>
              <a:t> (Novartis)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Matthias Nolte (BMS)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>
                <a:latin typeface="Arial"/>
                <a:cs typeface="Arial"/>
              </a:rPr>
              <a:t>Yohann</a:t>
            </a:r>
            <a:r>
              <a:rPr lang="en-US" sz="1400" dirty="0">
                <a:latin typeface="Arial"/>
                <a:cs typeface="Arial"/>
              </a:rPr>
              <a:t> Potier (Novartis)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Eric Swayze (</a:t>
            </a:r>
            <a:r>
              <a:rPr lang="en-US" sz="1400" dirty="0" err="1">
                <a:latin typeface="Arial"/>
                <a:cs typeface="Arial"/>
              </a:rPr>
              <a:t>Ionis</a:t>
            </a:r>
            <a:r>
              <a:rPr lang="en-US" sz="1400" dirty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Markus </a:t>
            </a:r>
            <a:r>
              <a:rPr lang="en-US" sz="1400" dirty="0" err="1">
                <a:latin typeface="Arial"/>
                <a:cs typeface="Arial"/>
              </a:rPr>
              <a:t>Weisser</a:t>
            </a:r>
            <a:r>
              <a:rPr lang="en-US" sz="1400" dirty="0">
                <a:latin typeface="Arial"/>
                <a:cs typeface="Arial"/>
              </a:rPr>
              <a:t> (</a:t>
            </a:r>
            <a:r>
              <a:rPr lang="en-US" sz="1400" dirty="0" err="1">
                <a:latin typeface="Arial"/>
                <a:cs typeface="Arial"/>
              </a:rPr>
              <a:t>quattro</a:t>
            </a:r>
            <a:r>
              <a:rPr lang="en-US" sz="1400" dirty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Tianhong Zhang (Pfizer)</a:t>
            </a:r>
          </a:p>
          <a:p>
            <a:pPr marL="0" indent="0">
              <a:buNone/>
            </a:pPr>
            <a:r>
              <a:rPr lang="en-US" sz="1400" b="1" dirty="0">
                <a:latin typeface="Arial"/>
                <a:cs typeface="Arial"/>
              </a:rPr>
              <a:t>Steering Committee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Margret </a:t>
            </a:r>
            <a:r>
              <a:rPr lang="en-US" sz="1400" dirty="0" err="1">
                <a:latin typeface="Arial"/>
                <a:cs typeface="Arial"/>
              </a:rPr>
              <a:t>Assfalg</a:t>
            </a:r>
            <a:r>
              <a:rPr lang="en-US" sz="1400" dirty="0">
                <a:latin typeface="Arial"/>
                <a:cs typeface="Arial"/>
              </a:rPr>
              <a:t> (Roche)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Ramesh </a:t>
            </a:r>
            <a:r>
              <a:rPr lang="en-US" sz="1400" dirty="0" err="1">
                <a:latin typeface="Arial"/>
                <a:cs typeface="Arial"/>
              </a:rPr>
              <a:t>Durvasula</a:t>
            </a:r>
            <a:r>
              <a:rPr lang="en-US" sz="1400" dirty="0">
                <a:latin typeface="Arial"/>
                <a:cs typeface="Arial"/>
              </a:rPr>
              <a:t> (BMS) 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Leah O'Brien (GSK)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Sergio Rotstein (Pfizer)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Eric Swayze (</a:t>
            </a:r>
            <a:r>
              <a:rPr lang="en-US" sz="1400" dirty="0" err="1">
                <a:latin typeface="Arial"/>
                <a:cs typeface="Arial"/>
              </a:rPr>
              <a:t>Ionis</a:t>
            </a:r>
            <a:r>
              <a:rPr lang="en-US" sz="1400" dirty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Chris Waller (Merck)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John Wise (Pistoia Alliance)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>
                <a:latin typeface="Arial"/>
                <a:cs typeface="Arial"/>
              </a:rPr>
              <a:t>Quan</a:t>
            </a:r>
            <a:r>
              <a:rPr lang="en-US" sz="1400" dirty="0">
                <a:latin typeface="Arial"/>
                <a:cs typeface="Arial"/>
              </a:rPr>
              <a:t> Yang (Novartis)</a:t>
            </a:r>
            <a:endParaRPr lang="en-US" sz="1400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36</a:t>
            </a:fld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2091863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77171"/>
            <a:ext cx="3657600" cy="3375965"/>
          </a:xfrm>
          <a:prstGeom prst="rect">
            <a:avLst/>
          </a:prstGeom>
        </p:spPr>
      </p:pic>
      <p:pic>
        <p:nvPicPr>
          <p:cNvPr id="6146" name="Picture 2" descr="https://encrypted-tbn1.gstatic.com/images?q=tbn:ANd9GcQWDFTNiPX4wvSnXqU9UhM4Vke6fndUt18HhU2hbypOFTe9sN5b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825" y="1238163"/>
            <a:ext cx="2338535" cy="233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74010" y="3717032"/>
            <a:ext cx="2756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4C5156"/>
                </a:solidFill>
              </a:rPr>
              <a:t>www.OpenHelm.org</a:t>
            </a:r>
            <a:br>
              <a:rPr lang="en-US" sz="2400" dirty="0">
                <a:solidFill>
                  <a:srgbClr val="4C5156"/>
                </a:solidFill>
              </a:rPr>
            </a:br>
            <a:r>
              <a:rPr lang="en-US" sz="2400" dirty="0" err="1">
                <a:solidFill>
                  <a:srgbClr val="4C5156"/>
                </a:solidFill>
              </a:rPr>
              <a:t>info@openhelm.org</a:t>
            </a:r>
            <a:endParaRPr lang="en-US" sz="2400" dirty="0">
              <a:solidFill>
                <a:srgbClr val="4C5156"/>
              </a:solidFill>
            </a:endParaRPr>
          </a:p>
        </p:txBody>
      </p:sp>
      <p:pic>
        <p:nvPicPr>
          <p:cNvPr id="7" name="Picture 6" descr="HELM_logo_full_rg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36" y="5126242"/>
            <a:ext cx="4703420" cy="1543117"/>
          </a:xfrm>
          <a:prstGeom prst="rect">
            <a:avLst/>
          </a:prstGeom>
        </p:spPr>
      </p:pic>
      <p:sp>
        <p:nvSpPr>
          <p:cNvPr id="8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37</a:t>
            </a:fld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134058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831658" y="1556792"/>
            <a:ext cx="400110" cy="949498"/>
          </a:xfrm>
          <a:prstGeom prst="rect">
            <a:avLst/>
          </a:prstGeom>
          <a:solidFill>
            <a:srgbClr val="E8F4D9"/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wrap="square" rtlCol="0" anchor="ctr" anchorCtr="1">
            <a:spAutoFit/>
          </a:bodyPr>
          <a:lstStyle/>
          <a:p>
            <a:pPr algn="ctr"/>
            <a:r>
              <a:rPr lang="en-US" sz="1400" b="1" dirty="0"/>
              <a:t>GAP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Biomolecules - Stuck in the middle…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2391113" y="2704291"/>
            <a:ext cx="3487917" cy="3487917"/>
          </a:xfrm>
          <a:prstGeom prst="ellipse">
            <a:avLst/>
          </a:prstGeom>
          <a:solidFill>
            <a:srgbClr val="E8F4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201196" y="2705866"/>
            <a:ext cx="3487917" cy="3487917"/>
          </a:xfrm>
          <a:prstGeom prst="ellipse">
            <a:avLst/>
          </a:prstGeom>
          <a:solidFill>
            <a:srgbClr val="4AC9FF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7340" y="4082633"/>
            <a:ext cx="1149906" cy="73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Connector 8"/>
          <p:cNvCxnSpPr/>
          <p:nvPr/>
        </p:nvCxnSpPr>
        <p:spPr bwMode="auto">
          <a:xfrm>
            <a:off x="4887914" y="4901442"/>
            <a:ext cx="75500" cy="37751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54" y="3533849"/>
            <a:ext cx="137319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856" y="3416417"/>
            <a:ext cx="1203313" cy="160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4758" y="4868146"/>
            <a:ext cx="843439" cy="53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168852" y="4135567"/>
            <a:ext cx="1212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4C5156"/>
                </a:solidFill>
              </a:rPr>
              <a:t>Small Molecules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97668" y="4263583"/>
            <a:ext cx="1187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4C5156"/>
                </a:solidFill>
              </a:rPr>
              <a:t>Sequences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69412" y="6211255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4C5156"/>
                </a:solidFill>
              </a:rPr>
              <a:t>Biomolecules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94118" y="2198513"/>
            <a:ext cx="2140953" cy="307777"/>
          </a:xfrm>
          <a:prstGeom prst="rect">
            <a:avLst/>
          </a:prstGeom>
          <a:solidFill>
            <a:srgbClr val="E8F4D9"/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C5156"/>
                </a:solidFill>
              </a:rPr>
              <a:t>Small Molecule Tools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79030" y="2198512"/>
            <a:ext cx="2140953" cy="307777"/>
          </a:xfrm>
          <a:prstGeom prst="rect">
            <a:avLst/>
          </a:prstGeom>
          <a:solidFill>
            <a:srgbClr val="4AC9FF">
              <a:alpha val="49000"/>
            </a:srgbClr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C5156"/>
                </a:solidFill>
              </a:rPr>
              <a:t>Sequence-Based Tools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32976" y="1556792"/>
            <a:ext cx="400110" cy="949498"/>
          </a:xfrm>
          <a:prstGeom prst="rect">
            <a:avLst/>
          </a:prstGeom>
          <a:solidFill>
            <a:srgbClr val="4AC9FF">
              <a:alpha val="4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wrap="square" rtlCol="0" anchor="ctr" anchorCtr="1">
            <a:spAutoFit/>
          </a:bodyPr>
          <a:lstStyle/>
          <a:p>
            <a:pPr algn="ctr"/>
            <a:endParaRPr lang="en-US" sz="1400" dirty="0">
              <a:solidFill>
                <a:srgbClr val="4C5156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040745" y="2570298"/>
            <a:ext cx="0" cy="29151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33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7386" r="26866"/>
          <a:stretch/>
        </p:blipFill>
        <p:spPr>
          <a:xfrm>
            <a:off x="179512" y="1484784"/>
            <a:ext cx="1619734" cy="225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449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“Fit-for-Purpose” Structure Representation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628800"/>
            <a:ext cx="16912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179512" y="1196752"/>
            <a:ext cx="8712968" cy="5544616"/>
            <a:chOff x="179512" y="1196752"/>
            <a:chExt cx="8712968" cy="5544616"/>
          </a:xfrm>
        </p:grpSpPr>
        <p:grpSp>
          <p:nvGrpSpPr>
            <p:cNvPr id="3" name="Group 2"/>
            <p:cNvGrpSpPr/>
            <p:nvPr/>
          </p:nvGrpSpPr>
          <p:grpSpPr>
            <a:xfrm>
              <a:off x="179512" y="1196752"/>
              <a:ext cx="8712968" cy="5472608"/>
              <a:chOff x="179512" y="1196752"/>
              <a:chExt cx="8712968" cy="547260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79512" y="2924944"/>
                <a:ext cx="8712968" cy="3744416"/>
              </a:xfrm>
              <a:prstGeom prst="rect">
                <a:avLst/>
              </a:prstGeom>
              <a:solidFill>
                <a:srgbClr val="FFE75B"/>
              </a:solidFill>
              <a:ln>
                <a:solidFill>
                  <a:srgbClr val="FFE75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076056" y="1196752"/>
                <a:ext cx="3816424" cy="1728192"/>
              </a:xfrm>
              <a:prstGeom prst="rect">
                <a:avLst/>
              </a:prstGeom>
              <a:solidFill>
                <a:srgbClr val="FFE75B"/>
              </a:solidFill>
              <a:ln>
                <a:solidFill>
                  <a:srgbClr val="FFE75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800" y="5353496"/>
              <a:ext cx="1387872" cy="1387872"/>
            </a:xfrm>
            <a:prstGeom prst="rect">
              <a:avLst/>
            </a:prstGeom>
          </p:spPr>
        </p:pic>
      </p:grpSp>
      <p:sp>
        <p:nvSpPr>
          <p:cNvPr id="9" name="Bent Arrow 8"/>
          <p:cNvSpPr/>
          <p:nvPr/>
        </p:nvSpPr>
        <p:spPr>
          <a:xfrm rot="10800000">
            <a:off x="7218294" y="3086962"/>
            <a:ext cx="828092" cy="792088"/>
          </a:xfrm>
          <a:prstGeom prst="bentArrow">
            <a:avLst/>
          </a:prstGeom>
          <a:solidFill>
            <a:srgbClr val="2133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Bent Arrow 26"/>
          <p:cNvSpPr/>
          <p:nvPr/>
        </p:nvSpPr>
        <p:spPr>
          <a:xfrm rot="10800000" flipH="1">
            <a:off x="467545" y="4293096"/>
            <a:ext cx="720080" cy="1008112"/>
          </a:xfrm>
          <a:prstGeom prst="bentArrow">
            <a:avLst>
              <a:gd name="adj1" fmla="val 29308"/>
              <a:gd name="adj2" fmla="val 25000"/>
              <a:gd name="adj3" fmla="val 25000"/>
              <a:gd name="adj4" fmla="val 46928"/>
            </a:avLst>
          </a:prstGeom>
          <a:solidFill>
            <a:srgbClr val="2133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3779912" y="1959656"/>
            <a:ext cx="720080" cy="411424"/>
          </a:xfrm>
          <a:prstGeom prst="rightArrow">
            <a:avLst/>
          </a:prstGeom>
          <a:solidFill>
            <a:srgbClr val="2133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51" y="4293096"/>
            <a:ext cx="4879749" cy="209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3" t="17288" r="1202" b="32674"/>
          <a:stretch/>
        </p:blipFill>
        <p:spPr bwMode="auto">
          <a:xfrm>
            <a:off x="5318911" y="1196752"/>
            <a:ext cx="3285537" cy="173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660233" y="5229201"/>
            <a:ext cx="2232247" cy="1296143"/>
            <a:chOff x="523448" y="4869161"/>
            <a:chExt cx="2232247" cy="1296143"/>
          </a:xfrm>
        </p:grpSpPr>
        <p:graphicFrame>
          <p:nvGraphicFramePr>
            <p:cNvPr id="2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7398846"/>
                </p:ext>
              </p:extLst>
            </p:nvPr>
          </p:nvGraphicFramePr>
          <p:xfrm>
            <a:off x="755576" y="5085184"/>
            <a:ext cx="2000119" cy="1080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" name="MarvinOLE" r:id="rId8" imgW="3426781" imgH="1855433" progId="">
                    <p:embed/>
                  </p:oleObj>
                </mc:Choice>
                <mc:Fallback>
                  <p:oleObj name="MarvinOLE" r:id="rId8" imgW="3426781" imgH="185543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576" y="5085184"/>
                          <a:ext cx="2000119" cy="1080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Oval 25"/>
            <p:cNvSpPr/>
            <p:nvPr/>
          </p:nvSpPr>
          <p:spPr bwMode="auto">
            <a:xfrm>
              <a:off x="523448" y="4869161"/>
              <a:ext cx="444138" cy="43204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28" charset="-128"/>
                </a:rPr>
                <a:t>Ab</a:t>
              </a:r>
              <a:endPara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23528" y="3068960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MTTSASSHLNKGIKQVYMSLPQGEKVQAMYIWIDGTGEGLRCKTRTLDSEPKCVEELPEWNFDGSSTLQSEGSNSDMYLVPAAMFRDPFRKDPNKLVLCEVFKYNRRPAETNLRHTCKRIMDMVSNQHPWFGMEQEYTLMGTDGHPFGWPSNGFPGPQGPYYCGVGADRAYGRDIVEAHYRACLYAGVKIAGTNAEVMPAQWEFQIGPCEGISMGDHLWVARFILHRVCEDFGVIATFDPKPIPGNWNGAGCHTNFSTKAMREENGLKYIEEAIEKLSKRHQYHIRAYDPKGGLDNARRLTGFHETSNINDFSAGVANRSASIRIPRTVGQEKKGYFEDRRPSANCDPFSVTEALIRTCLLNETGDEPFQYKN</a:t>
            </a:r>
          </a:p>
        </p:txBody>
      </p:sp>
      <p:sp>
        <p:nvSpPr>
          <p:cNvPr id="19" name="Bent Arrow 18"/>
          <p:cNvSpPr/>
          <p:nvPr/>
        </p:nvSpPr>
        <p:spPr>
          <a:xfrm rot="5400000">
            <a:off x="7218294" y="4509120"/>
            <a:ext cx="828092" cy="792088"/>
          </a:xfrm>
          <a:prstGeom prst="bentArrow">
            <a:avLst/>
          </a:prstGeom>
          <a:solidFill>
            <a:srgbClr val="2133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822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>
                <a:solidFill>
                  <a:srgbClr val="C00000"/>
                </a:solidFill>
              </a:rPr>
              <a:t>M</a:t>
            </a:r>
            <a:r>
              <a:rPr lang="en-US" sz="2400" dirty="0"/>
              <a:t>acromolecules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Hierarchical</a:t>
            </a:r>
          </a:p>
          <a:p>
            <a:r>
              <a:rPr lang="en-US" dirty="0"/>
              <a:t>Extensible</a:t>
            </a:r>
          </a:p>
          <a:p>
            <a:r>
              <a:rPr lang="en-US" dirty="0"/>
              <a:t>Able to handle entity complexity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(And more recently)</a:t>
            </a:r>
          </a:p>
          <a:p>
            <a:r>
              <a:rPr lang="en-US" dirty="0"/>
              <a:t>Portable</a:t>
            </a:r>
          </a:p>
          <a:p>
            <a:r>
              <a:rPr lang="en-US" dirty="0"/>
              <a:t>Able to handle entity ambiguity</a:t>
            </a:r>
          </a:p>
        </p:txBody>
      </p:sp>
    </p:spTree>
    <p:extLst>
      <p:ext uri="{BB962C8B-B14F-4D97-AF65-F5344CB8AC3E}">
        <p14:creationId xmlns:p14="http://schemas.microsoft.com/office/powerpoint/2010/main" val="156227031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>
                <a:solidFill>
                  <a:srgbClr val="C00000"/>
                </a:solidFill>
              </a:rPr>
              <a:t>M</a:t>
            </a:r>
            <a:r>
              <a:rPr lang="en-US" sz="2400" dirty="0"/>
              <a:t>acromolecules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Hierarchical</a:t>
            </a:r>
          </a:p>
          <a:p>
            <a:pPr lvl="1"/>
            <a:r>
              <a:rPr lang="en-US" dirty="0"/>
              <a:t>Biomolecules are “multi-level polymers”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11560" y="2708920"/>
            <a:ext cx="187220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Complex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5776" y="2708920"/>
            <a:ext cx="187220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Simple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9992" y="2708920"/>
            <a:ext cx="187220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208" y="2708920"/>
            <a:ext cx="187220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Atom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90795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67544" y="3645024"/>
            <a:ext cx="8064896" cy="2520280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>
                <a:solidFill>
                  <a:srgbClr val="C00000"/>
                </a:solidFill>
              </a:rPr>
              <a:t>M</a:t>
            </a:r>
            <a:r>
              <a:rPr lang="en-US" sz="2400" dirty="0"/>
              <a:t>acromolecules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Hierarchical</a:t>
            </a:r>
          </a:p>
          <a:p>
            <a:pPr lvl="1"/>
            <a:r>
              <a:rPr lang="en-US" dirty="0"/>
              <a:t>Biomolecules are “multi-level polymers”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11560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Complex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5776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Simple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9992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208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Atom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7" name="Picture 6" descr="temp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4" y="3645024"/>
            <a:ext cx="798757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6185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259632" y="5445224"/>
            <a:ext cx="4824536" cy="792088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67544" y="3645024"/>
            <a:ext cx="7992888" cy="1224136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>
                <a:solidFill>
                  <a:srgbClr val="C00000"/>
                </a:solidFill>
              </a:rPr>
              <a:t>M</a:t>
            </a:r>
            <a:r>
              <a:rPr lang="en-US" sz="2400" dirty="0"/>
              <a:t>acromolecules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Hierarchical</a:t>
            </a:r>
          </a:p>
          <a:p>
            <a:pPr lvl="1"/>
            <a:r>
              <a:rPr lang="en-US" dirty="0"/>
              <a:t>Biomolecules are “multi-level polymers”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11560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Complex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5776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Simple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9992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208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Atom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7" name="Picture 6" descr="temp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4" y="3645024"/>
            <a:ext cx="798757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3087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istoia Alliance Theme">
  <a:themeElements>
    <a:clrScheme name="Pistoia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istoia Content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CDD2B4ACA51342B7A34052BCBF2160" ma:contentTypeVersion="0" ma:contentTypeDescription="Create a new document." ma:contentTypeScope="" ma:versionID="d813433c3743a571253c4b1ba9d83e6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f95f639f373cbb55f09436e78c8dbc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35EAD9-C5DA-44F0-8DD2-086E905305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C90D5E0-5BE7-4B9D-B7B6-BEA320FB97A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E98A8BA-6417-415C-A6BE-5669C01C0F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Pistoia Alliance Theme.thmx</Template>
  <TotalTime>22526</TotalTime>
  <Words>1361</Words>
  <Application>Microsoft Office PowerPoint</Application>
  <PresentationFormat>On-screen Show (4:3)</PresentationFormat>
  <Paragraphs>298</Paragraphs>
  <Slides>37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MS PGothic</vt:lpstr>
      <vt:lpstr>MS PGothic</vt:lpstr>
      <vt:lpstr>Arial</vt:lpstr>
      <vt:lpstr>Calibri</vt:lpstr>
      <vt:lpstr>Open Sans Light</vt:lpstr>
      <vt:lpstr>Trebuchet MS</vt:lpstr>
      <vt:lpstr>Pistoia Alliance Theme</vt:lpstr>
      <vt:lpstr>Pistoia Content Theme</vt:lpstr>
      <vt:lpstr>MarvinOLE</vt:lpstr>
      <vt:lpstr>Pistoia Alliance HELM Project</vt:lpstr>
      <vt:lpstr>HELM</vt:lpstr>
      <vt:lpstr>HELM Fundamentals</vt:lpstr>
      <vt:lpstr>Biomolecules - Stuck in the middle…</vt:lpstr>
      <vt:lpstr>“Fit-for-Purpose” Structure Representation</vt:lpstr>
      <vt:lpstr>Hierarchical Editing Language for Macromolecules</vt:lpstr>
      <vt:lpstr>Hierarchical Editing Language for Macromolecules</vt:lpstr>
      <vt:lpstr>Hierarchical Editing Language for Macromolecules</vt:lpstr>
      <vt:lpstr>Hierarchical Editing Language for Macromolecules</vt:lpstr>
      <vt:lpstr>Hierarchical Editing Language for Macromolecules</vt:lpstr>
      <vt:lpstr>Hierarchical Editing Language for Macromolecules</vt:lpstr>
      <vt:lpstr>Hierarchical Editing Language for Macromolecules</vt:lpstr>
      <vt:lpstr>Hierarchical Editing Language for Macromolecules</vt:lpstr>
      <vt:lpstr>Hierarchical Editing Language for Macromolecules</vt:lpstr>
      <vt:lpstr>Hierarchical Editing Language for Macromolecules</vt:lpstr>
      <vt:lpstr>Example</vt:lpstr>
      <vt:lpstr>How HELM is being used</vt:lpstr>
      <vt:lpstr>The HELM Ecosystem</vt:lpstr>
      <vt:lpstr>HELM at Pfizer: Drawing</vt:lpstr>
      <vt:lpstr>HELM at Pfizer: Registration</vt:lpstr>
      <vt:lpstr>HELM at Pfizer: Analysis &amp; Design</vt:lpstr>
      <vt:lpstr>HELM at Pfizer: Workflow</vt:lpstr>
      <vt:lpstr>HELM at Roche</vt:lpstr>
      <vt:lpstr>HELM at EBI: ChEMBL</vt:lpstr>
      <vt:lpstr>HELM at NCBI: PubChem</vt:lpstr>
      <vt:lpstr>HELM at Biovia</vt:lpstr>
      <vt:lpstr>HELM at the FDA</vt:lpstr>
      <vt:lpstr>What’s Next?</vt:lpstr>
      <vt:lpstr>Continuous development…</vt:lpstr>
      <vt:lpstr>Web-Based HELM Editor</vt:lpstr>
      <vt:lpstr>Learn more and get involved</vt:lpstr>
      <vt:lpstr>www.OpenHelm.org</vt:lpstr>
      <vt:lpstr>HELM Wiki</vt:lpstr>
      <vt:lpstr>HELM code</vt:lpstr>
      <vt:lpstr>HELM For You: Different strokes…</vt:lpstr>
      <vt:lpstr>Acknowledgements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BLAST/FASTA</dc:title>
  <dc:creator>john_joseph_smith@hotmail.com</dc:creator>
  <cp:lastModifiedBy>Claire Bellamy</cp:lastModifiedBy>
  <cp:revision>404</cp:revision>
  <cp:lastPrinted>2013-09-20T15:04:55Z</cp:lastPrinted>
  <dcterms:created xsi:type="dcterms:W3CDTF">2013-02-18T10:26:54Z</dcterms:created>
  <dcterms:modified xsi:type="dcterms:W3CDTF">2017-05-25T10:19:01Z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0x0101004CCDD2B4ACA51342B7A34052BCBF2160</vt:lpwstr>
  </property>
  <property fmtid="{D5CDD505-2E9C-101B-9397-08002B2CF9AE}" pid="3" name="IsMyDocuments">
    <vt:bool>true</vt:bool>
  </property>
</Properties>
</file>