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57" r:id="rId5"/>
  </p:sldIdLst>
  <p:sldSz cx="25199975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79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A6B8"/>
    <a:srgbClr val="818991"/>
    <a:srgbClr val="F79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79" autoAdjust="0"/>
    <p:restoredTop sz="94660"/>
  </p:normalViewPr>
  <p:slideViewPr>
    <p:cSldViewPr snapToGrid="0">
      <p:cViewPr>
        <p:scale>
          <a:sx n="60" d="100"/>
          <a:sy n="60" d="100"/>
        </p:scale>
        <p:origin x="396" y="318"/>
      </p:cViewPr>
      <p:guideLst>
        <p:guide orient="horz" pos="3402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997" y="1767462"/>
            <a:ext cx="18899981" cy="375991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5672376"/>
            <a:ext cx="18899981" cy="2607442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A8-3B61-4DBD-856D-2D9D19833C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1EEA-20EA-4F53-9C5D-A70192F10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55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A8-3B61-4DBD-856D-2D9D19833C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1EEA-20EA-4F53-9C5D-A70192F10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19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2" y="574987"/>
            <a:ext cx="5433745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498" y="574987"/>
            <a:ext cx="15986234" cy="9152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A8-3B61-4DBD-856D-2D9D19833C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1EEA-20EA-4F53-9C5D-A70192F10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73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A8-3B61-4DBD-856D-2D9D19833C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1EEA-20EA-4F53-9C5D-A70192F10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41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4" y="2692442"/>
            <a:ext cx="21734978" cy="44924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4" y="7227343"/>
            <a:ext cx="21734978" cy="2362447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A8-3B61-4DBD-856D-2D9D19833C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1EEA-20EA-4F53-9C5D-A70192F10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1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2874937"/>
            <a:ext cx="10709989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2874937"/>
            <a:ext cx="10709989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A8-3B61-4DBD-856D-2D9D19833C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1EEA-20EA-4F53-9C5D-A70192F10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3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574988"/>
            <a:ext cx="21734978" cy="2087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1" y="2647443"/>
            <a:ext cx="10660770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1" y="3944914"/>
            <a:ext cx="10660770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7" y="2647443"/>
            <a:ext cx="10713272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7" y="3944914"/>
            <a:ext cx="10713272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A8-3B61-4DBD-856D-2D9D19833C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1EEA-20EA-4F53-9C5D-A70192F10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8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A8-3B61-4DBD-856D-2D9D19833C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1EEA-20EA-4F53-9C5D-A70192F10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8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A8-3B61-4DBD-856D-2D9D19833C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1EEA-20EA-4F53-9C5D-A70192F10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54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2" y="719984"/>
            <a:ext cx="8127647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1554966"/>
            <a:ext cx="12757487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2" y="3239929"/>
            <a:ext cx="8127647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A8-3B61-4DBD-856D-2D9D19833C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1EEA-20EA-4F53-9C5D-A70192F10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84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2" y="719984"/>
            <a:ext cx="8127647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1554966"/>
            <a:ext cx="12757487" cy="767483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2" y="3239929"/>
            <a:ext cx="8127647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1AA8-3B61-4DBD-856D-2D9D19833C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1EEA-20EA-4F53-9C5D-A70192F10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9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574988"/>
            <a:ext cx="21734978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2874937"/>
            <a:ext cx="21734978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10009781"/>
            <a:ext cx="566999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C1AA8-3B61-4DBD-856D-2D9D19833CF5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10009781"/>
            <a:ext cx="8504992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10009781"/>
            <a:ext cx="566999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01EEA-20EA-4F53-9C5D-A70192F100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74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7969" y="2107499"/>
            <a:ext cx="764520" cy="907057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2940846" y="5046637"/>
            <a:ext cx="2144301" cy="371711"/>
          </a:xfrm>
          <a:prstGeom prst="rect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079270" y="5041230"/>
            <a:ext cx="2144301" cy="377118"/>
          </a:xfrm>
          <a:prstGeom prst="rect">
            <a:avLst/>
          </a:prstGeom>
          <a:solidFill>
            <a:srgbClr val="95CCB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19763" y="5041230"/>
            <a:ext cx="2144301" cy="377118"/>
          </a:xfrm>
          <a:prstGeom prst="rect">
            <a:avLst/>
          </a:prstGeom>
          <a:solidFill>
            <a:srgbClr val="B1AE8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2014</a:t>
            </a:r>
          </a:p>
        </p:txBody>
      </p:sp>
      <p:sp>
        <p:nvSpPr>
          <p:cNvPr id="37" name="Rectangle 36"/>
          <p:cNvSpPr/>
          <p:nvPr/>
        </p:nvSpPr>
        <p:spPr>
          <a:xfrm>
            <a:off x="9360256" y="5041230"/>
            <a:ext cx="2144301" cy="377118"/>
          </a:xfrm>
          <a:prstGeom prst="rect">
            <a:avLst/>
          </a:prstGeom>
          <a:solidFill>
            <a:srgbClr val="C3DC8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2015</a:t>
            </a:r>
          </a:p>
        </p:txBody>
      </p:sp>
      <p:sp>
        <p:nvSpPr>
          <p:cNvPr id="38" name="TextBox 16"/>
          <p:cNvSpPr txBox="1"/>
          <p:nvPr/>
        </p:nvSpPr>
        <p:spPr>
          <a:xfrm>
            <a:off x="3394193" y="3184139"/>
            <a:ext cx="1218004" cy="1253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J </a:t>
            </a:r>
            <a:r>
              <a:rPr lang="en-GB" sz="1886" dirty="0" err="1">
                <a:solidFill>
                  <a:srgbClr val="666E71"/>
                </a:solidFill>
                <a:latin typeface="Calibri"/>
              </a:rPr>
              <a:t>Chem</a:t>
            </a:r>
            <a:r>
              <a:rPr lang="en-GB" sz="1886" dirty="0">
                <a:solidFill>
                  <a:srgbClr val="666E71"/>
                </a:solidFill>
                <a:latin typeface="Calibri"/>
              </a:rPr>
              <a:t> </a:t>
            </a:r>
            <a:r>
              <a:rPr lang="en-GB" sz="1886" dirty="0" err="1">
                <a:solidFill>
                  <a:srgbClr val="666E71"/>
                </a:solidFill>
                <a:latin typeface="Calibri"/>
              </a:rPr>
              <a:t>Inf</a:t>
            </a:r>
            <a:r>
              <a:rPr lang="en-GB" sz="1886" dirty="0">
                <a:solidFill>
                  <a:srgbClr val="666E71"/>
                </a:solidFill>
                <a:latin typeface="Calibri"/>
              </a:rPr>
              <a:t> Modelling</a:t>
            </a:r>
          </a:p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Paper</a:t>
            </a:r>
          </a:p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published </a:t>
            </a:r>
          </a:p>
        </p:txBody>
      </p:sp>
      <p:sp>
        <p:nvSpPr>
          <p:cNvPr id="39" name="Down Arrow 38"/>
          <p:cNvSpPr/>
          <p:nvPr/>
        </p:nvSpPr>
        <p:spPr>
          <a:xfrm>
            <a:off x="4288997" y="4439651"/>
            <a:ext cx="226271" cy="52796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0" name="TextBox 18"/>
          <p:cNvSpPr txBox="1"/>
          <p:nvPr/>
        </p:nvSpPr>
        <p:spPr>
          <a:xfrm>
            <a:off x="4097917" y="6504682"/>
            <a:ext cx="1705850" cy="672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Pistoia</a:t>
            </a:r>
          </a:p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project begins</a:t>
            </a:r>
          </a:p>
        </p:txBody>
      </p:sp>
      <p:sp>
        <p:nvSpPr>
          <p:cNvPr id="41" name="Down Arrow 40"/>
          <p:cNvSpPr/>
          <p:nvPr/>
        </p:nvSpPr>
        <p:spPr>
          <a:xfrm flipV="1">
            <a:off x="4924486" y="5947283"/>
            <a:ext cx="226271" cy="571141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2" name="TextBox 20"/>
          <p:cNvSpPr txBox="1"/>
          <p:nvPr/>
        </p:nvSpPr>
        <p:spPr>
          <a:xfrm>
            <a:off x="5359804" y="3410403"/>
            <a:ext cx="1584662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HELM editor and toolkit</a:t>
            </a:r>
          </a:p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on GitHub</a:t>
            </a:r>
          </a:p>
        </p:txBody>
      </p:sp>
      <p:sp>
        <p:nvSpPr>
          <p:cNvPr id="43" name="Down Arrow 42"/>
          <p:cNvSpPr/>
          <p:nvPr/>
        </p:nvSpPr>
        <p:spPr>
          <a:xfrm>
            <a:off x="6072604" y="4439651"/>
            <a:ext cx="226271" cy="52796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TextBox 22"/>
          <p:cNvSpPr txBox="1"/>
          <p:nvPr/>
        </p:nvSpPr>
        <p:spPr>
          <a:xfrm>
            <a:off x="6668930" y="6518426"/>
            <a:ext cx="1592352" cy="1253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Exchangeable and inline HELM released</a:t>
            </a:r>
          </a:p>
        </p:txBody>
      </p:sp>
      <p:sp>
        <p:nvSpPr>
          <p:cNvPr id="45" name="Down Arrow 44"/>
          <p:cNvSpPr/>
          <p:nvPr/>
        </p:nvSpPr>
        <p:spPr>
          <a:xfrm flipV="1">
            <a:off x="7351967" y="5947283"/>
            <a:ext cx="226271" cy="571141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" name="TextBox 24"/>
          <p:cNvSpPr txBox="1"/>
          <p:nvPr/>
        </p:nvSpPr>
        <p:spPr>
          <a:xfrm>
            <a:off x="9116120" y="3634150"/>
            <a:ext cx="1340723" cy="672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 err="1">
                <a:solidFill>
                  <a:srgbClr val="666E71">
                    <a:lumMod val="50000"/>
                  </a:srgbClr>
                </a:solidFill>
                <a:latin typeface="Calibri"/>
              </a:rPr>
              <a:t>HAbE</a:t>
            </a:r>
            <a:endParaRPr lang="en-GB" sz="1886" b="1" dirty="0">
              <a:solidFill>
                <a:srgbClr val="666E71">
                  <a:lumMod val="50000"/>
                </a:srgbClr>
              </a:solidFill>
              <a:latin typeface="Calibri"/>
            </a:endParaRPr>
          </a:p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on GitHub</a:t>
            </a:r>
          </a:p>
        </p:txBody>
      </p:sp>
      <p:sp>
        <p:nvSpPr>
          <p:cNvPr id="47" name="Down Arrow 46"/>
          <p:cNvSpPr/>
          <p:nvPr/>
        </p:nvSpPr>
        <p:spPr>
          <a:xfrm>
            <a:off x="9673341" y="4439651"/>
            <a:ext cx="226271" cy="52796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8" name="TextBox 26"/>
          <p:cNvSpPr txBox="1"/>
          <p:nvPr/>
        </p:nvSpPr>
        <p:spPr>
          <a:xfrm>
            <a:off x="8750152" y="6518422"/>
            <a:ext cx="1592352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ChEMBL20 contains HELM</a:t>
            </a:r>
          </a:p>
        </p:txBody>
      </p:sp>
      <p:sp>
        <p:nvSpPr>
          <p:cNvPr id="49" name="Down Arrow 48"/>
          <p:cNvSpPr/>
          <p:nvPr/>
        </p:nvSpPr>
        <p:spPr>
          <a:xfrm flipV="1">
            <a:off x="9433188" y="5947283"/>
            <a:ext cx="226271" cy="571141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0" name="TextBox 22"/>
          <p:cNvSpPr txBox="1"/>
          <p:nvPr/>
        </p:nvSpPr>
        <p:spPr>
          <a:xfrm>
            <a:off x="5397568" y="7487374"/>
            <a:ext cx="1702470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www.</a:t>
            </a:r>
          </a:p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OpenHELM.org launched</a:t>
            </a:r>
          </a:p>
        </p:txBody>
      </p:sp>
      <p:sp>
        <p:nvSpPr>
          <p:cNvPr id="51" name="Down Arrow 50"/>
          <p:cNvSpPr/>
          <p:nvPr/>
        </p:nvSpPr>
        <p:spPr>
          <a:xfrm flipV="1">
            <a:off x="6135670" y="5947281"/>
            <a:ext cx="226271" cy="152124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2" name="TextBox 24"/>
          <p:cNvSpPr txBox="1"/>
          <p:nvPr/>
        </p:nvSpPr>
        <p:spPr>
          <a:xfrm>
            <a:off x="7980400" y="3669297"/>
            <a:ext cx="1340723" cy="672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Search POC completed</a:t>
            </a:r>
          </a:p>
        </p:txBody>
      </p:sp>
      <p:sp>
        <p:nvSpPr>
          <p:cNvPr id="53" name="Down Arrow 52"/>
          <p:cNvSpPr/>
          <p:nvPr/>
        </p:nvSpPr>
        <p:spPr>
          <a:xfrm>
            <a:off x="8474379" y="4439651"/>
            <a:ext cx="226271" cy="52796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4" name="TextBox 26"/>
          <p:cNvSpPr txBox="1"/>
          <p:nvPr/>
        </p:nvSpPr>
        <p:spPr>
          <a:xfrm>
            <a:off x="11232209" y="6590193"/>
            <a:ext cx="1592352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Ambiguous HELM2 released</a:t>
            </a:r>
          </a:p>
        </p:txBody>
      </p:sp>
      <p:sp>
        <p:nvSpPr>
          <p:cNvPr id="55" name="Down Arrow 54"/>
          <p:cNvSpPr/>
          <p:nvPr/>
        </p:nvSpPr>
        <p:spPr>
          <a:xfrm flipV="1">
            <a:off x="11915246" y="5947283"/>
            <a:ext cx="226271" cy="571141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1" name="Down Arrow 60"/>
          <p:cNvSpPr/>
          <p:nvPr/>
        </p:nvSpPr>
        <p:spPr>
          <a:xfrm>
            <a:off x="7757684" y="3114121"/>
            <a:ext cx="225090" cy="185349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0993" y="7485549"/>
            <a:ext cx="1270664" cy="46141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9586" y="3235276"/>
            <a:ext cx="1202343" cy="48155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1138" y="2822313"/>
            <a:ext cx="596979" cy="596561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6017" y="7075821"/>
            <a:ext cx="939588" cy="775925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802913" y="5041230"/>
            <a:ext cx="2144301" cy="377118"/>
          </a:xfrm>
          <a:prstGeom prst="rect">
            <a:avLst/>
          </a:prstGeom>
          <a:solidFill>
            <a:srgbClr val="C3DC8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2008-2011</a:t>
            </a:r>
          </a:p>
        </p:txBody>
      </p:sp>
      <p:sp>
        <p:nvSpPr>
          <p:cNvPr id="2" name="Hexagon 1"/>
          <p:cNvSpPr/>
          <p:nvPr/>
        </p:nvSpPr>
        <p:spPr>
          <a:xfrm>
            <a:off x="802905" y="5560539"/>
            <a:ext cx="4276358" cy="310592"/>
          </a:xfrm>
          <a:prstGeom prst="hexagon">
            <a:avLst/>
          </a:prstGeom>
          <a:solidFill>
            <a:srgbClr val="8189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86" dirty="0"/>
              <a:t>Internal Pfizer development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1499781" y="5039387"/>
            <a:ext cx="2144301" cy="378962"/>
          </a:xfrm>
          <a:prstGeom prst="rect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1902" y="2591084"/>
            <a:ext cx="2355668" cy="462463"/>
          </a:xfrm>
          <a:prstGeom prst="rect">
            <a:avLst/>
          </a:prstGeom>
        </p:spPr>
      </p:pic>
      <p:sp>
        <p:nvSpPr>
          <p:cNvPr id="58" name="Hexagon 57"/>
          <p:cNvSpPr/>
          <p:nvPr/>
        </p:nvSpPr>
        <p:spPr>
          <a:xfrm>
            <a:off x="5079266" y="5560539"/>
            <a:ext cx="19267350" cy="296550"/>
          </a:xfrm>
          <a:prstGeom prst="hexagon">
            <a:avLst/>
          </a:prstGeom>
          <a:solidFill>
            <a:srgbClr val="28A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86" dirty="0"/>
              <a:t>Pistoia Alliance Project</a:t>
            </a:r>
          </a:p>
        </p:txBody>
      </p:sp>
      <p:sp>
        <p:nvSpPr>
          <p:cNvPr id="56" name="TextBox 24"/>
          <p:cNvSpPr txBox="1"/>
          <p:nvPr/>
        </p:nvSpPr>
        <p:spPr>
          <a:xfrm>
            <a:off x="11707023" y="3469945"/>
            <a:ext cx="1340723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PubChem contains HELM</a:t>
            </a:r>
          </a:p>
        </p:txBody>
      </p:sp>
      <p:sp>
        <p:nvSpPr>
          <p:cNvPr id="59" name="Down Arrow 58"/>
          <p:cNvSpPr/>
          <p:nvPr/>
        </p:nvSpPr>
        <p:spPr>
          <a:xfrm>
            <a:off x="12264244" y="4439651"/>
            <a:ext cx="226271" cy="52796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3635496" y="5041230"/>
            <a:ext cx="2144301" cy="377118"/>
          </a:xfrm>
          <a:prstGeom prst="rect">
            <a:avLst/>
          </a:prstGeom>
          <a:solidFill>
            <a:srgbClr val="95CCB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2017</a:t>
            </a:r>
          </a:p>
        </p:txBody>
      </p:sp>
      <p:sp>
        <p:nvSpPr>
          <p:cNvPr id="64" name="TextBox 26"/>
          <p:cNvSpPr txBox="1"/>
          <p:nvPr/>
        </p:nvSpPr>
        <p:spPr>
          <a:xfrm>
            <a:off x="12051729" y="7561124"/>
            <a:ext cx="1592352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Web-editor development started</a:t>
            </a:r>
          </a:p>
        </p:txBody>
      </p:sp>
      <p:sp>
        <p:nvSpPr>
          <p:cNvPr id="66" name="Down Arrow 54"/>
          <p:cNvSpPr/>
          <p:nvPr/>
        </p:nvSpPr>
        <p:spPr>
          <a:xfrm flipV="1">
            <a:off x="12771041" y="5947281"/>
            <a:ext cx="221156" cy="1447939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7" name="TextBox 26"/>
          <p:cNvSpPr txBox="1"/>
          <p:nvPr/>
        </p:nvSpPr>
        <p:spPr>
          <a:xfrm>
            <a:off x="13262804" y="2750526"/>
            <a:ext cx="1592352" cy="1253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HELM1 version of the web-editor released</a:t>
            </a:r>
          </a:p>
        </p:txBody>
      </p:sp>
      <p:sp>
        <p:nvSpPr>
          <p:cNvPr id="70" name="Down Arrow 58"/>
          <p:cNvSpPr/>
          <p:nvPr/>
        </p:nvSpPr>
        <p:spPr>
          <a:xfrm>
            <a:off x="13937967" y="3989971"/>
            <a:ext cx="209616" cy="977647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733602" y="3219460"/>
            <a:ext cx="1219672" cy="268201"/>
          </a:xfrm>
          <a:prstGeom prst="rect">
            <a:avLst/>
          </a:prstGeom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0867A4CD-B2A6-41FC-ACBC-3564F947CC2C}"/>
              </a:ext>
            </a:extLst>
          </p:cNvPr>
          <p:cNvSpPr/>
          <p:nvPr/>
        </p:nvSpPr>
        <p:spPr>
          <a:xfrm>
            <a:off x="15773429" y="5041230"/>
            <a:ext cx="2144301" cy="377118"/>
          </a:xfrm>
          <a:prstGeom prst="rect">
            <a:avLst/>
          </a:prstGeom>
          <a:solidFill>
            <a:srgbClr val="B1AE8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2018</a:t>
            </a:r>
          </a:p>
        </p:txBody>
      </p:sp>
      <p:sp>
        <p:nvSpPr>
          <p:cNvPr id="71" name="TextBox 26">
            <a:extLst>
              <a:ext uri="{FF2B5EF4-FFF2-40B4-BE49-F238E27FC236}">
                <a16:creationId xmlns:a16="http://schemas.microsoft.com/office/drawing/2014/main" id="{FF157EDB-24E2-40CA-8481-D0F144A9BD1E}"/>
              </a:ext>
            </a:extLst>
          </p:cNvPr>
          <p:cNvSpPr txBox="1"/>
          <p:nvPr/>
        </p:nvSpPr>
        <p:spPr>
          <a:xfrm>
            <a:off x="15058628" y="2743159"/>
            <a:ext cx="1592352" cy="1253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HELM2 version of the web-editor released</a:t>
            </a:r>
          </a:p>
        </p:txBody>
      </p:sp>
      <p:sp>
        <p:nvSpPr>
          <p:cNvPr id="72" name="Down Arrow 58">
            <a:extLst>
              <a:ext uri="{FF2B5EF4-FFF2-40B4-BE49-F238E27FC236}">
                <a16:creationId xmlns:a16="http://schemas.microsoft.com/office/drawing/2014/main" id="{6DC69BE1-9271-414C-80E9-7BA03DD8D174}"/>
              </a:ext>
            </a:extLst>
          </p:cNvPr>
          <p:cNvSpPr/>
          <p:nvPr/>
        </p:nvSpPr>
        <p:spPr>
          <a:xfrm>
            <a:off x="15733792" y="3989971"/>
            <a:ext cx="209616" cy="977647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TextBox 26">
            <a:extLst>
              <a:ext uri="{FF2B5EF4-FFF2-40B4-BE49-F238E27FC236}">
                <a16:creationId xmlns:a16="http://schemas.microsoft.com/office/drawing/2014/main" id="{404204A6-39A3-4542-86CE-319FAB2DBDC2}"/>
              </a:ext>
            </a:extLst>
          </p:cNvPr>
          <p:cNvSpPr txBox="1"/>
          <p:nvPr/>
        </p:nvSpPr>
        <p:spPr>
          <a:xfrm>
            <a:off x="14948337" y="7561126"/>
            <a:ext cx="1592352" cy="672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HAbE2 on GitHub</a:t>
            </a:r>
          </a:p>
        </p:txBody>
      </p:sp>
      <p:sp>
        <p:nvSpPr>
          <p:cNvPr id="74" name="Down Arrow 54">
            <a:extLst>
              <a:ext uri="{FF2B5EF4-FFF2-40B4-BE49-F238E27FC236}">
                <a16:creationId xmlns:a16="http://schemas.microsoft.com/office/drawing/2014/main" id="{042C25D0-A2F8-4AB2-8409-6CD041C741CC}"/>
              </a:ext>
            </a:extLst>
          </p:cNvPr>
          <p:cNvSpPr/>
          <p:nvPr/>
        </p:nvSpPr>
        <p:spPr>
          <a:xfrm flipV="1">
            <a:off x="15667648" y="5947281"/>
            <a:ext cx="221156" cy="1447939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52A1956-1EF3-401D-87E6-AFDDA83B32BC}"/>
              </a:ext>
            </a:extLst>
          </p:cNvPr>
          <p:cNvSpPr/>
          <p:nvPr/>
        </p:nvSpPr>
        <p:spPr>
          <a:xfrm>
            <a:off x="17902777" y="5041230"/>
            <a:ext cx="2144301" cy="377118"/>
          </a:xfrm>
          <a:prstGeom prst="rect">
            <a:avLst/>
          </a:prstGeom>
          <a:solidFill>
            <a:srgbClr val="C3DC8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86" dirty="0">
                <a:solidFill>
                  <a:prstClr val="white"/>
                </a:solidFill>
                <a:latin typeface="Calibri"/>
              </a:rPr>
              <a:t>2019</a:t>
            </a:r>
          </a:p>
        </p:txBody>
      </p:sp>
      <p:sp>
        <p:nvSpPr>
          <p:cNvPr id="76" name="Down Arrow 54">
            <a:extLst>
              <a:ext uri="{FF2B5EF4-FFF2-40B4-BE49-F238E27FC236}">
                <a16:creationId xmlns:a16="http://schemas.microsoft.com/office/drawing/2014/main" id="{FC71EBC8-B6C7-411D-8EB3-0F5FE2F89CF9}"/>
              </a:ext>
            </a:extLst>
          </p:cNvPr>
          <p:cNvSpPr/>
          <p:nvPr/>
        </p:nvSpPr>
        <p:spPr>
          <a:xfrm flipV="1">
            <a:off x="17677435" y="5951948"/>
            <a:ext cx="221156" cy="1196644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7" name="TextBox 26">
            <a:extLst>
              <a:ext uri="{FF2B5EF4-FFF2-40B4-BE49-F238E27FC236}">
                <a16:creationId xmlns:a16="http://schemas.microsoft.com/office/drawing/2014/main" id="{F4B4CBDA-1FBA-4EB4-96F5-1A7723BB8513}"/>
              </a:ext>
            </a:extLst>
          </p:cNvPr>
          <p:cNvSpPr txBox="1"/>
          <p:nvPr/>
        </p:nvSpPr>
        <p:spPr>
          <a:xfrm>
            <a:off x="16980075" y="7259945"/>
            <a:ext cx="1592352" cy="1253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Peptide monomer guidelines released</a:t>
            </a:r>
          </a:p>
        </p:txBody>
      </p:sp>
      <p:sp>
        <p:nvSpPr>
          <p:cNvPr id="78" name="TextBox 26">
            <a:extLst>
              <a:ext uri="{FF2B5EF4-FFF2-40B4-BE49-F238E27FC236}">
                <a16:creationId xmlns:a16="http://schemas.microsoft.com/office/drawing/2014/main" id="{CBE057A3-C62C-4A8E-8C6C-A46835E970D2}"/>
              </a:ext>
            </a:extLst>
          </p:cNvPr>
          <p:cNvSpPr txBox="1"/>
          <p:nvPr/>
        </p:nvSpPr>
        <p:spPr>
          <a:xfrm>
            <a:off x="18216094" y="3066558"/>
            <a:ext cx="1592352" cy="672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Public test set released</a:t>
            </a:r>
          </a:p>
        </p:txBody>
      </p:sp>
      <p:sp>
        <p:nvSpPr>
          <p:cNvPr id="79" name="Down Arrow 58">
            <a:extLst>
              <a:ext uri="{FF2B5EF4-FFF2-40B4-BE49-F238E27FC236}">
                <a16:creationId xmlns:a16="http://schemas.microsoft.com/office/drawing/2014/main" id="{F12AF8AD-C0C1-43A8-A22E-5BA9A435AA93}"/>
              </a:ext>
            </a:extLst>
          </p:cNvPr>
          <p:cNvSpPr/>
          <p:nvPr/>
        </p:nvSpPr>
        <p:spPr>
          <a:xfrm>
            <a:off x="18977776" y="3989971"/>
            <a:ext cx="209616" cy="977647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480EA8-CD64-4E1C-975A-2727212128E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068011" y="2244537"/>
            <a:ext cx="746367" cy="735058"/>
          </a:xfrm>
          <a:prstGeom prst="rect">
            <a:avLst/>
          </a:prstGeom>
        </p:spPr>
      </p:pic>
      <p:sp>
        <p:nvSpPr>
          <p:cNvPr id="80" name="Down Arrow 58">
            <a:extLst>
              <a:ext uri="{FF2B5EF4-FFF2-40B4-BE49-F238E27FC236}">
                <a16:creationId xmlns:a16="http://schemas.microsoft.com/office/drawing/2014/main" id="{2E45C1C0-437E-4CD6-894A-80A95A2DF285}"/>
              </a:ext>
            </a:extLst>
          </p:cNvPr>
          <p:cNvSpPr/>
          <p:nvPr/>
        </p:nvSpPr>
        <p:spPr>
          <a:xfrm>
            <a:off x="17320000" y="4236251"/>
            <a:ext cx="218704" cy="731367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1" name="TextBox 26">
            <a:extLst>
              <a:ext uri="{FF2B5EF4-FFF2-40B4-BE49-F238E27FC236}">
                <a16:creationId xmlns:a16="http://schemas.microsoft.com/office/drawing/2014/main" id="{7CBB78FA-9E9A-461D-BADA-4123D932DB17}"/>
              </a:ext>
            </a:extLst>
          </p:cNvPr>
          <p:cNvSpPr txBox="1"/>
          <p:nvPr/>
        </p:nvSpPr>
        <p:spPr>
          <a:xfrm>
            <a:off x="16643942" y="3003026"/>
            <a:ext cx="1592352" cy="1253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Hamburg similarity search tool published</a:t>
            </a:r>
          </a:p>
        </p:txBody>
      </p:sp>
      <p:sp>
        <p:nvSpPr>
          <p:cNvPr id="82" name="Down Arrow 54">
            <a:extLst>
              <a:ext uri="{FF2B5EF4-FFF2-40B4-BE49-F238E27FC236}">
                <a16:creationId xmlns:a16="http://schemas.microsoft.com/office/drawing/2014/main" id="{0C5E2781-6E02-4215-9E4A-8EDE44A75F74}"/>
              </a:ext>
            </a:extLst>
          </p:cNvPr>
          <p:cNvSpPr/>
          <p:nvPr/>
        </p:nvSpPr>
        <p:spPr>
          <a:xfrm flipV="1">
            <a:off x="19552169" y="5958876"/>
            <a:ext cx="221156" cy="1196644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3" name="TextBox 26">
            <a:extLst>
              <a:ext uri="{FF2B5EF4-FFF2-40B4-BE49-F238E27FC236}">
                <a16:creationId xmlns:a16="http://schemas.microsoft.com/office/drawing/2014/main" id="{204A665A-3CE7-4D47-9713-143D2C7850B2}"/>
              </a:ext>
            </a:extLst>
          </p:cNvPr>
          <p:cNvSpPr txBox="1"/>
          <p:nvPr/>
        </p:nvSpPr>
        <p:spPr>
          <a:xfrm>
            <a:off x="18854809" y="7266873"/>
            <a:ext cx="1592352" cy="672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Glycan white paper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F68142-A009-44C5-BBBA-BF7260A4486F}"/>
              </a:ext>
            </a:extLst>
          </p:cNvPr>
          <p:cNvSpPr/>
          <p:nvPr/>
        </p:nvSpPr>
        <p:spPr>
          <a:xfrm>
            <a:off x="20040710" y="5046637"/>
            <a:ext cx="2188523" cy="371711"/>
          </a:xfrm>
          <a:prstGeom prst="rect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2020</a:t>
            </a:r>
          </a:p>
        </p:txBody>
      </p:sp>
      <p:sp>
        <p:nvSpPr>
          <p:cNvPr id="85" name="TextBox 26">
            <a:extLst>
              <a:ext uri="{FF2B5EF4-FFF2-40B4-BE49-F238E27FC236}">
                <a16:creationId xmlns:a16="http://schemas.microsoft.com/office/drawing/2014/main" id="{359F6B59-D24B-4497-95FB-D342ACC70AFC}"/>
              </a:ext>
            </a:extLst>
          </p:cNvPr>
          <p:cNvSpPr txBox="1"/>
          <p:nvPr/>
        </p:nvSpPr>
        <p:spPr>
          <a:xfrm>
            <a:off x="21565950" y="3007568"/>
            <a:ext cx="1592352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Core monomer set released</a:t>
            </a:r>
          </a:p>
        </p:txBody>
      </p:sp>
      <p:sp>
        <p:nvSpPr>
          <p:cNvPr id="86" name="Down Arrow 58">
            <a:extLst>
              <a:ext uri="{FF2B5EF4-FFF2-40B4-BE49-F238E27FC236}">
                <a16:creationId xmlns:a16="http://schemas.microsoft.com/office/drawing/2014/main" id="{0972F3A0-9F42-4F30-A817-C3BF3804FE83}"/>
              </a:ext>
            </a:extLst>
          </p:cNvPr>
          <p:cNvSpPr/>
          <p:nvPr/>
        </p:nvSpPr>
        <p:spPr>
          <a:xfrm>
            <a:off x="22362126" y="3970525"/>
            <a:ext cx="209616" cy="977647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C7C80B7-102B-4255-B7C5-213E8ED8F79A}"/>
              </a:ext>
            </a:extLst>
          </p:cNvPr>
          <p:cNvSpPr/>
          <p:nvPr/>
        </p:nvSpPr>
        <p:spPr>
          <a:xfrm>
            <a:off x="22202316" y="5041229"/>
            <a:ext cx="2144301" cy="377119"/>
          </a:xfrm>
          <a:prstGeom prst="rect">
            <a:avLst/>
          </a:prstGeom>
          <a:solidFill>
            <a:srgbClr val="95CCB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55308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BDD99A-E6FF-43EC-8A2A-5F5D61BB1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7779" y="1914993"/>
            <a:ext cx="764520" cy="90705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4584CAC-EA49-47F2-81FF-A697F374F822}"/>
              </a:ext>
            </a:extLst>
          </p:cNvPr>
          <p:cNvSpPr/>
          <p:nvPr/>
        </p:nvSpPr>
        <p:spPr>
          <a:xfrm>
            <a:off x="3630656" y="4854131"/>
            <a:ext cx="2144301" cy="371711"/>
          </a:xfrm>
          <a:prstGeom prst="rect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7CAF0D-8B7D-4B10-97E2-11A6DFF03240}"/>
              </a:ext>
            </a:extLst>
          </p:cNvPr>
          <p:cNvSpPr/>
          <p:nvPr/>
        </p:nvSpPr>
        <p:spPr>
          <a:xfrm>
            <a:off x="5769080" y="4848724"/>
            <a:ext cx="2144301" cy="377118"/>
          </a:xfrm>
          <a:prstGeom prst="rect">
            <a:avLst/>
          </a:prstGeom>
          <a:solidFill>
            <a:srgbClr val="95CCB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D6C118-CEA3-4B8C-B62A-C73DD3BDBBDB}"/>
              </a:ext>
            </a:extLst>
          </p:cNvPr>
          <p:cNvSpPr/>
          <p:nvPr/>
        </p:nvSpPr>
        <p:spPr>
          <a:xfrm>
            <a:off x="7909573" y="4848724"/>
            <a:ext cx="2144301" cy="377118"/>
          </a:xfrm>
          <a:prstGeom prst="rect">
            <a:avLst/>
          </a:prstGeom>
          <a:solidFill>
            <a:srgbClr val="B1AE8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463F59-1343-4BB0-828E-AE8C05EF7C09}"/>
              </a:ext>
            </a:extLst>
          </p:cNvPr>
          <p:cNvSpPr/>
          <p:nvPr/>
        </p:nvSpPr>
        <p:spPr>
          <a:xfrm>
            <a:off x="10050066" y="4848724"/>
            <a:ext cx="2144301" cy="377118"/>
          </a:xfrm>
          <a:prstGeom prst="rect">
            <a:avLst/>
          </a:prstGeom>
          <a:solidFill>
            <a:srgbClr val="C3DC8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2015</a:t>
            </a:r>
          </a:p>
        </p:txBody>
      </p:sp>
      <p:sp>
        <p:nvSpPr>
          <p:cNvPr id="7" name="TextBox 16">
            <a:extLst>
              <a:ext uri="{FF2B5EF4-FFF2-40B4-BE49-F238E27FC236}">
                <a16:creationId xmlns:a16="http://schemas.microsoft.com/office/drawing/2014/main" id="{5E837C1C-2F1D-4410-B8F2-E10D731F7DA4}"/>
              </a:ext>
            </a:extLst>
          </p:cNvPr>
          <p:cNvSpPr txBox="1"/>
          <p:nvPr/>
        </p:nvSpPr>
        <p:spPr>
          <a:xfrm>
            <a:off x="4084003" y="2991633"/>
            <a:ext cx="1218004" cy="1253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J </a:t>
            </a:r>
            <a:r>
              <a:rPr lang="en-GB" sz="1886" dirty="0" err="1">
                <a:solidFill>
                  <a:srgbClr val="666E71"/>
                </a:solidFill>
                <a:latin typeface="Calibri"/>
              </a:rPr>
              <a:t>Chem</a:t>
            </a:r>
            <a:r>
              <a:rPr lang="en-GB" sz="1886" dirty="0">
                <a:solidFill>
                  <a:srgbClr val="666E71"/>
                </a:solidFill>
                <a:latin typeface="Calibri"/>
              </a:rPr>
              <a:t> </a:t>
            </a:r>
            <a:r>
              <a:rPr lang="en-GB" sz="1886" dirty="0" err="1">
                <a:solidFill>
                  <a:srgbClr val="666E71"/>
                </a:solidFill>
                <a:latin typeface="Calibri"/>
              </a:rPr>
              <a:t>Inf</a:t>
            </a:r>
            <a:r>
              <a:rPr lang="en-GB" sz="1886" dirty="0">
                <a:solidFill>
                  <a:srgbClr val="666E71"/>
                </a:solidFill>
                <a:latin typeface="Calibri"/>
              </a:rPr>
              <a:t> Modelling</a:t>
            </a:r>
          </a:p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Paper</a:t>
            </a:r>
          </a:p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published </a:t>
            </a:r>
          </a:p>
        </p:txBody>
      </p:sp>
      <p:sp>
        <p:nvSpPr>
          <p:cNvPr id="8" name="Down Arrow 38">
            <a:extLst>
              <a:ext uri="{FF2B5EF4-FFF2-40B4-BE49-F238E27FC236}">
                <a16:creationId xmlns:a16="http://schemas.microsoft.com/office/drawing/2014/main" id="{BAB9064E-70B1-46FD-ABDD-5DE805B93184}"/>
              </a:ext>
            </a:extLst>
          </p:cNvPr>
          <p:cNvSpPr/>
          <p:nvPr/>
        </p:nvSpPr>
        <p:spPr>
          <a:xfrm>
            <a:off x="4978807" y="4247145"/>
            <a:ext cx="226271" cy="52796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TextBox 18">
            <a:extLst>
              <a:ext uri="{FF2B5EF4-FFF2-40B4-BE49-F238E27FC236}">
                <a16:creationId xmlns:a16="http://schemas.microsoft.com/office/drawing/2014/main" id="{2E43857E-5DEF-4478-B9EE-70D00F654CF3}"/>
              </a:ext>
            </a:extLst>
          </p:cNvPr>
          <p:cNvSpPr txBox="1"/>
          <p:nvPr/>
        </p:nvSpPr>
        <p:spPr>
          <a:xfrm>
            <a:off x="4787727" y="6312176"/>
            <a:ext cx="1705850" cy="672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Pistoia</a:t>
            </a:r>
          </a:p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project begins</a:t>
            </a:r>
          </a:p>
        </p:txBody>
      </p:sp>
      <p:sp>
        <p:nvSpPr>
          <p:cNvPr id="10" name="Down Arrow 40">
            <a:extLst>
              <a:ext uri="{FF2B5EF4-FFF2-40B4-BE49-F238E27FC236}">
                <a16:creationId xmlns:a16="http://schemas.microsoft.com/office/drawing/2014/main" id="{82C16CFA-C2BA-4E7E-8391-505854C127AE}"/>
              </a:ext>
            </a:extLst>
          </p:cNvPr>
          <p:cNvSpPr/>
          <p:nvPr/>
        </p:nvSpPr>
        <p:spPr>
          <a:xfrm flipV="1">
            <a:off x="5614296" y="5754777"/>
            <a:ext cx="226271" cy="571141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TextBox 20">
            <a:extLst>
              <a:ext uri="{FF2B5EF4-FFF2-40B4-BE49-F238E27FC236}">
                <a16:creationId xmlns:a16="http://schemas.microsoft.com/office/drawing/2014/main" id="{8E43630B-1D57-4DC6-90C1-E3770833D84D}"/>
              </a:ext>
            </a:extLst>
          </p:cNvPr>
          <p:cNvSpPr txBox="1"/>
          <p:nvPr/>
        </p:nvSpPr>
        <p:spPr>
          <a:xfrm>
            <a:off x="6049614" y="3217897"/>
            <a:ext cx="1584662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HELM editor and toolkit</a:t>
            </a:r>
          </a:p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on GitHub</a:t>
            </a:r>
          </a:p>
        </p:txBody>
      </p:sp>
      <p:sp>
        <p:nvSpPr>
          <p:cNvPr id="12" name="Down Arrow 42">
            <a:extLst>
              <a:ext uri="{FF2B5EF4-FFF2-40B4-BE49-F238E27FC236}">
                <a16:creationId xmlns:a16="http://schemas.microsoft.com/office/drawing/2014/main" id="{29C5EFCE-65C2-49CA-BD91-E48C1A850BE1}"/>
              </a:ext>
            </a:extLst>
          </p:cNvPr>
          <p:cNvSpPr/>
          <p:nvPr/>
        </p:nvSpPr>
        <p:spPr>
          <a:xfrm>
            <a:off x="6762414" y="4247145"/>
            <a:ext cx="226271" cy="52796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TextBox 22">
            <a:extLst>
              <a:ext uri="{FF2B5EF4-FFF2-40B4-BE49-F238E27FC236}">
                <a16:creationId xmlns:a16="http://schemas.microsoft.com/office/drawing/2014/main" id="{348F6C59-FE11-40EE-BBD7-53E8FC3EC827}"/>
              </a:ext>
            </a:extLst>
          </p:cNvPr>
          <p:cNvSpPr txBox="1"/>
          <p:nvPr/>
        </p:nvSpPr>
        <p:spPr>
          <a:xfrm>
            <a:off x="7358740" y="6325920"/>
            <a:ext cx="1592352" cy="1253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Exchangeable and inline HELM released</a:t>
            </a:r>
          </a:p>
        </p:txBody>
      </p:sp>
      <p:sp>
        <p:nvSpPr>
          <p:cNvPr id="14" name="Down Arrow 44">
            <a:extLst>
              <a:ext uri="{FF2B5EF4-FFF2-40B4-BE49-F238E27FC236}">
                <a16:creationId xmlns:a16="http://schemas.microsoft.com/office/drawing/2014/main" id="{DEB44711-03B1-4A2E-89C7-E6D73060B232}"/>
              </a:ext>
            </a:extLst>
          </p:cNvPr>
          <p:cNvSpPr/>
          <p:nvPr/>
        </p:nvSpPr>
        <p:spPr>
          <a:xfrm flipV="1">
            <a:off x="8041777" y="5754777"/>
            <a:ext cx="226271" cy="571141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TextBox 24">
            <a:extLst>
              <a:ext uri="{FF2B5EF4-FFF2-40B4-BE49-F238E27FC236}">
                <a16:creationId xmlns:a16="http://schemas.microsoft.com/office/drawing/2014/main" id="{5EAB3D7C-C78C-4D18-B6BA-C12B9CDB67E5}"/>
              </a:ext>
            </a:extLst>
          </p:cNvPr>
          <p:cNvSpPr txBox="1"/>
          <p:nvPr/>
        </p:nvSpPr>
        <p:spPr>
          <a:xfrm>
            <a:off x="9805930" y="3441644"/>
            <a:ext cx="1340723" cy="672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 err="1">
                <a:solidFill>
                  <a:srgbClr val="666E71">
                    <a:lumMod val="50000"/>
                  </a:srgbClr>
                </a:solidFill>
                <a:latin typeface="Calibri"/>
              </a:rPr>
              <a:t>HAbE</a:t>
            </a:r>
            <a:endParaRPr lang="en-GB" sz="1886" b="1" dirty="0">
              <a:solidFill>
                <a:srgbClr val="666E71">
                  <a:lumMod val="50000"/>
                </a:srgbClr>
              </a:solidFill>
              <a:latin typeface="Calibri"/>
            </a:endParaRPr>
          </a:p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on GitHub</a:t>
            </a:r>
          </a:p>
        </p:txBody>
      </p:sp>
      <p:sp>
        <p:nvSpPr>
          <p:cNvPr id="16" name="Down Arrow 46">
            <a:extLst>
              <a:ext uri="{FF2B5EF4-FFF2-40B4-BE49-F238E27FC236}">
                <a16:creationId xmlns:a16="http://schemas.microsoft.com/office/drawing/2014/main" id="{A47A239D-DD8C-42FE-97D6-53827875B0B7}"/>
              </a:ext>
            </a:extLst>
          </p:cNvPr>
          <p:cNvSpPr/>
          <p:nvPr/>
        </p:nvSpPr>
        <p:spPr>
          <a:xfrm>
            <a:off x="10363151" y="4247145"/>
            <a:ext cx="226271" cy="52796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TextBox 26">
            <a:extLst>
              <a:ext uri="{FF2B5EF4-FFF2-40B4-BE49-F238E27FC236}">
                <a16:creationId xmlns:a16="http://schemas.microsoft.com/office/drawing/2014/main" id="{0C322CCF-9246-43DF-B2D2-3F5325748280}"/>
              </a:ext>
            </a:extLst>
          </p:cNvPr>
          <p:cNvSpPr txBox="1"/>
          <p:nvPr/>
        </p:nvSpPr>
        <p:spPr>
          <a:xfrm>
            <a:off x="9439962" y="6325916"/>
            <a:ext cx="1592352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ChEMBL20 contains HELM</a:t>
            </a:r>
          </a:p>
        </p:txBody>
      </p:sp>
      <p:sp>
        <p:nvSpPr>
          <p:cNvPr id="18" name="Down Arrow 48">
            <a:extLst>
              <a:ext uri="{FF2B5EF4-FFF2-40B4-BE49-F238E27FC236}">
                <a16:creationId xmlns:a16="http://schemas.microsoft.com/office/drawing/2014/main" id="{96CEA4B2-6057-49D5-BC27-F97C7CC8A8F0}"/>
              </a:ext>
            </a:extLst>
          </p:cNvPr>
          <p:cNvSpPr/>
          <p:nvPr/>
        </p:nvSpPr>
        <p:spPr>
          <a:xfrm flipV="1">
            <a:off x="10122998" y="5754777"/>
            <a:ext cx="226271" cy="571141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TextBox 22">
            <a:extLst>
              <a:ext uri="{FF2B5EF4-FFF2-40B4-BE49-F238E27FC236}">
                <a16:creationId xmlns:a16="http://schemas.microsoft.com/office/drawing/2014/main" id="{7C80B901-2AA2-4E9C-8AFE-6ADA245C26DF}"/>
              </a:ext>
            </a:extLst>
          </p:cNvPr>
          <p:cNvSpPr txBox="1"/>
          <p:nvPr/>
        </p:nvSpPr>
        <p:spPr>
          <a:xfrm>
            <a:off x="6087378" y="7294868"/>
            <a:ext cx="1702470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www.</a:t>
            </a:r>
          </a:p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OpenHELM.org launched</a:t>
            </a:r>
          </a:p>
        </p:txBody>
      </p:sp>
      <p:sp>
        <p:nvSpPr>
          <p:cNvPr id="20" name="Down Arrow 50">
            <a:extLst>
              <a:ext uri="{FF2B5EF4-FFF2-40B4-BE49-F238E27FC236}">
                <a16:creationId xmlns:a16="http://schemas.microsoft.com/office/drawing/2014/main" id="{8C48A8A6-D8F4-492C-B6C3-0A95A872DC87}"/>
              </a:ext>
            </a:extLst>
          </p:cNvPr>
          <p:cNvSpPr/>
          <p:nvPr/>
        </p:nvSpPr>
        <p:spPr>
          <a:xfrm flipV="1">
            <a:off x="6825480" y="5754775"/>
            <a:ext cx="226271" cy="152124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TextBox 24">
            <a:extLst>
              <a:ext uri="{FF2B5EF4-FFF2-40B4-BE49-F238E27FC236}">
                <a16:creationId xmlns:a16="http://schemas.microsoft.com/office/drawing/2014/main" id="{C164D878-D6D1-45C3-A792-AA75F1DC1468}"/>
              </a:ext>
            </a:extLst>
          </p:cNvPr>
          <p:cNvSpPr txBox="1"/>
          <p:nvPr/>
        </p:nvSpPr>
        <p:spPr>
          <a:xfrm>
            <a:off x="8670210" y="3476791"/>
            <a:ext cx="1340723" cy="672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Search POC completed</a:t>
            </a:r>
          </a:p>
        </p:txBody>
      </p:sp>
      <p:sp>
        <p:nvSpPr>
          <p:cNvPr id="22" name="Down Arrow 52">
            <a:extLst>
              <a:ext uri="{FF2B5EF4-FFF2-40B4-BE49-F238E27FC236}">
                <a16:creationId xmlns:a16="http://schemas.microsoft.com/office/drawing/2014/main" id="{E3613DA4-FC3F-4864-8B0A-02C7146F6BD5}"/>
              </a:ext>
            </a:extLst>
          </p:cNvPr>
          <p:cNvSpPr/>
          <p:nvPr/>
        </p:nvSpPr>
        <p:spPr>
          <a:xfrm>
            <a:off x="9164189" y="4247145"/>
            <a:ext cx="226271" cy="52796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6">
            <a:extLst>
              <a:ext uri="{FF2B5EF4-FFF2-40B4-BE49-F238E27FC236}">
                <a16:creationId xmlns:a16="http://schemas.microsoft.com/office/drawing/2014/main" id="{1EA67CE1-9D88-4377-A851-504A1FB5679C}"/>
              </a:ext>
            </a:extLst>
          </p:cNvPr>
          <p:cNvSpPr txBox="1"/>
          <p:nvPr/>
        </p:nvSpPr>
        <p:spPr>
          <a:xfrm>
            <a:off x="11922019" y="6397687"/>
            <a:ext cx="1592352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Ambiguous HELM2 released</a:t>
            </a:r>
          </a:p>
        </p:txBody>
      </p:sp>
      <p:sp>
        <p:nvSpPr>
          <p:cNvPr id="24" name="Down Arrow 54">
            <a:extLst>
              <a:ext uri="{FF2B5EF4-FFF2-40B4-BE49-F238E27FC236}">
                <a16:creationId xmlns:a16="http://schemas.microsoft.com/office/drawing/2014/main" id="{1D74EAC4-D88B-455A-9ED3-18AC2D3CEA7A}"/>
              </a:ext>
            </a:extLst>
          </p:cNvPr>
          <p:cNvSpPr/>
          <p:nvPr/>
        </p:nvSpPr>
        <p:spPr>
          <a:xfrm flipV="1">
            <a:off x="12605056" y="5754777"/>
            <a:ext cx="226271" cy="571141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Down Arrow 60">
            <a:extLst>
              <a:ext uri="{FF2B5EF4-FFF2-40B4-BE49-F238E27FC236}">
                <a16:creationId xmlns:a16="http://schemas.microsoft.com/office/drawing/2014/main" id="{943739EB-6619-4347-B35C-4DB1314D9471}"/>
              </a:ext>
            </a:extLst>
          </p:cNvPr>
          <p:cNvSpPr/>
          <p:nvPr/>
        </p:nvSpPr>
        <p:spPr>
          <a:xfrm>
            <a:off x="8447494" y="2921615"/>
            <a:ext cx="225090" cy="185349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FF4A537-B980-43BC-8821-9ADD3C8D4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0803" y="7293043"/>
            <a:ext cx="1270664" cy="46141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ABE96CB-FCC9-44F9-8B0C-13A9475517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9396" y="3042770"/>
            <a:ext cx="1202343" cy="48155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F8C4B8C-16F3-4CD4-94B9-8EDA57C5DE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0948" y="2629807"/>
            <a:ext cx="596979" cy="59656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71DF21F-2711-4578-B29F-B4A36BE85C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35827" y="6883315"/>
            <a:ext cx="939588" cy="775925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9AC429C2-60C8-47F2-9996-4769C7CECFD6}"/>
              </a:ext>
            </a:extLst>
          </p:cNvPr>
          <p:cNvSpPr/>
          <p:nvPr/>
        </p:nvSpPr>
        <p:spPr>
          <a:xfrm>
            <a:off x="1492723" y="4848724"/>
            <a:ext cx="2144301" cy="377118"/>
          </a:xfrm>
          <a:prstGeom prst="rect">
            <a:avLst/>
          </a:prstGeom>
          <a:solidFill>
            <a:srgbClr val="C3DC8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2008-2011</a:t>
            </a:r>
          </a:p>
        </p:txBody>
      </p:sp>
      <p:sp>
        <p:nvSpPr>
          <p:cNvPr id="31" name="Hexagon 30">
            <a:extLst>
              <a:ext uri="{FF2B5EF4-FFF2-40B4-BE49-F238E27FC236}">
                <a16:creationId xmlns:a16="http://schemas.microsoft.com/office/drawing/2014/main" id="{2D641475-01F7-43C7-AF2B-C8066FE218DA}"/>
              </a:ext>
            </a:extLst>
          </p:cNvPr>
          <p:cNvSpPr/>
          <p:nvPr/>
        </p:nvSpPr>
        <p:spPr>
          <a:xfrm>
            <a:off x="1492715" y="5368033"/>
            <a:ext cx="4276358" cy="310592"/>
          </a:xfrm>
          <a:prstGeom prst="hexagon">
            <a:avLst/>
          </a:prstGeom>
          <a:solidFill>
            <a:srgbClr val="8189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86" dirty="0"/>
              <a:t>Internal Pfizer development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3C7DD7A-1461-4D1B-B75E-652C8C7AC969}"/>
              </a:ext>
            </a:extLst>
          </p:cNvPr>
          <p:cNvSpPr/>
          <p:nvPr/>
        </p:nvSpPr>
        <p:spPr>
          <a:xfrm>
            <a:off x="12189591" y="4846881"/>
            <a:ext cx="2144301" cy="378962"/>
          </a:xfrm>
          <a:prstGeom prst="rect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2016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D13FF7B1-3ECA-44C1-93DB-D0673812CA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31712" y="2398578"/>
            <a:ext cx="2355668" cy="462463"/>
          </a:xfrm>
          <a:prstGeom prst="rect">
            <a:avLst/>
          </a:prstGeom>
        </p:spPr>
      </p:pic>
      <p:sp>
        <p:nvSpPr>
          <p:cNvPr id="34" name="Hexagon 33">
            <a:extLst>
              <a:ext uri="{FF2B5EF4-FFF2-40B4-BE49-F238E27FC236}">
                <a16:creationId xmlns:a16="http://schemas.microsoft.com/office/drawing/2014/main" id="{EED9B908-FA22-4EE0-92D1-6D31FAFF14B9}"/>
              </a:ext>
            </a:extLst>
          </p:cNvPr>
          <p:cNvSpPr/>
          <p:nvPr/>
        </p:nvSpPr>
        <p:spPr>
          <a:xfrm>
            <a:off x="5769076" y="5368033"/>
            <a:ext cx="8564815" cy="299062"/>
          </a:xfrm>
          <a:prstGeom prst="hexagon">
            <a:avLst/>
          </a:prstGeom>
          <a:solidFill>
            <a:srgbClr val="28A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86" dirty="0"/>
              <a:t>Pistoia Alliance Project</a:t>
            </a:r>
          </a:p>
        </p:txBody>
      </p:sp>
      <p:sp>
        <p:nvSpPr>
          <p:cNvPr id="35" name="TextBox 24">
            <a:extLst>
              <a:ext uri="{FF2B5EF4-FFF2-40B4-BE49-F238E27FC236}">
                <a16:creationId xmlns:a16="http://schemas.microsoft.com/office/drawing/2014/main" id="{8E7EC8E9-10D4-4340-BB48-A2F05872C74D}"/>
              </a:ext>
            </a:extLst>
          </p:cNvPr>
          <p:cNvSpPr txBox="1"/>
          <p:nvPr/>
        </p:nvSpPr>
        <p:spPr>
          <a:xfrm>
            <a:off x="12396833" y="3277439"/>
            <a:ext cx="1340723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PubChem contains HELM</a:t>
            </a:r>
          </a:p>
        </p:txBody>
      </p:sp>
      <p:sp>
        <p:nvSpPr>
          <p:cNvPr id="36" name="Down Arrow 58">
            <a:extLst>
              <a:ext uri="{FF2B5EF4-FFF2-40B4-BE49-F238E27FC236}">
                <a16:creationId xmlns:a16="http://schemas.microsoft.com/office/drawing/2014/main" id="{B51935D0-E75B-4E81-B8D1-2BCE3A715B70}"/>
              </a:ext>
            </a:extLst>
          </p:cNvPr>
          <p:cNvSpPr/>
          <p:nvPr/>
        </p:nvSpPr>
        <p:spPr>
          <a:xfrm>
            <a:off x="12954054" y="4247145"/>
            <a:ext cx="226271" cy="52796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TextBox 26">
            <a:extLst>
              <a:ext uri="{FF2B5EF4-FFF2-40B4-BE49-F238E27FC236}">
                <a16:creationId xmlns:a16="http://schemas.microsoft.com/office/drawing/2014/main" id="{DCD463AA-08ED-484C-AFAC-CC252DB14685}"/>
              </a:ext>
            </a:extLst>
          </p:cNvPr>
          <p:cNvSpPr txBox="1"/>
          <p:nvPr/>
        </p:nvSpPr>
        <p:spPr>
          <a:xfrm>
            <a:off x="12741539" y="7368618"/>
            <a:ext cx="1592352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Web-editor development started</a:t>
            </a:r>
          </a:p>
        </p:txBody>
      </p:sp>
      <p:sp>
        <p:nvSpPr>
          <p:cNvPr id="39" name="Down Arrow 54">
            <a:extLst>
              <a:ext uri="{FF2B5EF4-FFF2-40B4-BE49-F238E27FC236}">
                <a16:creationId xmlns:a16="http://schemas.microsoft.com/office/drawing/2014/main" id="{7B75C036-6522-4374-BC53-116C154B5F4D}"/>
              </a:ext>
            </a:extLst>
          </p:cNvPr>
          <p:cNvSpPr/>
          <p:nvPr/>
        </p:nvSpPr>
        <p:spPr>
          <a:xfrm flipV="1">
            <a:off x="13460851" y="5754775"/>
            <a:ext cx="221156" cy="1447939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45F084F6-A650-4F9C-B95F-E35FEA6A5A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423412" y="3026954"/>
            <a:ext cx="1219672" cy="26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26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Hexagon 57"/>
          <p:cNvSpPr/>
          <p:nvPr/>
        </p:nvSpPr>
        <p:spPr>
          <a:xfrm>
            <a:off x="2614569" y="5176774"/>
            <a:ext cx="10711120" cy="327388"/>
          </a:xfrm>
          <a:prstGeom prst="hexagon">
            <a:avLst/>
          </a:prstGeom>
          <a:solidFill>
            <a:srgbClr val="28A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86" dirty="0"/>
              <a:t>Pistoia Alliance Project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614569" y="4688303"/>
            <a:ext cx="2144301" cy="377118"/>
          </a:xfrm>
          <a:prstGeom prst="rect">
            <a:avLst/>
          </a:prstGeom>
          <a:solidFill>
            <a:srgbClr val="95CCB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2017</a:t>
            </a:r>
          </a:p>
        </p:txBody>
      </p:sp>
      <p:sp>
        <p:nvSpPr>
          <p:cNvPr id="67" name="TextBox 26"/>
          <p:cNvSpPr txBox="1"/>
          <p:nvPr/>
        </p:nvSpPr>
        <p:spPr>
          <a:xfrm>
            <a:off x="2241877" y="2397599"/>
            <a:ext cx="1592352" cy="1253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HELM1 version of the web-editor released</a:t>
            </a:r>
          </a:p>
        </p:txBody>
      </p:sp>
      <p:sp>
        <p:nvSpPr>
          <p:cNvPr id="70" name="Down Arrow 58"/>
          <p:cNvSpPr/>
          <p:nvPr/>
        </p:nvSpPr>
        <p:spPr>
          <a:xfrm>
            <a:off x="2917040" y="3637044"/>
            <a:ext cx="209616" cy="977647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867A4CD-B2A6-41FC-ACBC-3564F947CC2C}"/>
              </a:ext>
            </a:extLst>
          </p:cNvPr>
          <p:cNvSpPr/>
          <p:nvPr/>
        </p:nvSpPr>
        <p:spPr>
          <a:xfrm>
            <a:off x="4752502" y="4688303"/>
            <a:ext cx="2144301" cy="377118"/>
          </a:xfrm>
          <a:prstGeom prst="rect">
            <a:avLst/>
          </a:prstGeom>
          <a:solidFill>
            <a:srgbClr val="B1AE8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2018</a:t>
            </a:r>
          </a:p>
        </p:txBody>
      </p:sp>
      <p:sp>
        <p:nvSpPr>
          <p:cNvPr id="71" name="TextBox 26">
            <a:extLst>
              <a:ext uri="{FF2B5EF4-FFF2-40B4-BE49-F238E27FC236}">
                <a16:creationId xmlns:a16="http://schemas.microsoft.com/office/drawing/2014/main" id="{FF157EDB-24E2-40CA-8481-D0F144A9BD1E}"/>
              </a:ext>
            </a:extLst>
          </p:cNvPr>
          <p:cNvSpPr txBox="1"/>
          <p:nvPr/>
        </p:nvSpPr>
        <p:spPr>
          <a:xfrm>
            <a:off x="4037701" y="2390232"/>
            <a:ext cx="1592352" cy="1253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HELM2 version of the web-editor released</a:t>
            </a:r>
          </a:p>
        </p:txBody>
      </p:sp>
      <p:sp>
        <p:nvSpPr>
          <p:cNvPr id="72" name="Down Arrow 58">
            <a:extLst>
              <a:ext uri="{FF2B5EF4-FFF2-40B4-BE49-F238E27FC236}">
                <a16:creationId xmlns:a16="http://schemas.microsoft.com/office/drawing/2014/main" id="{6DC69BE1-9271-414C-80E9-7BA03DD8D174}"/>
              </a:ext>
            </a:extLst>
          </p:cNvPr>
          <p:cNvSpPr/>
          <p:nvPr/>
        </p:nvSpPr>
        <p:spPr>
          <a:xfrm>
            <a:off x="4712865" y="3637044"/>
            <a:ext cx="209616" cy="977647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TextBox 26">
            <a:extLst>
              <a:ext uri="{FF2B5EF4-FFF2-40B4-BE49-F238E27FC236}">
                <a16:creationId xmlns:a16="http://schemas.microsoft.com/office/drawing/2014/main" id="{404204A6-39A3-4542-86CE-319FAB2DBDC2}"/>
              </a:ext>
            </a:extLst>
          </p:cNvPr>
          <p:cNvSpPr txBox="1"/>
          <p:nvPr/>
        </p:nvSpPr>
        <p:spPr>
          <a:xfrm>
            <a:off x="3927410" y="7208199"/>
            <a:ext cx="1592352" cy="672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HAbE2 on GitHub</a:t>
            </a:r>
          </a:p>
        </p:txBody>
      </p:sp>
      <p:sp>
        <p:nvSpPr>
          <p:cNvPr id="74" name="Down Arrow 54">
            <a:extLst>
              <a:ext uri="{FF2B5EF4-FFF2-40B4-BE49-F238E27FC236}">
                <a16:creationId xmlns:a16="http://schemas.microsoft.com/office/drawing/2014/main" id="{042C25D0-A2F8-4AB2-8409-6CD041C741CC}"/>
              </a:ext>
            </a:extLst>
          </p:cNvPr>
          <p:cNvSpPr/>
          <p:nvPr/>
        </p:nvSpPr>
        <p:spPr>
          <a:xfrm flipV="1">
            <a:off x="4646721" y="5594354"/>
            <a:ext cx="221156" cy="1447939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52A1956-1EF3-401D-87E6-AFDDA83B32BC}"/>
              </a:ext>
            </a:extLst>
          </p:cNvPr>
          <p:cNvSpPr/>
          <p:nvPr/>
        </p:nvSpPr>
        <p:spPr>
          <a:xfrm>
            <a:off x="6881850" y="4688303"/>
            <a:ext cx="2144301" cy="377118"/>
          </a:xfrm>
          <a:prstGeom prst="rect">
            <a:avLst/>
          </a:prstGeom>
          <a:solidFill>
            <a:srgbClr val="C3DC8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86" dirty="0">
                <a:solidFill>
                  <a:prstClr val="white"/>
                </a:solidFill>
                <a:latin typeface="Calibri"/>
              </a:rPr>
              <a:t>2019</a:t>
            </a:r>
          </a:p>
        </p:txBody>
      </p:sp>
      <p:sp>
        <p:nvSpPr>
          <p:cNvPr id="76" name="Down Arrow 54">
            <a:extLst>
              <a:ext uri="{FF2B5EF4-FFF2-40B4-BE49-F238E27FC236}">
                <a16:creationId xmlns:a16="http://schemas.microsoft.com/office/drawing/2014/main" id="{FC71EBC8-B6C7-411D-8EB3-0F5FE2F89CF9}"/>
              </a:ext>
            </a:extLst>
          </p:cNvPr>
          <p:cNvSpPr/>
          <p:nvPr/>
        </p:nvSpPr>
        <p:spPr>
          <a:xfrm flipV="1">
            <a:off x="6656508" y="5599021"/>
            <a:ext cx="221156" cy="1196644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7" name="TextBox 26">
            <a:extLst>
              <a:ext uri="{FF2B5EF4-FFF2-40B4-BE49-F238E27FC236}">
                <a16:creationId xmlns:a16="http://schemas.microsoft.com/office/drawing/2014/main" id="{F4B4CBDA-1FBA-4EB4-96F5-1A7723BB8513}"/>
              </a:ext>
            </a:extLst>
          </p:cNvPr>
          <p:cNvSpPr txBox="1"/>
          <p:nvPr/>
        </p:nvSpPr>
        <p:spPr>
          <a:xfrm>
            <a:off x="5959148" y="6907018"/>
            <a:ext cx="1592352" cy="1253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Peptide monomer guidelines released</a:t>
            </a:r>
          </a:p>
        </p:txBody>
      </p:sp>
      <p:sp>
        <p:nvSpPr>
          <p:cNvPr id="78" name="TextBox 26">
            <a:extLst>
              <a:ext uri="{FF2B5EF4-FFF2-40B4-BE49-F238E27FC236}">
                <a16:creationId xmlns:a16="http://schemas.microsoft.com/office/drawing/2014/main" id="{CBE057A3-C62C-4A8E-8C6C-A46835E970D2}"/>
              </a:ext>
            </a:extLst>
          </p:cNvPr>
          <p:cNvSpPr txBox="1"/>
          <p:nvPr/>
        </p:nvSpPr>
        <p:spPr>
          <a:xfrm>
            <a:off x="7195167" y="2713631"/>
            <a:ext cx="1592352" cy="672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Public test set released</a:t>
            </a:r>
          </a:p>
        </p:txBody>
      </p:sp>
      <p:sp>
        <p:nvSpPr>
          <p:cNvPr id="79" name="Down Arrow 58">
            <a:extLst>
              <a:ext uri="{FF2B5EF4-FFF2-40B4-BE49-F238E27FC236}">
                <a16:creationId xmlns:a16="http://schemas.microsoft.com/office/drawing/2014/main" id="{F12AF8AD-C0C1-43A8-A22E-5BA9A435AA93}"/>
              </a:ext>
            </a:extLst>
          </p:cNvPr>
          <p:cNvSpPr/>
          <p:nvPr/>
        </p:nvSpPr>
        <p:spPr>
          <a:xfrm>
            <a:off x="7956849" y="3637044"/>
            <a:ext cx="209616" cy="977647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480EA8-CD64-4E1C-975A-272721212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7084" y="1891610"/>
            <a:ext cx="746367" cy="735058"/>
          </a:xfrm>
          <a:prstGeom prst="rect">
            <a:avLst/>
          </a:prstGeom>
        </p:spPr>
      </p:pic>
      <p:sp>
        <p:nvSpPr>
          <p:cNvPr id="80" name="Down Arrow 58">
            <a:extLst>
              <a:ext uri="{FF2B5EF4-FFF2-40B4-BE49-F238E27FC236}">
                <a16:creationId xmlns:a16="http://schemas.microsoft.com/office/drawing/2014/main" id="{2E45C1C0-437E-4CD6-894A-80A95A2DF285}"/>
              </a:ext>
            </a:extLst>
          </p:cNvPr>
          <p:cNvSpPr/>
          <p:nvPr/>
        </p:nvSpPr>
        <p:spPr>
          <a:xfrm>
            <a:off x="6299073" y="3883324"/>
            <a:ext cx="218704" cy="731367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1" name="TextBox 26">
            <a:extLst>
              <a:ext uri="{FF2B5EF4-FFF2-40B4-BE49-F238E27FC236}">
                <a16:creationId xmlns:a16="http://schemas.microsoft.com/office/drawing/2014/main" id="{7CBB78FA-9E9A-461D-BADA-4123D932DB17}"/>
              </a:ext>
            </a:extLst>
          </p:cNvPr>
          <p:cNvSpPr txBox="1"/>
          <p:nvPr/>
        </p:nvSpPr>
        <p:spPr>
          <a:xfrm>
            <a:off x="5623015" y="2650099"/>
            <a:ext cx="1592352" cy="1253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Hamburg similarity search tool published</a:t>
            </a:r>
          </a:p>
        </p:txBody>
      </p:sp>
      <p:sp>
        <p:nvSpPr>
          <p:cNvPr id="82" name="Down Arrow 54">
            <a:extLst>
              <a:ext uri="{FF2B5EF4-FFF2-40B4-BE49-F238E27FC236}">
                <a16:creationId xmlns:a16="http://schemas.microsoft.com/office/drawing/2014/main" id="{0C5E2781-6E02-4215-9E4A-8EDE44A75F74}"/>
              </a:ext>
            </a:extLst>
          </p:cNvPr>
          <p:cNvSpPr/>
          <p:nvPr/>
        </p:nvSpPr>
        <p:spPr>
          <a:xfrm flipV="1">
            <a:off x="8531242" y="5605949"/>
            <a:ext cx="221156" cy="1196644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3" name="TextBox 26">
            <a:extLst>
              <a:ext uri="{FF2B5EF4-FFF2-40B4-BE49-F238E27FC236}">
                <a16:creationId xmlns:a16="http://schemas.microsoft.com/office/drawing/2014/main" id="{204A665A-3CE7-4D47-9713-143D2C7850B2}"/>
              </a:ext>
            </a:extLst>
          </p:cNvPr>
          <p:cNvSpPr txBox="1"/>
          <p:nvPr/>
        </p:nvSpPr>
        <p:spPr>
          <a:xfrm>
            <a:off x="7833882" y="6913946"/>
            <a:ext cx="1592352" cy="672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Glycan white paper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F68142-A009-44C5-BBBA-BF7260A4486F}"/>
              </a:ext>
            </a:extLst>
          </p:cNvPr>
          <p:cNvSpPr/>
          <p:nvPr/>
        </p:nvSpPr>
        <p:spPr>
          <a:xfrm>
            <a:off x="9019783" y="4693710"/>
            <a:ext cx="2188523" cy="371711"/>
          </a:xfrm>
          <a:prstGeom prst="rect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2020</a:t>
            </a:r>
          </a:p>
        </p:txBody>
      </p:sp>
      <p:sp>
        <p:nvSpPr>
          <p:cNvPr id="85" name="TextBox 26">
            <a:extLst>
              <a:ext uri="{FF2B5EF4-FFF2-40B4-BE49-F238E27FC236}">
                <a16:creationId xmlns:a16="http://schemas.microsoft.com/office/drawing/2014/main" id="{359F6B59-D24B-4497-95FB-D342ACC70AFC}"/>
              </a:ext>
            </a:extLst>
          </p:cNvPr>
          <p:cNvSpPr txBox="1"/>
          <p:nvPr/>
        </p:nvSpPr>
        <p:spPr>
          <a:xfrm>
            <a:off x="10545023" y="2654641"/>
            <a:ext cx="1592352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Core monomer set released</a:t>
            </a:r>
          </a:p>
        </p:txBody>
      </p:sp>
      <p:sp>
        <p:nvSpPr>
          <p:cNvPr id="86" name="Down Arrow 58">
            <a:extLst>
              <a:ext uri="{FF2B5EF4-FFF2-40B4-BE49-F238E27FC236}">
                <a16:creationId xmlns:a16="http://schemas.microsoft.com/office/drawing/2014/main" id="{0972F3A0-9F42-4F30-A817-C3BF3804FE83}"/>
              </a:ext>
            </a:extLst>
          </p:cNvPr>
          <p:cNvSpPr/>
          <p:nvPr/>
        </p:nvSpPr>
        <p:spPr>
          <a:xfrm>
            <a:off x="11341199" y="3617598"/>
            <a:ext cx="209616" cy="977647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C7C80B7-102B-4255-B7C5-213E8ED8F79A}"/>
              </a:ext>
            </a:extLst>
          </p:cNvPr>
          <p:cNvSpPr/>
          <p:nvPr/>
        </p:nvSpPr>
        <p:spPr>
          <a:xfrm>
            <a:off x="11181389" y="4688302"/>
            <a:ext cx="2144301" cy="377119"/>
          </a:xfrm>
          <a:prstGeom prst="rect">
            <a:avLst/>
          </a:prstGeom>
          <a:solidFill>
            <a:srgbClr val="95CCB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31138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9586" y="1983957"/>
            <a:ext cx="764520" cy="907057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8582462" y="4919540"/>
            <a:ext cx="2144301" cy="371711"/>
          </a:xfrm>
          <a:prstGeom prst="rect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0720887" y="4916829"/>
            <a:ext cx="2144301" cy="377118"/>
          </a:xfrm>
          <a:prstGeom prst="rect">
            <a:avLst/>
          </a:prstGeom>
          <a:solidFill>
            <a:srgbClr val="95CCB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2861380" y="4916829"/>
            <a:ext cx="2144301" cy="377118"/>
          </a:xfrm>
          <a:prstGeom prst="rect">
            <a:avLst/>
          </a:prstGeom>
          <a:solidFill>
            <a:srgbClr val="B1AE82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2014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5001874" y="4916829"/>
            <a:ext cx="2144301" cy="377118"/>
          </a:xfrm>
          <a:prstGeom prst="rect">
            <a:avLst/>
          </a:prstGeom>
          <a:solidFill>
            <a:srgbClr val="C3DC8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2015</a:t>
            </a:r>
          </a:p>
        </p:txBody>
      </p:sp>
      <p:sp>
        <p:nvSpPr>
          <p:cNvPr id="38" name="TextBox 16"/>
          <p:cNvSpPr txBox="1"/>
          <p:nvPr/>
        </p:nvSpPr>
        <p:spPr>
          <a:xfrm>
            <a:off x="9035810" y="3060597"/>
            <a:ext cx="1218004" cy="1253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J </a:t>
            </a:r>
            <a:r>
              <a:rPr lang="en-GB" sz="1886" dirty="0" err="1">
                <a:solidFill>
                  <a:srgbClr val="666E71"/>
                </a:solidFill>
                <a:latin typeface="Calibri"/>
              </a:rPr>
              <a:t>Chem</a:t>
            </a:r>
            <a:r>
              <a:rPr lang="en-GB" sz="1886" dirty="0">
                <a:solidFill>
                  <a:srgbClr val="666E71"/>
                </a:solidFill>
                <a:latin typeface="Calibri"/>
              </a:rPr>
              <a:t> </a:t>
            </a:r>
            <a:r>
              <a:rPr lang="en-GB" sz="1886" dirty="0" err="1">
                <a:solidFill>
                  <a:srgbClr val="666E71"/>
                </a:solidFill>
                <a:latin typeface="Calibri"/>
              </a:rPr>
              <a:t>Inf</a:t>
            </a:r>
            <a:r>
              <a:rPr lang="en-GB" sz="1886" dirty="0">
                <a:solidFill>
                  <a:srgbClr val="666E71"/>
                </a:solidFill>
                <a:latin typeface="Calibri"/>
              </a:rPr>
              <a:t> Modelling</a:t>
            </a:r>
          </a:p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Paper</a:t>
            </a:r>
          </a:p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published </a:t>
            </a:r>
          </a:p>
        </p:txBody>
      </p:sp>
      <p:sp>
        <p:nvSpPr>
          <p:cNvPr id="39" name="Down Arrow 38"/>
          <p:cNvSpPr/>
          <p:nvPr/>
        </p:nvSpPr>
        <p:spPr>
          <a:xfrm>
            <a:off x="9930613" y="4286088"/>
            <a:ext cx="226271" cy="52796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0" name="TextBox 18"/>
          <p:cNvSpPr txBox="1"/>
          <p:nvPr/>
        </p:nvSpPr>
        <p:spPr>
          <a:xfrm>
            <a:off x="9739533" y="6506040"/>
            <a:ext cx="1705850" cy="672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Pistoia</a:t>
            </a:r>
          </a:p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project begins</a:t>
            </a:r>
          </a:p>
        </p:txBody>
      </p:sp>
      <p:sp>
        <p:nvSpPr>
          <p:cNvPr id="41" name="Down Arrow 40"/>
          <p:cNvSpPr/>
          <p:nvPr/>
        </p:nvSpPr>
        <p:spPr>
          <a:xfrm flipV="1">
            <a:off x="10566104" y="5965665"/>
            <a:ext cx="226271" cy="571141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2" name="TextBox 20"/>
          <p:cNvSpPr txBox="1"/>
          <p:nvPr/>
        </p:nvSpPr>
        <p:spPr>
          <a:xfrm>
            <a:off x="11001420" y="3286862"/>
            <a:ext cx="1584662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HELM editor and toolkit</a:t>
            </a:r>
          </a:p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on GitHub</a:t>
            </a:r>
          </a:p>
        </p:txBody>
      </p:sp>
      <p:sp>
        <p:nvSpPr>
          <p:cNvPr id="43" name="Down Arrow 42"/>
          <p:cNvSpPr/>
          <p:nvPr/>
        </p:nvSpPr>
        <p:spPr>
          <a:xfrm>
            <a:off x="11714221" y="4286088"/>
            <a:ext cx="226271" cy="52796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TextBox 22"/>
          <p:cNvSpPr txBox="1"/>
          <p:nvPr/>
        </p:nvSpPr>
        <p:spPr>
          <a:xfrm>
            <a:off x="12310547" y="6519785"/>
            <a:ext cx="1592352" cy="1253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Exchangeable and inline HELM released</a:t>
            </a:r>
          </a:p>
        </p:txBody>
      </p:sp>
      <p:sp>
        <p:nvSpPr>
          <p:cNvPr id="45" name="Down Arrow 44"/>
          <p:cNvSpPr/>
          <p:nvPr/>
        </p:nvSpPr>
        <p:spPr>
          <a:xfrm flipV="1">
            <a:off x="12993583" y="5965665"/>
            <a:ext cx="226271" cy="571141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" name="TextBox 24"/>
          <p:cNvSpPr txBox="1"/>
          <p:nvPr/>
        </p:nvSpPr>
        <p:spPr>
          <a:xfrm>
            <a:off x="14757737" y="3510609"/>
            <a:ext cx="1340723" cy="672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 err="1">
                <a:solidFill>
                  <a:srgbClr val="666E71">
                    <a:lumMod val="50000"/>
                  </a:srgbClr>
                </a:solidFill>
                <a:latin typeface="Calibri"/>
              </a:rPr>
              <a:t>HAbE</a:t>
            </a:r>
            <a:endParaRPr lang="en-GB" sz="1886" b="1" dirty="0">
              <a:solidFill>
                <a:srgbClr val="666E71">
                  <a:lumMod val="50000"/>
                </a:srgbClr>
              </a:solidFill>
              <a:latin typeface="Calibri"/>
            </a:endParaRPr>
          </a:p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on GitHub</a:t>
            </a:r>
          </a:p>
        </p:txBody>
      </p:sp>
      <p:sp>
        <p:nvSpPr>
          <p:cNvPr id="47" name="Down Arrow 46"/>
          <p:cNvSpPr/>
          <p:nvPr/>
        </p:nvSpPr>
        <p:spPr>
          <a:xfrm>
            <a:off x="15314959" y="4286088"/>
            <a:ext cx="226271" cy="52796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8" name="TextBox 26"/>
          <p:cNvSpPr txBox="1"/>
          <p:nvPr/>
        </p:nvSpPr>
        <p:spPr>
          <a:xfrm>
            <a:off x="14391769" y="6519779"/>
            <a:ext cx="1592352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ChEMBL20 contains HELM</a:t>
            </a:r>
          </a:p>
        </p:txBody>
      </p:sp>
      <p:sp>
        <p:nvSpPr>
          <p:cNvPr id="49" name="Down Arrow 48"/>
          <p:cNvSpPr/>
          <p:nvPr/>
        </p:nvSpPr>
        <p:spPr>
          <a:xfrm flipV="1">
            <a:off x="15074806" y="5965665"/>
            <a:ext cx="226271" cy="571141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0" name="TextBox 22"/>
          <p:cNvSpPr txBox="1"/>
          <p:nvPr/>
        </p:nvSpPr>
        <p:spPr>
          <a:xfrm>
            <a:off x="11039186" y="7488732"/>
            <a:ext cx="1702470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www.</a:t>
            </a:r>
          </a:p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OpenHELM.org launched</a:t>
            </a:r>
          </a:p>
        </p:txBody>
      </p:sp>
      <p:sp>
        <p:nvSpPr>
          <p:cNvPr id="51" name="Down Arrow 50"/>
          <p:cNvSpPr/>
          <p:nvPr/>
        </p:nvSpPr>
        <p:spPr>
          <a:xfrm flipV="1">
            <a:off x="11777286" y="5965666"/>
            <a:ext cx="226271" cy="152124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2" name="TextBox 24"/>
          <p:cNvSpPr txBox="1"/>
          <p:nvPr/>
        </p:nvSpPr>
        <p:spPr>
          <a:xfrm>
            <a:off x="13622017" y="3545755"/>
            <a:ext cx="1340723" cy="672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srgbClr val="666E71"/>
                </a:solidFill>
                <a:latin typeface="Calibri"/>
              </a:rPr>
              <a:t>Search POC completed</a:t>
            </a:r>
          </a:p>
        </p:txBody>
      </p:sp>
      <p:sp>
        <p:nvSpPr>
          <p:cNvPr id="53" name="Down Arrow 52"/>
          <p:cNvSpPr/>
          <p:nvPr/>
        </p:nvSpPr>
        <p:spPr>
          <a:xfrm>
            <a:off x="14115996" y="4286088"/>
            <a:ext cx="226271" cy="52796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4" name="TextBox 26"/>
          <p:cNvSpPr txBox="1"/>
          <p:nvPr/>
        </p:nvSpPr>
        <p:spPr>
          <a:xfrm>
            <a:off x="16873827" y="6591555"/>
            <a:ext cx="1592352" cy="672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Ambiguous HELM</a:t>
            </a:r>
          </a:p>
        </p:txBody>
      </p:sp>
      <p:sp>
        <p:nvSpPr>
          <p:cNvPr id="55" name="Down Arrow 54"/>
          <p:cNvSpPr/>
          <p:nvPr/>
        </p:nvSpPr>
        <p:spPr>
          <a:xfrm flipV="1">
            <a:off x="17556862" y="5948641"/>
            <a:ext cx="226271" cy="571141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1" name="Down Arrow 60"/>
          <p:cNvSpPr/>
          <p:nvPr/>
        </p:nvSpPr>
        <p:spPr>
          <a:xfrm>
            <a:off x="13399301" y="2990574"/>
            <a:ext cx="225090" cy="185349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52610" y="7486908"/>
            <a:ext cx="1270664" cy="46141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91203" y="3111734"/>
            <a:ext cx="1202343" cy="48155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92755" y="2698771"/>
            <a:ext cx="596979" cy="596561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7634" y="7077179"/>
            <a:ext cx="939588" cy="775925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6444530" y="4916829"/>
            <a:ext cx="2144301" cy="377118"/>
          </a:xfrm>
          <a:prstGeom prst="rect">
            <a:avLst/>
          </a:prstGeom>
          <a:solidFill>
            <a:srgbClr val="C3DC8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2008-2011</a:t>
            </a:r>
          </a:p>
        </p:txBody>
      </p:sp>
      <p:sp>
        <p:nvSpPr>
          <p:cNvPr id="2" name="Hexagon 1"/>
          <p:cNvSpPr/>
          <p:nvPr/>
        </p:nvSpPr>
        <p:spPr>
          <a:xfrm>
            <a:off x="6444522" y="5446671"/>
            <a:ext cx="4276358" cy="310592"/>
          </a:xfrm>
          <a:prstGeom prst="hexagon">
            <a:avLst/>
          </a:prstGeom>
          <a:solidFill>
            <a:srgbClr val="8189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86" dirty="0"/>
              <a:t>Internal Pfizer development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7141398" y="4919540"/>
            <a:ext cx="2144301" cy="371711"/>
          </a:xfrm>
          <a:prstGeom prst="rect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dirty="0">
                <a:solidFill>
                  <a:prstClr val="white"/>
                </a:solidFill>
                <a:latin typeface="Calibri"/>
              </a:rPr>
              <a:t>2016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76777" y="2470834"/>
            <a:ext cx="2355668" cy="462463"/>
          </a:xfrm>
          <a:prstGeom prst="rect">
            <a:avLst/>
          </a:prstGeom>
        </p:spPr>
      </p:pic>
      <p:sp>
        <p:nvSpPr>
          <p:cNvPr id="58" name="Hexagon 57"/>
          <p:cNvSpPr/>
          <p:nvPr/>
        </p:nvSpPr>
        <p:spPr>
          <a:xfrm>
            <a:off x="10720889" y="5446671"/>
            <a:ext cx="8564811" cy="310592"/>
          </a:xfrm>
          <a:prstGeom prst="hexagon">
            <a:avLst/>
          </a:prstGeom>
          <a:solidFill>
            <a:srgbClr val="28A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86" dirty="0"/>
              <a:t>Pistoia Alliance Project</a:t>
            </a:r>
          </a:p>
        </p:txBody>
      </p:sp>
      <p:sp>
        <p:nvSpPr>
          <p:cNvPr id="56" name="TextBox 24"/>
          <p:cNvSpPr txBox="1"/>
          <p:nvPr/>
        </p:nvSpPr>
        <p:spPr>
          <a:xfrm>
            <a:off x="17348641" y="3346402"/>
            <a:ext cx="1340723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PubChem contains HELM</a:t>
            </a:r>
          </a:p>
        </p:txBody>
      </p:sp>
      <p:sp>
        <p:nvSpPr>
          <p:cNvPr id="59" name="Down Arrow 58"/>
          <p:cNvSpPr/>
          <p:nvPr/>
        </p:nvSpPr>
        <p:spPr>
          <a:xfrm>
            <a:off x="17905861" y="4287653"/>
            <a:ext cx="226271" cy="52796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0" name="TextBox 26"/>
          <p:cNvSpPr txBox="1"/>
          <p:nvPr/>
        </p:nvSpPr>
        <p:spPr>
          <a:xfrm>
            <a:off x="17905867" y="7040624"/>
            <a:ext cx="1592352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Harvard student </a:t>
            </a:r>
          </a:p>
          <a:p>
            <a:pPr algn="ctr">
              <a:defRPr/>
            </a:pPr>
            <a:r>
              <a:rPr lang="en-GB" sz="1886" b="1" dirty="0">
                <a:solidFill>
                  <a:srgbClr val="666E71">
                    <a:lumMod val="50000"/>
                  </a:srgbClr>
                </a:solidFill>
                <a:latin typeface="Calibri"/>
              </a:rPr>
              <a:t>web-editor</a:t>
            </a:r>
          </a:p>
        </p:txBody>
      </p:sp>
      <p:sp>
        <p:nvSpPr>
          <p:cNvPr id="64" name="Down Arrow 63"/>
          <p:cNvSpPr/>
          <p:nvPr/>
        </p:nvSpPr>
        <p:spPr>
          <a:xfrm flipV="1">
            <a:off x="18576222" y="5952693"/>
            <a:ext cx="226271" cy="977356"/>
          </a:xfrm>
          <a:prstGeom prst="downArrow">
            <a:avLst/>
          </a:prstGeom>
          <a:solidFill>
            <a:srgbClr val="258B95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1886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8633" y="7972296"/>
            <a:ext cx="597681" cy="70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932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250</Words>
  <Application>Microsoft Office PowerPoint</Application>
  <PresentationFormat>Custom</PresentationFormat>
  <Paragraphs>103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Bellamy</dc:creator>
  <cp:lastModifiedBy>Claire Bellamy</cp:lastModifiedBy>
  <cp:revision>24</cp:revision>
  <dcterms:created xsi:type="dcterms:W3CDTF">2015-11-11T14:33:55Z</dcterms:created>
  <dcterms:modified xsi:type="dcterms:W3CDTF">2021-05-28T14:09:06Z</dcterms:modified>
</cp:coreProperties>
</file>