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8" r:id="rId3"/>
    <p:sldMasterId id="2147483677" r:id="rId4"/>
    <p:sldMasterId id="2147483685" r:id="rId5"/>
    <p:sldMasterId id="2147483689" r:id="rId6"/>
  </p:sldMasterIdLst>
  <p:notesMasterIdLst>
    <p:notesMasterId r:id="rId24"/>
  </p:notesMasterIdLst>
  <p:handoutMasterIdLst>
    <p:handoutMasterId r:id="rId25"/>
  </p:handoutMasterIdLst>
  <p:sldIdLst>
    <p:sldId id="256" r:id="rId7"/>
    <p:sldId id="459" r:id="rId8"/>
    <p:sldId id="461" r:id="rId9"/>
    <p:sldId id="455" r:id="rId10"/>
    <p:sldId id="458" r:id="rId11"/>
    <p:sldId id="429" r:id="rId12"/>
    <p:sldId id="413" r:id="rId13"/>
    <p:sldId id="444" r:id="rId14"/>
    <p:sldId id="462" r:id="rId15"/>
    <p:sldId id="460" r:id="rId16"/>
    <p:sldId id="463" r:id="rId17"/>
    <p:sldId id="456" r:id="rId18"/>
    <p:sldId id="465" r:id="rId19"/>
    <p:sldId id="466" r:id="rId20"/>
    <p:sldId id="464" r:id="rId21"/>
    <p:sldId id="355" r:id="rId22"/>
    <p:sldId id="25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ire Bellamy" initials="CB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C1E"/>
    <a:srgbClr val="1293CB"/>
    <a:srgbClr val="666E71"/>
    <a:srgbClr val="FFFFFF"/>
    <a:srgbClr val="228B96"/>
    <a:srgbClr val="4C5156"/>
    <a:srgbClr val="249797"/>
    <a:srgbClr val="259958"/>
    <a:srgbClr val="818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7" autoAdjust="0"/>
    <p:restoredTop sz="95872" autoAdjust="0"/>
  </p:normalViewPr>
  <p:slideViewPr>
    <p:cSldViewPr snapToObjects="1" showGuides="1">
      <p:cViewPr varScale="1">
        <p:scale>
          <a:sx n="108" d="100"/>
          <a:sy n="108" d="100"/>
        </p:scale>
        <p:origin x="1728" y="192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18" d="100"/>
          <a:sy n="118" d="100"/>
        </p:scale>
        <p:origin x="-2080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28600" y="228600"/>
            <a:ext cx="4876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 Light"/>
              <a:cs typeface="Open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34000" y="228600"/>
            <a:ext cx="130606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C2EC1-B70D-4CB4-BC58-2E1D99067EF3}" type="datetime3">
              <a:rPr lang="en-US" smtClean="0">
                <a:latin typeface="Open Sans Light"/>
              </a:rPr>
              <a:t>16 August 2018</a:t>
            </a:fld>
            <a:endParaRPr lang="en-US">
              <a:latin typeface="Open Sans Light"/>
              <a:cs typeface="Open Sans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28600" y="8451279"/>
            <a:ext cx="4876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 Light"/>
              <a:cs typeface="Open Sans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34000" y="8461947"/>
            <a:ext cx="8382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DAA28-FB28-3D4F-ABDC-2F79D633598F}" type="slidenum">
              <a:rPr lang="en-US" smtClean="0">
                <a:latin typeface="Open Sans Light"/>
                <a:cs typeface="Open Sans Light"/>
              </a:rPr>
              <a:pPr/>
              <a:t>‹#›</a:t>
            </a:fld>
            <a:endParaRPr lang="en-US">
              <a:latin typeface="Open Sans Light"/>
              <a:cs typeface="Open Sans Light"/>
            </a:endParaRPr>
          </a:p>
        </p:txBody>
      </p:sp>
      <p:pic>
        <p:nvPicPr>
          <p:cNvPr id="6" name="Picture 5" descr="PistoiaAlliance_compact_box_grey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8451279"/>
            <a:ext cx="467868" cy="46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0759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28600" y="228600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 Light"/>
                <a:cs typeface="Open Sans Light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286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 Light"/>
                <a:cs typeface="Open Sans Light"/>
              </a:defRPr>
            </a:lvl1pPr>
          </a:lstStyle>
          <a:p>
            <a:fld id="{4C1CEAC1-DD32-42DA-A5A2-1FFBC5A2CB4B}" type="datetime3">
              <a:rPr lang="en-US" smtClean="0"/>
              <a:t>16 August 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28600" y="4343400"/>
            <a:ext cx="641146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28600" y="8461947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 Light"/>
                <a:cs typeface="Open Sans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451279"/>
            <a:ext cx="2287587" cy="4678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 Light"/>
                <a:cs typeface="Open Sans Light"/>
              </a:defRPr>
            </a:lvl1pPr>
          </a:lstStyle>
          <a:p>
            <a:fld id="{9719C4BD-C343-8542-86CF-082388D36B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istoiaAlliance_compact_box_grey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8451279"/>
            <a:ext cx="467868" cy="46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209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Opening title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9C4BD-C343-8542-86CF-082388D36B2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A67F374-4BD1-4147-8FE3-891F82F3A867}" type="datetime3">
              <a:rPr lang="en-US" smtClean="0"/>
              <a:t>16 August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05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A420112-B715-440F-91DD-6FC7A4078357}" type="datetime3">
              <a:rPr lang="en-US" smtClean="0"/>
              <a:t>16 August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19C4BD-C343-8542-86CF-082388D36B2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36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A420112-B715-440F-91DD-6FC7A4078357}" type="datetime3">
              <a:rPr lang="en-US" smtClean="0"/>
              <a:t>16 August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19C4BD-C343-8542-86CF-082388D36B2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74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D190F-39F0-44EC-A144-2BD7C7941C94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26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Closing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9C4BD-C343-8542-86CF-082388D36B2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8D9E763-2B0F-4756-A4A8-D24E9F5DF040}" type="datetime3">
              <a:rPr lang="en-US" smtClean="0"/>
              <a:t>16 August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9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9800" y="304800"/>
            <a:ext cx="2667000" cy="155320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venue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5676900"/>
            <a:ext cx="28194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fld id="{7C324731-B2AA-714B-A8FD-B25E71C667AC}" type="datetime4">
              <a:rPr lang="en-US" smtClean="0"/>
              <a:pPr lvl="0"/>
              <a:t>October 17, 2016</a:t>
            </a:fld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00600"/>
            <a:ext cx="8001000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presenter</a:t>
            </a:r>
            <a:endParaRPr lang="en-US" dirty="0"/>
          </a:p>
        </p:txBody>
      </p:sp>
      <p:pic>
        <p:nvPicPr>
          <p:cNvPr id="15" name="Picture Placeholder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" b="1547"/>
          <a:stretch>
            <a:fillRect/>
          </a:stretch>
        </p:blipFill>
        <p:spPr>
          <a:xfrm>
            <a:off x="179511" y="188640"/>
            <a:ext cx="3527093" cy="13681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5770" y="2286000"/>
            <a:ext cx="2852460" cy="166120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0" y="5924550"/>
            <a:ext cx="3886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err="1"/>
              <a:t>presenter@pistoiaalliance.org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953000" y="5924550"/>
            <a:ext cx="1524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@</a:t>
            </a:r>
            <a:r>
              <a:rPr lang="en-GB" dirty="0" err="1"/>
              <a:t>pistoiaalliance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477000" y="5924550"/>
            <a:ext cx="2209800" cy="4572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err="1"/>
              <a:t>www.pistoiaalliance.org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24400" y="6019800"/>
            <a:ext cx="228600" cy="190500"/>
          </a:xfrm>
          <a:prstGeom prst="rect">
            <a:avLst/>
          </a:prstGeom>
        </p:spPr>
      </p:pic>
      <p:sp>
        <p:nvSpPr>
          <p:cNvPr id="1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5257800"/>
            <a:ext cx="81534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thank you message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86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February 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>
                <a:solidFill>
                  <a:srgbClr val="4C5156"/>
                </a:solidFill>
              </a:rPr>
              <a:t>HELM Steering Committee 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95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43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February 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>
                <a:solidFill>
                  <a:srgbClr val="4C5156"/>
                </a:solidFill>
              </a:rPr>
              <a:t>HELM Steering Committee 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122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87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539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13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28B96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>
                <a:latin typeface="Arial"/>
                <a:cs typeface="Arial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>
                <a:latin typeface="Arial"/>
                <a:cs typeface="Arial"/>
              </a:defRPr>
            </a:lvl2pPr>
            <a:lvl3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>
                <a:latin typeface="Arial"/>
                <a:cs typeface="Arial"/>
              </a:defRPr>
            </a:lvl3pPr>
            <a:lvl4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>
                <a:latin typeface="Arial"/>
                <a:cs typeface="Arial"/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65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318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56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389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1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9" name="Picture 8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871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620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or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8AEABF-7EFC-C542-BC91-5F53F601ED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D61CEE0-8A0E-574A-8FC2-CE7BA89F0253}" type="datetime3">
              <a:rPr lang="en-GB" smtClean="0"/>
              <a:pPr/>
              <a:t>16 August, 2018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053554"/>
            <a:ext cx="8229600" cy="51117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7667628" y="266700"/>
            <a:ext cx="1368425" cy="49847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Partner logo if required</a:t>
            </a:r>
          </a:p>
        </p:txBody>
      </p:sp>
    </p:spTree>
    <p:extLst>
      <p:ext uri="{BB962C8B-B14F-4D97-AF65-F5344CB8AC3E}">
        <p14:creationId xmlns:p14="http://schemas.microsoft.com/office/powerpoint/2010/main" val="2863957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Text or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8AEABF-7EFC-C542-BC91-5F53F601ED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D61CEE0-8A0E-574A-8FC2-CE7BA89F0253}" type="datetime3">
              <a:rPr lang="en-GB" smtClean="0"/>
              <a:pPr/>
              <a:t>16 August, 2018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052512"/>
            <a:ext cx="4042792" cy="511279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4009" y="1052514"/>
            <a:ext cx="4042792" cy="51133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667628" y="266700"/>
            <a:ext cx="1368425" cy="49847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Partner logo if required</a:t>
            </a:r>
          </a:p>
        </p:txBody>
      </p:sp>
    </p:spTree>
    <p:extLst>
      <p:ext uri="{BB962C8B-B14F-4D97-AF65-F5344CB8AC3E}">
        <p14:creationId xmlns:p14="http://schemas.microsoft.com/office/powerpoint/2010/main" val="17609404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8AEABF-7EFC-C542-BC91-5F53F601ED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D61CEE0-8A0E-574A-8FC2-CE7BA89F0253}" type="datetime3">
              <a:rPr lang="en-GB" smtClean="0"/>
              <a:pPr/>
              <a:t>16 August, 2018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7667628" y="266700"/>
            <a:ext cx="1368425" cy="49847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Partner logo if required</a:t>
            </a:r>
          </a:p>
        </p:txBody>
      </p:sp>
    </p:spTree>
    <p:extLst>
      <p:ext uri="{BB962C8B-B14F-4D97-AF65-F5344CB8AC3E}">
        <p14:creationId xmlns:p14="http://schemas.microsoft.com/office/powerpoint/2010/main" val="12871398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8532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3406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46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February 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>
                <a:solidFill>
                  <a:srgbClr val="4C5156"/>
                </a:solidFill>
              </a:rPr>
              <a:t>HELM Steering Committee 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664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74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000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62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9" name="Picture 8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798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13408"/>
      </p:ext>
    </p:extLst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64380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rgbClr val="666E7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rgbClr val="666E7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666E7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6" name="Picture 5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6" name="Picture 5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2910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buFont typeface="Arial"/>
              <a:buNone/>
              <a:defRPr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webinar recording message</a:t>
            </a:r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3276600" y="1447800"/>
            <a:ext cx="2590800" cy="2590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810000" y="2362200"/>
            <a:ext cx="1524000" cy="843498"/>
          </a:xfrm>
          <a:prstGeom prst="rect">
            <a:avLst/>
          </a:prstGeom>
        </p:spPr>
      </p:pic>
      <p:pic>
        <p:nvPicPr>
          <p:cNvPr id="9" name="Picture 8" descr="PistoiaAlliance_main_white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5770" y="2286000"/>
            <a:ext cx="2852460" cy="166120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7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6" r:id="rId1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FFFFFF"/>
          </a:solidFill>
          <a:latin typeface="Open Sans Light"/>
          <a:ea typeface="+mj-ea"/>
          <a:cs typeface="Open Sans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FFFFFF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FFFFF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FFFFFF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FFFFFF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Pistoia Alliance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7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US" sz="800" dirty="0">
                <a:solidFill>
                  <a:srgbClr val="666E71">
                    <a:tint val="75000"/>
                  </a:srgbClr>
                </a:solidFill>
                <a:latin typeface="Arial"/>
                <a:cs typeface="Arial"/>
              </a:rPr>
              <a:t>© Pistoia Alliance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9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7078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90801"/>
            <a:ext cx="8229599" cy="3765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US" sz="800" dirty="0">
                <a:solidFill>
                  <a:srgbClr val="666E71">
                    <a:tint val="75000"/>
                  </a:srgbClr>
                </a:solidFill>
                <a:latin typeface="Arial"/>
                <a:cs typeface="Arial"/>
              </a:rPr>
              <a:t>© Pistoia Alliance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95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 rot="16200000">
            <a:off x="8448999" y="5986122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Pistoia Alliance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-45020" y="6317271"/>
            <a:ext cx="8766050" cy="6932"/>
          </a:xfrm>
          <a:prstGeom prst="line">
            <a:avLst/>
          </a:prstGeom>
          <a:ln w="952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Pistoia Alliance tower_rgb-te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280" y="5952455"/>
            <a:ext cx="275208" cy="692696"/>
          </a:xfrm>
          <a:prstGeom prst="rect">
            <a:avLst/>
          </a:prstGeom>
        </p:spPr>
      </p:pic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457200" y="265926"/>
            <a:ext cx="7067128" cy="498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1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1907704" y="6356356"/>
            <a:ext cx="6120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8028384" y="6356356"/>
            <a:ext cx="65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98AEABF-7EFC-C542-BC91-5F53F601ED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1450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D61CEE0-8A0E-574A-8FC2-CE7BA89F0253}" type="datetime3">
              <a:rPr lang="en-GB" smtClean="0"/>
              <a:pPr/>
              <a:t>16 August,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5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Pistoia Alliance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75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8001000" cy="1200329"/>
          </a:xfrm>
        </p:spPr>
        <p:txBody>
          <a:bodyPr/>
          <a:lstStyle/>
          <a:p>
            <a:r>
              <a:rPr lang="en-US" sz="3600" dirty="0"/>
              <a:t>HELM: </a:t>
            </a:r>
            <a:r>
              <a:rPr lang="en-US" sz="3600" i="1" dirty="0"/>
              <a:t>Continuing</a:t>
            </a:r>
            <a:r>
              <a:rPr lang="en-US" sz="3600" dirty="0"/>
              <a:t> to set the standard for biomolecular representation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85800" y="3831431"/>
            <a:ext cx="8001000" cy="461665"/>
          </a:xfrm>
        </p:spPr>
        <p:txBody>
          <a:bodyPr/>
          <a:lstStyle/>
          <a:p>
            <a:r>
              <a:rPr lang="en-US" dirty="0"/>
              <a:t>2018 ACS Meeting – Division of Chemical Information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August 20</a:t>
            </a:r>
            <a:r>
              <a:rPr lang="en-US" baseline="30000" dirty="0">
                <a:solidFill>
                  <a:schemeClr val="tx2"/>
                </a:solidFill>
              </a:rPr>
              <a:t>th</a:t>
            </a:r>
            <a:r>
              <a:rPr lang="en-US" dirty="0">
                <a:solidFill>
                  <a:schemeClr val="tx2"/>
                </a:solidFill>
              </a:rPr>
              <a:t>, 2018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85800" y="4800600"/>
            <a:ext cx="8001000" cy="701731"/>
          </a:xfrm>
        </p:spPr>
        <p:txBody>
          <a:bodyPr/>
          <a:lstStyle/>
          <a:p>
            <a:r>
              <a:rPr lang="en-US" dirty="0"/>
              <a:t>Domain Lead – Sergio Rotstein</a:t>
            </a:r>
          </a:p>
          <a:p>
            <a:r>
              <a:rPr lang="en-US" dirty="0"/>
              <a:t>Project manager – Claire Bellamy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225" y="2590313"/>
            <a:ext cx="4968552" cy="348096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3694" y="300367"/>
            <a:ext cx="7652194" cy="584775"/>
          </a:xfrm>
        </p:spPr>
        <p:txBody>
          <a:bodyPr/>
          <a:lstStyle/>
          <a:p>
            <a:r>
              <a:rPr lang="en-US" sz="3200" dirty="0"/>
              <a:t>The HELM Ecosystem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72400" y="6381328"/>
            <a:ext cx="514400" cy="345232"/>
          </a:xfrm>
        </p:spPr>
        <p:txBody>
          <a:bodyPr/>
          <a:lstStyle/>
          <a:p>
            <a:fld id="{28ED40A3-BEA1-2645-9E17-452BD130FCD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9778A2A-AB74-4F55-8789-395E8620A0AA}"/>
              </a:ext>
            </a:extLst>
          </p:cNvPr>
          <p:cNvSpPr/>
          <p:nvPr/>
        </p:nvSpPr>
        <p:spPr>
          <a:xfrm>
            <a:off x="6364221" y="3580863"/>
            <a:ext cx="889854" cy="3579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rgbClr val="1A1C1E"/>
                </a:solidFill>
              </a:rPr>
              <a:t>Biovia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0E85FA-79B9-4E5F-A3E3-4E3FC9D9CC85}"/>
              </a:ext>
            </a:extLst>
          </p:cNvPr>
          <p:cNvSpPr/>
          <p:nvPr/>
        </p:nvSpPr>
        <p:spPr>
          <a:xfrm>
            <a:off x="7374852" y="3814318"/>
            <a:ext cx="1224136" cy="3579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rgbClr val="1A1C1E"/>
                </a:solidFill>
              </a:rPr>
              <a:t>ChemAxon</a:t>
            </a:r>
            <a:endParaRPr lang="en-GB" sz="1600" dirty="0">
              <a:solidFill>
                <a:srgbClr val="1A1C1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938E778-41A2-4F4D-AC9C-C2112DE98CF7}"/>
              </a:ext>
            </a:extLst>
          </p:cNvPr>
          <p:cNvSpPr/>
          <p:nvPr/>
        </p:nvSpPr>
        <p:spPr>
          <a:xfrm>
            <a:off x="7665809" y="3078730"/>
            <a:ext cx="938639" cy="54448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A1C1E"/>
                </a:solidFill>
              </a:rPr>
              <a:t>Perkin-Elmer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9E3D71A-8214-4DFD-8C6E-A423734F44B4}"/>
              </a:ext>
            </a:extLst>
          </p:cNvPr>
          <p:cNvSpPr/>
          <p:nvPr/>
        </p:nvSpPr>
        <p:spPr>
          <a:xfrm>
            <a:off x="7748161" y="4346085"/>
            <a:ext cx="938639" cy="3579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A1C1E"/>
                </a:solidFill>
              </a:rPr>
              <a:t>IDBS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616A034-E4EF-4218-BA18-E6DEEDD30363}"/>
              </a:ext>
            </a:extLst>
          </p:cNvPr>
          <p:cNvSpPr/>
          <p:nvPr/>
        </p:nvSpPr>
        <p:spPr>
          <a:xfrm>
            <a:off x="6257791" y="3019298"/>
            <a:ext cx="1224136" cy="3579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rgbClr val="1A1C1E"/>
                </a:solidFill>
              </a:rPr>
              <a:t>NextMove</a:t>
            </a:r>
            <a:endParaRPr lang="en-GB" sz="1600" dirty="0">
              <a:solidFill>
                <a:srgbClr val="1A1C1E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DEBFF0-FFE1-4242-A2EB-45C8A8B7339E}"/>
              </a:ext>
            </a:extLst>
          </p:cNvPr>
          <p:cNvSpPr/>
          <p:nvPr/>
        </p:nvSpPr>
        <p:spPr>
          <a:xfrm>
            <a:off x="6551694" y="4346085"/>
            <a:ext cx="889854" cy="3579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rgbClr val="1A1C1E"/>
                </a:solidFill>
              </a:rPr>
              <a:t>RDKit</a:t>
            </a:r>
            <a:endParaRPr lang="en-GB" sz="1600" dirty="0">
              <a:solidFill>
                <a:srgbClr val="1A1C1E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CAE92DF-24E5-43F6-9918-A8B099B4C44A}"/>
              </a:ext>
            </a:extLst>
          </p:cNvPr>
          <p:cNvSpPr/>
          <p:nvPr/>
        </p:nvSpPr>
        <p:spPr>
          <a:xfrm>
            <a:off x="512671" y="3501008"/>
            <a:ext cx="961862" cy="357908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rgbClr val="1A1C1E"/>
                </a:solidFill>
              </a:rPr>
              <a:t>ChEMBL</a:t>
            </a:r>
            <a:endParaRPr lang="en-GB" sz="1600" dirty="0">
              <a:solidFill>
                <a:srgbClr val="1A1C1E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C98CFE7-8D3E-4BFF-AA1F-633DFE47A7CE}"/>
              </a:ext>
            </a:extLst>
          </p:cNvPr>
          <p:cNvSpPr/>
          <p:nvPr/>
        </p:nvSpPr>
        <p:spPr>
          <a:xfrm>
            <a:off x="479011" y="4051794"/>
            <a:ext cx="1044214" cy="357908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A1C1E"/>
                </a:solidFill>
              </a:rPr>
              <a:t>PubChem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E26219D-06A5-4945-A3D2-323E602002F5}"/>
              </a:ext>
            </a:extLst>
          </p:cNvPr>
          <p:cNvSpPr/>
          <p:nvPr/>
        </p:nvSpPr>
        <p:spPr>
          <a:xfrm>
            <a:off x="3437923" y="5996081"/>
            <a:ext cx="1044214" cy="50405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A1C1E"/>
                </a:solidFill>
              </a:rPr>
              <a:t>ISO/TS 19844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530B51C-DDC7-44E4-A93C-9A1C1674A780}"/>
              </a:ext>
            </a:extLst>
          </p:cNvPr>
          <p:cNvSpPr/>
          <p:nvPr/>
        </p:nvSpPr>
        <p:spPr>
          <a:xfrm>
            <a:off x="3275856" y="1990972"/>
            <a:ext cx="889854" cy="35790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A1C1E"/>
                </a:solidFill>
              </a:rPr>
              <a:t>Pfizer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A8A6DE2-96AC-493D-B55C-B4DB5E3E13DF}"/>
              </a:ext>
            </a:extLst>
          </p:cNvPr>
          <p:cNvSpPr/>
          <p:nvPr/>
        </p:nvSpPr>
        <p:spPr>
          <a:xfrm>
            <a:off x="2987824" y="1417777"/>
            <a:ext cx="972206" cy="35790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A1C1E"/>
                </a:solidFill>
              </a:rPr>
              <a:t>Novartis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96E26AD-EF4C-4AB7-92E8-D454C61B140C}"/>
              </a:ext>
            </a:extLst>
          </p:cNvPr>
          <p:cNvSpPr/>
          <p:nvPr/>
        </p:nvSpPr>
        <p:spPr>
          <a:xfrm>
            <a:off x="4572000" y="1504504"/>
            <a:ext cx="889854" cy="35790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A1C1E"/>
                </a:solidFill>
              </a:rPr>
              <a:t>Roche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F66D9E2-774E-409B-ADC9-F18741B6F3F8}"/>
              </a:ext>
            </a:extLst>
          </p:cNvPr>
          <p:cNvSpPr/>
          <p:nvPr/>
        </p:nvSpPr>
        <p:spPr>
          <a:xfrm>
            <a:off x="4603504" y="2159074"/>
            <a:ext cx="889854" cy="35790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rgbClr val="1A1C1E"/>
                </a:solidFill>
              </a:rPr>
              <a:t>Ionis</a:t>
            </a:r>
            <a:endParaRPr lang="en-GB" sz="1600" dirty="0">
              <a:solidFill>
                <a:srgbClr val="1A1C1E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03A6F8F-D91B-45E0-A522-D7AA28A27E6B}"/>
              </a:ext>
            </a:extLst>
          </p:cNvPr>
          <p:cNvSpPr/>
          <p:nvPr/>
        </p:nvSpPr>
        <p:spPr>
          <a:xfrm>
            <a:off x="2220960" y="2331140"/>
            <a:ext cx="780425" cy="28982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A1C1E"/>
                </a:solidFill>
              </a:rPr>
              <a:t>GSK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71E4C99-8A3E-45D2-B348-78B3D9C25436}"/>
              </a:ext>
            </a:extLst>
          </p:cNvPr>
          <p:cNvSpPr/>
          <p:nvPr/>
        </p:nvSpPr>
        <p:spPr>
          <a:xfrm>
            <a:off x="1037122" y="2045945"/>
            <a:ext cx="780425" cy="28982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A1C1E"/>
                </a:solidFill>
              </a:rPr>
              <a:t>BMS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C717FB2-E321-4C7A-93F3-347410539842}"/>
              </a:ext>
            </a:extLst>
          </p:cNvPr>
          <p:cNvSpPr/>
          <p:nvPr/>
        </p:nvSpPr>
        <p:spPr>
          <a:xfrm>
            <a:off x="2009328" y="1638570"/>
            <a:ext cx="780425" cy="28982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A1C1E"/>
                </a:solidFill>
              </a:rPr>
              <a:t>Merck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DFD0521-7E0D-49B5-9C5A-367DE20949B9}"/>
              </a:ext>
            </a:extLst>
          </p:cNvPr>
          <p:cNvSpPr/>
          <p:nvPr/>
        </p:nvSpPr>
        <p:spPr>
          <a:xfrm>
            <a:off x="5640905" y="1803543"/>
            <a:ext cx="1125551" cy="35790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rgbClr val="1A1C1E"/>
                </a:solidFill>
              </a:rPr>
              <a:t>Rapafusyn</a:t>
            </a:r>
            <a:endParaRPr lang="en-GB" sz="1600" dirty="0">
              <a:solidFill>
                <a:srgbClr val="1A1C1E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6971EB4-60EA-4AE4-AA9E-8E1E6407197D}"/>
              </a:ext>
            </a:extLst>
          </p:cNvPr>
          <p:cNvSpPr/>
          <p:nvPr/>
        </p:nvSpPr>
        <p:spPr>
          <a:xfrm>
            <a:off x="7448673" y="4895095"/>
            <a:ext cx="1076493" cy="3579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rgbClr val="1A1C1E"/>
                </a:solidFill>
              </a:rPr>
              <a:t>Dotmatics</a:t>
            </a:r>
            <a:endParaRPr lang="en-GB" sz="1600" dirty="0">
              <a:solidFill>
                <a:srgbClr val="1A1C1E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C642CB5-F55A-4039-91A8-DBE278B8519F}"/>
              </a:ext>
            </a:extLst>
          </p:cNvPr>
          <p:cNvSpPr/>
          <p:nvPr/>
        </p:nvSpPr>
        <p:spPr>
          <a:xfrm>
            <a:off x="5886203" y="1043091"/>
            <a:ext cx="1125551" cy="535859"/>
          </a:xfrm>
          <a:prstGeom prst="roundRect">
            <a:avLst/>
          </a:prstGeom>
          <a:solidFill>
            <a:schemeClr val="accent3"/>
          </a:solidFill>
          <a:ln w="38100">
            <a:noFill/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A1C1E"/>
                </a:solidFill>
              </a:rPr>
              <a:t>Wave Life Science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CBA2523-1C61-4C5D-A42B-7CDF56CF6CDE}"/>
              </a:ext>
            </a:extLst>
          </p:cNvPr>
          <p:cNvSpPr/>
          <p:nvPr/>
        </p:nvSpPr>
        <p:spPr>
          <a:xfrm>
            <a:off x="5785188" y="4858069"/>
            <a:ext cx="889854" cy="50784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A1C1E"/>
                </a:solidFill>
              </a:rPr>
              <a:t>Quattro </a:t>
            </a:r>
            <a:r>
              <a:rPr lang="en-GB" sz="1600" dirty="0" err="1">
                <a:solidFill>
                  <a:srgbClr val="1A1C1E"/>
                </a:solidFill>
              </a:rPr>
              <a:t>reseach</a:t>
            </a:r>
            <a:endParaRPr lang="en-GB" sz="1600" dirty="0">
              <a:solidFill>
                <a:srgbClr val="1A1C1E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EF93893-0A15-492C-9705-32017F003D37}"/>
              </a:ext>
            </a:extLst>
          </p:cNvPr>
          <p:cNvSpPr/>
          <p:nvPr/>
        </p:nvSpPr>
        <p:spPr>
          <a:xfrm>
            <a:off x="6775592" y="5427536"/>
            <a:ext cx="1076493" cy="3579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rgbClr val="1A1C1E"/>
                </a:solidFill>
              </a:rPr>
              <a:t>Sciligence</a:t>
            </a:r>
            <a:endParaRPr lang="en-GB" sz="1600" dirty="0">
              <a:solidFill>
                <a:srgbClr val="1A1C1E"/>
              </a:solidFill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51E73B14-C47C-8C46-AFAA-8C470D30F594}"/>
              </a:ext>
            </a:extLst>
          </p:cNvPr>
          <p:cNvSpPr/>
          <p:nvPr/>
        </p:nvSpPr>
        <p:spPr>
          <a:xfrm>
            <a:off x="164678" y="4627858"/>
            <a:ext cx="2171124" cy="652003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1A1C1E"/>
                </a:solidFill>
              </a:rPr>
              <a:t>Monomer</a:t>
            </a:r>
            <a:r>
              <a:rPr lang="en-US" dirty="0" err="1">
                <a:solidFill>
                  <a:srgbClr val="1A1C1E"/>
                </a:solidFill>
              </a:rPr>
              <a:t>.org</a:t>
            </a:r>
            <a:endParaRPr lang="en-US" dirty="0">
              <a:solidFill>
                <a:srgbClr val="1A1C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84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513D6-8740-1E4A-908E-A20DF94A9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77925-7731-BE44-9AB5-4691FB29E9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74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A272B-2040-41CF-A298-2BA0F5831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“BAU” HELM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6DDBF-176F-456B-AABA-8A7CD7BFB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11" y="1340768"/>
            <a:ext cx="8229599" cy="50354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Many areas of focus for the community of interest</a:t>
            </a:r>
            <a:endParaRPr lang="en-GB" dirty="0"/>
          </a:p>
          <a:p>
            <a:endParaRPr lang="en-GB" sz="2000" dirty="0"/>
          </a:p>
          <a:p>
            <a:r>
              <a:rPr lang="en-GB" sz="2000" dirty="0"/>
              <a:t>Continuous refinement of the HELM standard and documentation</a:t>
            </a:r>
          </a:p>
          <a:p>
            <a:r>
              <a:rPr lang="en-GB" sz="2000" dirty="0"/>
              <a:t>Continuous identification and removal of barriers to adoption</a:t>
            </a:r>
          </a:p>
          <a:p>
            <a:r>
              <a:rPr lang="en-GB" sz="2000" dirty="0"/>
              <a:t>Investment of effort in the success of public resources</a:t>
            </a:r>
          </a:p>
          <a:p>
            <a:pPr lvl="1"/>
            <a:r>
              <a:rPr lang="en-GB" sz="1600" dirty="0" err="1"/>
              <a:t>Monomer.org</a:t>
            </a:r>
            <a:endParaRPr lang="en-GB" sz="1600" dirty="0"/>
          </a:p>
          <a:p>
            <a:pPr lvl="1"/>
            <a:r>
              <a:rPr lang="en-GB" sz="1600" dirty="0"/>
              <a:t>Regulatory agencies</a:t>
            </a:r>
          </a:p>
          <a:p>
            <a:pPr lvl="2"/>
            <a:r>
              <a:rPr lang="en-GB" sz="1200" dirty="0"/>
              <a:t>E.g. HELM adoption in GSRS</a:t>
            </a:r>
          </a:p>
          <a:p>
            <a:r>
              <a:rPr lang="en-GB" sz="2000" dirty="0"/>
              <a:t>Community Engagement</a:t>
            </a:r>
          </a:p>
          <a:p>
            <a:pPr lvl="1"/>
            <a:r>
              <a:rPr lang="en-GB" sz="1600" dirty="0"/>
              <a:t>Seminar Series</a:t>
            </a:r>
          </a:p>
          <a:p>
            <a:pPr lvl="1"/>
            <a:r>
              <a:rPr lang="en-GB" sz="1600" dirty="0"/>
              <a:t>Talks</a:t>
            </a:r>
          </a:p>
          <a:p>
            <a:pPr lvl="1"/>
            <a:r>
              <a:rPr lang="en-GB" sz="1600" dirty="0"/>
              <a:t>Posters</a:t>
            </a:r>
          </a:p>
          <a:p>
            <a:pPr lvl="1"/>
            <a:r>
              <a:rPr lang="en-GB" sz="1600" dirty="0"/>
              <a:t>Evangelism</a:t>
            </a:r>
          </a:p>
          <a:p>
            <a:pPr lvl="2"/>
            <a:r>
              <a:rPr lang="en-GB" sz="1200" dirty="0"/>
              <a:t>Software vendors</a:t>
            </a:r>
          </a:p>
          <a:p>
            <a:pPr lvl="2"/>
            <a:r>
              <a:rPr lang="en-GB" sz="1200" dirty="0"/>
              <a:t>Content providers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762FDD-8DCE-45FE-B255-E8E3F0B77A0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77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28784-17A9-5640-9654-F8C9ED929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B9402-F30B-B14B-B559-B1C15A597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~5 years since launch, the Pistoia HELM project has created a standard that is:</a:t>
            </a:r>
          </a:p>
          <a:p>
            <a:pPr lvl="1"/>
            <a:r>
              <a:rPr lang="en-US" dirty="0"/>
              <a:t>Leveraged by many of the largest biopharma companies</a:t>
            </a:r>
          </a:p>
          <a:p>
            <a:pPr lvl="1"/>
            <a:r>
              <a:rPr lang="en-US" dirty="0"/>
              <a:t>Supported by key scientific software vendors</a:t>
            </a:r>
          </a:p>
          <a:p>
            <a:pPr lvl="1"/>
            <a:r>
              <a:rPr lang="en-US" dirty="0"/>
              <a:t>Included in a growing number of public data sources</a:t>
            </a:r>
          </a:p>
          <a:p>
            <a:pPr lvl="1"/>
            <a:r>
              <a:rPr lang="en-US" dirty="0"/>
              <a:t>Supported as a biomolecule representation standard by agencies that follow IDMP guidelines (e.g. FDA, EMA)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41A07-C1B5-3E4A-A718-BB9054E1DD0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13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ADF0A-04A1-9B44-90DE-1C201F810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58914"/>
            <a:ext cx="7992888" cy="523220"/>
          </a:xfrm>
        </p:spPr>
        <p:txBody>
          <a:bodyPr/>
          <a:lstStyle/>
          <a:p>
            <a:r>
              <a:rPr lang="en-US" sz="2800" dirty="0"/>
              <a:t>What does it take to build a new standard?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4EF99-3E05-AB4B-9F90-28843E7280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74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FE773-3D38-424D-AD79-6F13FCDAC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334297"/>
            <a:ext cx="8229599" cy="407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78 people across 25 organizations coming together for a common cause!!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4EF99-3E05-AB4B-9F90-28843E7280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8500C1-6EDB-A841-87C5-BC52C3B2AAE2}"/>
              </a:ext>
            </a:extLst>
          </p:cNvPr>
          <p:cNvSpPr/>
          <p:nvPr/>
        </p:nvSpPr>
        <p:spPr>
          <a:xfrm>
            <a:off x="323528" y="1118349"/>
            <a:ext cx="267464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Andrey </a:t>
            </a:r>
            <a:r>
              <a:rPr lang="en-US" sz="1200" dirty="0" err="1"/>
              <a:t>Yerin</a:t>
            </a:r>
            <a:r>
              <a:rPr lang="en-US" sz="1200" dirty="0"/>
              <a:t>, </a:t>
            </a:r>
            <a:r>
              <a:rPr lang="en-US" sz="1200" dirty="0" err="1"/>
              <a:t>ACDlabs</a:t>
            </a:r>
            <a:endParaRPr lang="en-US" sz="1200" dirty="0"/>
          </a:p>
          <a:p>
            <a:r>
              <a:rPr lang="en-US" sz="1200" dirty="0"/>
              <a:t>Hans de </a:t>
            </a:r>
            <a:r>
              <a:rPr lang="en-US" sz="1200" dirty="0" err="1"/>
              <a:t>Bie</a:t>
            </a:r>
            <a:r>
              <a:rPr lang="en-US" sz="1200" dirty="0"/>
              <a:t>, </a:t>
            </a:r>
            <a:r>
              <a:rPr lang="en-US" sz="1200" dirty="0" err="1"/>
              <a:t>ACDlabs</a:t>
            </a:r>
            <a:endParaRPr lang="en-US" sz="1200" dirty="0"/>
          </a:p>
          <a:p>
            <a:r>
              <a:rPr lang="en-US" sz="1200" dirty="0"/>
              <a:t>Jan Holst Jensen , </a:t>
            </a:r>
            <a:r>
              <a:rPr lang="en-US" sz="1200" dirty="0" err="1"/>
              <a:t>Biochemfusion</a:t>
            </a:r>
            <a:endParaRPr lang="en-US" sz="1200" dirty="0"/>
          </a:p>
          <a:p>
            <a:r>
              <a:rPr lang="en-US" sz="1200" dirty="0"/>
              <a:t>Dana </a:t>
            </a:r>
            <a:r>
              <a:rPr lang="en-US" sz="1200" dirty="0" err="1"/>
              <a:t>Vanderwall</a:t>
            </a:r>
            <a:r>
              <a:rPr lang="en-US" sz="1200" dirty="0"/>
              <a:t>, BMS</a:t>
            </a:r>
          </a:p>
          <a:p>
            <a:r>
              <a:rPr lang="en-US" sz="1200" dirty="0"/>
              <a:t>Mary Brawner , BMS</a:t>
            </a:r>
          </a:p>
          <a:p>
            <a:r>
              <a:rPr lang="en-US" sz="1200" dirty="0"/>
              <a:t>Matthias Nolte, BMS</a:t>
            </a:r>
          </a:p>
          <a:p>
            <a:r>
              <a:rPr lang="en-US" sz="1200" dirty="0"/>
              <a:t>Ramesh </a:t>
            </a:r>
            <a:r>
              <a:rPr lang="en-US" sz="1200" dirty="0" err="1"/>
              <a:t>Durvasula</a:t>
            </a:r>
            <a:r>
              <a:rPr lang="en-US" sz="1200" dirty="0"/>
              <a:t>, BMS</a:t>
            </a:r>
          </a:p>
          <a:p>
            <a:r>
              <a:rPr lang="en-US" sz="1200" dirty="0"/>
              <a:t>David </a:t>
            </a:r>
            <a:r>
              <a:rPr lang="en-US" sz="1200" dirty="0" err="1"/>
              <a:t>Lowis</a:t>
            </a:r>
            <a:r>
              <a:rPr lang="en-US" sz="1200" dirty="0"/>
              <a:t>, </a:t>
            </a:r>
            <a:r>
              <a:rPr lang="en-US" sz="1200" dirty="0" err="1"/>
              <a:t>Certara</a:t>
            </a:r>
            <a:endParaRPr lang="en-US" sz="1200" dirty="0"/>
          </a:p>
          <a:p>
            <a:r>
              <a:rPr lang="en-US" sz="1200" dirty="0" err="1"/>
              <a:t>Akos</a:t>
            </a:r>
            <a:r>
              <a:rPr lang="en-US" sz="1200" dirty="0"/>
              <a:t> Papp, </a:t>
            </a:r>
            <a:r>
              <a:rPr lang="en-US" sz="1200" dirty="0" err="1"/>
              <a:t>ChemAxon</a:t>
            </a:r>
            <a:endParaRPr lang="en-US" sz="1200" dirty="0"/>
          </a:p>
          <a:p>
            <a:r>
              <a:rPr lang="en-US" sz="1200" dirty="0"/>
              <a:t>Alexander </a:t>
            </a:r>
            <a:r>
              <a:rPr lang="en-US" sz="1200" dirty="0" err="1"/>
              <a:t>Drijver</a:t>
            </a:r>
            <a:r>
              <a:rPr lang="en-US" sz="1200" dirty="0"/>
              <a:t>, </a:t>
            </a:r>
            <a:r>
              <a:rPr lang="en-US" sz="1200" dirty="0" err="1"/>
              <a:t>ChemAxon</a:t>
            </a:r>
            <a:endParaRPr lang="en-US" sz="1200" dirty="0"/>
          </a:p>
          <a:p>
            <a:r>
              <a:rPr lang="en-US" sz="1200" dirty="0"/>
              <a:t>Roland </a:t>
            </a:r>
            <a:r>
              <a:rPr lang="en-US" sz="1200" dirty="0" err="1"/>
              <a:t>Knispel</a:t>
            </a:r>
            <a:r>
              <a:rPr lang="en-US" sz="1200" dirty="0"/>
              <a:t>, </a:t>
            </a:r>
            <a:r>
              <a:rPr lang="en-US" sz="1200" dirty="0" err="1"/>
              <a:t>ChemAxon</a:t>
            </a:r>
            <a:endParaRPr lang="en-US" sz="1200" dirty="0"/>
          </a:p>
          <a:p>
            <a:r>
              <a:rPr lang="en-US" sz="1200" dirty="0"/>
              <a:t>Alex Allardyce, </a:t>
            </a:r>
            <a:r>
              <a:rPr lang="en-US" sz="1200" dirty="0" err="1"/>
              <a:t>ChemAxon</a:t>
            </a:r>
            <a:endParaRPr lang="en-US" sz="1200" dirty="0"/>
          </a:p>
          <a:p>
            <a:r>
              <a:rPr lang="en-US" sz="1200" dirty="0"/>
              <a:t>Anna </a:t>
            </a:r>
            <a:r>
              <a:rPr lang="en-US" sz="1200" dirty="0" err="1"/>
              <a:t>Gualton</a:t>
            </a:r>
            <a:r>
              <a:rPr lang="en-US" sz="1200" dirty="0"/>
              <a:t>, EMBL-EBI</a:t>
            </a:r>
          </a:p>
          <a:p>
            <a:r>
              <a:rPr lang="en-US" sz="1200" dirty="0"/>
              <a:t>Andrew R Leach , EMBL-EBI</a:t>
            </a:r>
          </a:p>
          <a:p>
            <a:r>
              <a:rPr lang="en-US" sz="1200" dirty="0"/>
              <a:t>Dominic Clark, EMBL-EBI</a:t>
            </a:r>
          </a:p>
          <a:p>
            <a:r>
              <a:rPr lang="en-US" sz="1200" dirty="0"/>
              <a:t>John </a:t>
            </a:r>
            <a:r>
              <a:rPr lang="en-US" sz="1200" dirty="0" err="1"/>
              <a:t>Overington</a:t>
            </a:r>
            <a:r>
              <a:rPr lang="en-US" sz="1200" dirty="0"/>
              <a:t>, EMBL-EBI</a:t>
            </a:r>
          </a:p>
          <a:p>
            <a:r>
              <a:rPr lang="en-US" sz="1200" dirty="0"/>
              <a:t>Patricia Bento, EMBL-EBI</a:t>
            </a:r>
          </a:p>
          <a:p>
            <a:r>
              <a:rPr lang="en-US" sz="1200" dirty="0"/>
              <a:t>George </a:t>
            </a:r>
            <a:r>
              <a:rPr lang="en-US" sz="1200" dirty="0" err="1"/>
              <a:t>Papadatos</a:t>
            </a:r>
            <a:r>
              <a:rPr lang="en-US" sz="1200" dirty="0"/>
              <a:t>, EMBL-EBI</a:t>
            </a:r>
          </a:p>
          <a:p>
            <a:r>
              <a:rPr lang="en-US" sz="1200" dirty="0"/>
              <a:t>Leah O’Brien , GSK</a:t>
            </a:r>
          </a:p>
          <a:p>
            <a:r>
              <a:rPr lang="en-US" sz="1200" dirty="0"/>
              <a:t>Rama </a:t>
            </a:r>
            <a:r>
              <a:rPr lang="en-US" sz="1200" dirty="0" err="1"/>
              <a:t>Bhamidipati</a:t>
            </a:r>
            <a:r>
              <a:rPr lang="en-US" sz="1200" dirty="0"/>
              <a:t> , GSK</a:t>
            </a:r>
          </a:p>
          <a:p>
            <a:r>
              <a:rPr lang="en-US" sz="1200" dirty="0"/>
              <a:t>Michael Cui , GSK</a:t>
            </a:r>
          </a:p>
          <a:p>
            <a:r>
              <a:rPr lang="en-US" sz="1200" dirty="0"/>
              <a:t>John Smith, GSK</a:t>
            </a:r>
          </a:p>
          <a:p>
            <a:r>
              <a:rPr lang="en-US" sz="1200" dirty="0" err="1"/>
              <a:t>Simili</a:t>
            </a:r>
            <a:r>
              <a:rPr lang="en-US" sz="1200" dirty="0"/>
              <a:t> Abhilash, Harvard University</a:t>
            </a:r>
          </a:p>
          <a:p>
            <a:r>
              <a:rPr lang="en-US" sz="1200" dirty="0"/>
              <a:t>Stephanie Dube, Harvard University</a:t>
            </a:r>
          </a:p>
          <a:p>
            <a:r>
              <a:rPr lang="en-US" sz="1200" dirty="0" err="1"/>
              <a:t>Thankam</a:t>
            </a:r>
            <a:r>
              <a:rPr lang="en-US" sz="1200" dirty="0"/>
              <a:t> </a:t>
            </a:r>
            <a:r>
              <a:rPr lang="en-US" sz="1200" dirty="0" err="1"/>
              <a:t>Girija</a:t>
            </a:r>
            <a:r>
              <a:rPr lang="en-US" sz="1200" dirty="0"/>
              <a:t>, Harvard University</a:t>
            </a:r>
          </a:p>
          <a:p>
            <a:r>
              <a:rPr lang="en-US" sz="1200" dirty="0"/>
              <a:t>Sarah </a:t>
            </a:r>
            <a:r>
              <a:rPr lang="en-US" sz="1200" dirty="0" err="1"/>
              <a:t>Leinicke</a:t>
            </a:r>
            <a:r>
              <a:rPr lang="en-US" sz="1200" dirty="0"/>
              <a:t>, Harvard University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E5C33E-1E40-8142-AFDC-117ED592812D}"/>
              </a:ext>
            </a:extLst>
          </p:cNvPr>
          <p:cNvSpPr/>
          <p:nvPr/>
        </p:nvSpPr>
        <p:spPr>
          <a:xfrm>
            <a:off x="3167843" y="1118349"/>
            <a:ext cx="267464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Chinedu Okongwu, Harvard University Justin Sanford, Harvard University</a:t>
            </a:r>
          </a:p>
          <a:p>
            <a:r>
              <a:rPr lang="en-US" sz="1200" dirty="0"/>
              <a:t>Stephen Heller, </a:t>
            </a:r>
            <a:r>
              <a:rPr lang="en-US" sz="1200" dirty="0" err="1"/>
              <a:t>InChi</a:t>
            </a:r>
            <a:r>
              <a:rPr lang="en-US" sz="1200" dirty="0"/>
              <a:t> Trust</a:t>
            </a:r>
          </a:p>
          <a:p>
            <a:r>
              <a:rPr lang="en-US" sz="1200" dirty="0"/>
              <a:t>Keith Taylor, Independent</a:t>
            </a:r>
          </a:p>
          <a:p>
            <a:r>
              <a:rPr lang="en-US" sz="1200" dirty="0"/>
              <a:t>Edward Currie, Infosys</a:t>
            </a:r>
          </a:p>
          <a:p>
            <a:r>
              <a:rPr lang="en-US" sz="1200" dirty="0"/>
              <a:t>Kirti Jindal, Infosys</a:t>
            </a:r>
          </a:p>
          <a:p>
            <a:r>
              <a:rPr lang="en-US" sz="1200" dirty="0"/>
              <a:t>Eric Swayze, Ionis</a:t>
            </a:r>
          </a:p>
          <a:p>
            <a:r>
              <a:rPr lang="en-US" sz="1200" dirty="0"/>
              <a:t>Jeff Milton, Ionis</a:t>
            </a:r>
          </a:p>
          <a:p>
            <a:r>
              <a:rPr lang="en-US" sz="1200" dirty="0"/>
              <a:t>Susan Turner , Merck</a:t>
            </a:r>
          </a:p>
          <a:p>
            <a:r>
              <a:rPr lang="en-US" sz="1200" dirty="0"/>
              <a:t>Thomas Gan, Merck</a:t>
            </a:r>
          </a:p>
          <a:p>
            <a:r>
              <a:rPr lang="en-US" sz="1200" dirty="0"/>
              <a:t>Chris Waller, Merck</a:t>
            </a:r>
          </a:p>
          <a:p>
            <a:r>
              <a:rPr lang="en-US" sz="1200" dirty="0"/>
              <a:t>Roger </a:t>
            </a:r>
            <a:r>
              <a:rPr lang="en-US" sz="1200" dirty="0" err="1"/>
              <a:t>Sayle</a:t>
            </a:r>
            <a:r>
              <a:rPr lang="en-US" sz="1200" dirty="0"/>
              <a:t>, Next Move Software</a:t>
            </a:r>
          </a:p>
          <a:p>
            <a:r>
              <a:rPr lang="en-US" sz="1200" dirty="0"/>
              <a:t>Noel O-Boyd, Next Move Software</a:t>
            </a:r>
          </a:p>
          <a:p>
            <a:r>
              <a:rPr lang="en-US" sz="1200" dirty="0"/>
              <a:t>John May, Next Move Software</a:t>
            </a:r>
          </a:p>
          <a:p>
            <a:r>
              <a:rPr lang="en-US" sz="1200" dirty="0"/>
              <a:t>Joann Prescott-Roy, Novartis</a:t>
            </a:r>
          </a:p>
          <a:p>
            <a:r>
              <a:rPr lang="en-US" sz="1200" dirty="0" err="1"/>
              <a:t>Yohann</a:t>
            </a:r>
            <a:r>
              <a:rPr lang="en-US" sz="1200" dirty="0"/>
              <a:t> </a:t>
            </a:r>
            <a:r>
              <a:rPr lang="en-US" sz="1200" dirty="0" err="1"/>
              <a:t>Potier</a:t>
            </a:r>
            <a:r>
              <a:rPr lang="en-US" sz="1200" dirty="0"/>
              <a:t>, Novartis</a:t>
            </a:r>
          </a:p>
          <a:p>
            <a:r>
              <a:rPr lang="en-US" sz="1200" dirty="0"/>
              <a:t>Sven </a:t>
            </a:r>
            <a:r>
              <a:rPr lang="en-US" sz="1200" dirty="0" err="1"/>
              <a:t>Neumeyer</a:t>
            </a:r>
            <a:r>
              <a:rPr lang="en-US" sz="1200" dirty="0"/>
              <a:t>, Novartis</a:t>
            </a:r>
          </a:p>
          <a:p>
            <a:r>
              <a:rPr lang="en-US" sz="1200" dirty="0"/>
              <a:t>Quan Yang, Novartis</a:t>
            </a:r>
          </a:p>
          <a:p>
            <a:r>
              <a:rPr lang="en-US" sz="1200" dirty="0"/>
              <a:t>Pat Keller, Novartis</a:t>
            </a:r>
          </a:p>
          <a:p>
            <a:r>
              <a:rPr lang="en-US" sz="1200" dirty="0" err="1"/>
              <a:t>Boram</a:t>
            </a:r>
            <a:r>
              <a:rPr lang="en-US" sz="1200" dirty="0"/>
              <a:t> Yi, Novartis</a:t>
            </a:r>
          </a:p>
          <a:p>
            <a:r>
              <a:rPr lang="en-US" sz="1200" dirty="0"/>
              <a:t>Pierre </a:t>
            </a:r>
            <a:r>
              <a:rPr lang="en-US" sz="1200" dirty="0" err="1"/>
              <a:t>Morieux</a:t>
            </a:r>
            <a:r>
              <a:rPr lang="en-US" sz="1200" dirty="0"/>
              <a:t>, Perkin Elmer</a:t>
            </a:r>
          </a:p>
          <a:p>
            <a:r>
              <a:rPr lang="en-US" sz="1200" dirty="0"/>
              <a:t>Andrew </a:t>
            </a:r>
            <a:r>
              <a:rPr lang="en-US" sz="1200" dirty="0" err="1"/>
              <a:t>Smellie</a:t>
            </a:r>
            <a:r>
              <a:rPr lang="en-US" sz="1200" dirty="0"/>
              <a:t>, Perkin Elmer</a:t>
            </a:r>
          </a:p>
          <a:p>
            <a:r>
              <a:rPr lang="en-US" sz="1200" dirty="0"/>
              <a:t>Philip Skinner, Perkin Elmer</a:t>
            </a:r>
          </a:p>
          <a:p>
            <a:r>
              <a:rPr lang="en-US" sz="1200" dirty="0"/>
              <a:t>Claire Bellamy, Pistoia Alliance</a:t>
            </a:r>
          </a:p>
          <a:p>
            <a:r>
              <a:rPr lang="en-US" sz="1200" dirty="0"/>
              <a:t>John Wise, Pistoia Alliance</a:t>
            </a:r>
          </a:p>
          <a:p>
            <a:r>
              <a:rPr lang="en-US" sz="1200" dirty="0"/>
              <a:t>Carmen </a:t>
            </a:r>
            <a:r>
              <a:rPr lang="en-US" sz="1200" dirty="0" err="1"/>
              <a:t>Nitsche</a:t>
            </a:r>
            <a:r>
              <a:rPr lang="en-US" sz="1200" dirty="0"/>
              <a:t>, Pistoia Alliance</a:t>
            </a:r>
          </a:p>
          <a:p>
            <a:r>
              <a:rPr lang="en-US" sz="1200" dirty="0"/>
              <a:t>Richard Holland, Pistoia Alliance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F7DF1-0D57-F44B-A1E0-C893414DBC2F}"/>
              </a:ext>
            </a:extLst>
          </p:cNvPr>
          <p:cNvSpPr/>
          <p:nvPr/>
        </p:nvSpPr>
        <p:spPr>
          <a:xfrm>
            <a:off x="6012158" y="1118349"/>
            <a:ext cx="28803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David </a:t>
            </a:r>
            <a:r>
              <a:rPr lang="en-US" sz="1200" dirty="0" err="1"/>
              <a:t>Klatte</a:t>
            </a:r>
            <a:r>
              <a:rPr lang="en-US" sz="1200" dirty="0"/>
              <a:t>, Pfizer</a:t>
            </a:r>
          </a:p>
          <a:p>
            <a:r>
              <a:rPr lang="en-US" sz="1200" dirty="0" err="1"/>
              <a:t>Hongli</a:t>
            </a:r>
            <a:r>
              <a:rPr lang="en-US" sz="1200" dirty="0"/>
              <a:t> Li, Pfizer</a:t>
            </a:r>
          </a:p>
          <a:p>
            <a:r>
              <a:rPr lang="en-US" sz="1200" dirty="0"/>
              <a:t>Sergio </a:t>
            </a:r>
            <a:r>
              <a:rPr lang="en-US" sz="1200" dirty="0" err="1"/>
              <a:t>Rotstein</a:t>
            </a:r>
            <a:r>
              <a:rPr lang="en-US" sz="1200" dirty="0"/>
              <a:t> , Pfizer</a:t>
            </a:r>
          </a:p>
          <a:p>
            <a:r>
              <a:rPr lang="en-US" sz="1200" dirty="0"/>
              <a:t>Rob Stanton, Pfizer</a:t>
            </a:r>
          </a:p>
          <a:p>
            <a:r>
              <a:rPr lang="en-US" sz="1200" dirty="0"/>
              <a:t>Simon Xi, Pfizer</a:t>
            </a:r>
          </a:p>
          <a:p>
            <a:r>
              <a:rPr lang="en-US" sz="1200" dirty="0" err="1"/>
              <a:t>Tianhong</a:t>
            </a:r>
            <a:r>
              <a:rPr lang="en-US" sz="1200" dirty="0"/>
              <a:t> Zhang , Pfizer</a:t>
            </a:r>
          </a:p>
          <a:p>
            <a:r>
              <a:rPr lang="en-US" sz="1200" dirty="0"/>
              <a:t>Bernhard </a:t>
            </a:r>
            <a:r>
              <a:rPr lang="en-US" sz="1200" dirty="0" err="1"/>
              <a:t>Shirm</a:t>
            </a:r>
            <a:r>
              <a:rPr lang="en-US" sz="1200" dirty="0"/>
              <a:t>, Quattro research</a:t>
            </a:r>
          </a:p>
          <a:p>
            <a:r>
              <a:rPr lang="en-US" sz="1200" dirty="0"/>
              <a:t>Markus Weisser, Quattro research</a:t>
            </a:r>
          </a:p>
          <a:p>
            <a:r>
              <a:rPr lang="en-US" sz="1200" dirty="0"/>
              <a:t>Anne Von Raven, Quattro research</a:t>
            </a:r>
          </a:p>
          <a:p>
            <a:r>
              <a:rPr lang="en-US" sz="1200" dirty="0"/>
              <a:t>Marco </a:t>
            </a:r>
            <a:r>
              <a:rPr lang="en-US" sz="1200" dirty="0" err="1"/>
              <a:t>Lanig</a:t>
            </a:r>
            <a:r>
              <a:rPr lang="en-US" sz="1200" dirty="0"/>
              <a:t>, Quattro research</a:t>
            </a:r>
          </a:p>
          <a:p>
            <a:r>
              <a:rPr lang="en-US" sz="1200" dirty="0" err="1"/>
              <a:t>Cathrin</a:t>
            </a:r>
            <a:r>
              <a:rPr lang="en-US" sz="1200" dirty="0"/>
              <a:t> Mayer, Quattro research</a:t>
            </a:r>
          </a:p>
          <a:p>
            <a:r>
              <a:rPr lang="en-US" sz="1200" dirty="0"/>
              <a:t>Sabrina Hecht, Quattro research</a:t>
            </a:r>
          </a:p>
          <a:p>
            <a:r>
              <a:rPr lang="en-US" sz="1200" dirty="0"/>
              <a:t>Michael </a:t>
            </a:r>
            <a:r>
              <a:rPr lang="en-US" sz="1200" dirty="0" err="1"/>
              <a:t>Braxenthaler</a:t>
            </a:r>
            <a:r>
              <a:rPr lang="en-US" sz="1200" dirty="0"/>
              <a:t>, Roche</a:t>
            </a:r>
          </a:p>
          <a:p>
            <a:r>
              <a:rPr lang="en-US" sz="1200" dirty="0"/>
              <a:t>Margret </a:t>
            </a:r>
            <a:r>
              <a:rPr lang="en-US" sz="1200" dirty="0" err="1"/>
              <a:t>Assfalg</a:t>
            </a:r>
            <a:r>
              <a:rPr lang="en-US" sz="1200" dirty="0"/>
              <a:t> , Roche</a:t>
            </a:r>
          </a:p>
          <a:p>
            <a:r>
              <a:rPr lang="en-US" sz="1200" dirty="0"/>
              <a:t>Stefan </a:t>
            </a:r>
            <a:r>
              <a:rPr lang="en-US" sz="1200" dirty="0" err="1"/>
              <a:t>Klostermann</a:t>
            </a:r>
            <a:r>
              <a:rPr lang="en-US" sz="1200" dirty="0"/>
              <a:t>, Roche</a:t>
            </a:r>
          </a:p>
          <a:p>
            <a:r>
              <a:rPr lang="en-US" sz="1200" dirty="0"/>
              <a:t>Dennis Hansen, Roche</a:t>
            </a:r>
          </a:p>
          <a:p>
            <a:r>
              <a:rPr lang="en-US" sz="1200" dirty="0" err="1"/>
              <a:t>Jinbo</a:t>
            </a:r>
            <a:r>
              <a:rPr lang="en-US" sz="1200" dirty="0"/>
              <a:t> Lee, </a:t>
            </a:r>
            <a:r>
              <a:rPr lang="en-US" sz="1200" dirty="0" err="1"/>
              <a:t>Scilligence</a:t>
            </a:r>
            <a:endParaRPr lang="en-US" sz="1200" dirty="0"/>
          </a:p>
          <a:p>
            <a:r>
              <a:rPr lang="en-US" sz="1200" dirty="0"/>
              <a:t>Tony Yuan, </a:t>
            </a:r>
            <a:r>
              <a:rPr lang="en-US" sz="1200" dirty="0" err="1"/>
              <a:t>Scilligence</a:t>
            </a:r>
            <a:endParaRPr lang="en-US" sz="1200" dirty="0"/>
          </a:p>
          <a:p>
            <a:r>
              <a:rPr lang="en-US" sz="1200" dirty="0"/>
              <a:t>Bret Daniel, </a:t>
            </a:r>
            <a:r>
              <a:rPr lang="en-US" sz="1200" dirty="0" err="1"/>
              <a:t>Sial</a:t>
            </a:r>
            <a:endParaRPr lang="en-US" sz="1200" dirty="0"/>
          </a:p>
          <a:p>
            <a:r>
              <a:rPr lang="en-US" sz="1200" dirty="0"/>
              <a:t>Ian Stott, Unilever</a:t>
            </a:r>
          </a:p>
          <a:p>
            <a:r>
              <a:rPr lang="en-US" sz="1200" dirty="0"/>
              <a:t>Jerry Winter, Unilever</a:t>
            </a:r>
          </a:p>
          <a:p>
            <a:r>
              <a:rPr lang="en-US" sz="1200" dirty="0"/>
              <a:t>Andreas Bender, University of Cambridge</a:t>
            </a:r>
          </a:p>
          <a:p>
            <a:r>
              <a:rPr lang="en-US" sz="1200" dirty="0"/>
              <a:t>Andrea </a:t>
            </a:r>
            <a:r>
              <a:rPr lang="en-US" sz="1200" dirty="0" err="1"/>
              <a:t>Chlebkova</a:t>
            </a:r>
            <a:r>
              <a:rPr lang="en-US" sz="1200" dirty="0"/>
              <a:t>, University of Cambridge</a:t>
            </a:r>
          </a:p>
          <a:p>
            <a:r>
              <a:rPr lang="en-US" sz="1200" dirty="0"/>
              <a:t>Eva </a:t>
            </a:r>
            <a:r>
              <a:rPr lang="en-US" sz="1200" dirty="0" err="1"/>
              <a:t>Bultel</a:t>
            </a:r>
            <a:r>
              <a:rPr lang="en-US" sz="1200" dirty="0"/>
              <a:t>, University of Hamburg</a:t>
            </a:r>
          </a:p>
          <a:p>
            <a:r>
              <a:rPr lang="en-US" sz="1200" dirty="0" err="1"/>
              <a:t>Clémentine</a:t>
            </a:r>
            <a:r>
              <a:rPr lang="en-US" sz="1200" dirty="0"/>
              <a:t> </a:t>
            </a:r>
            <a:r>
              <a:rPr lang="en-US" sz="1200" dirty="0" err="1"/>
              <a:t>Campart</a:t>
            </a:r>
            <a:r>
              <a:rPr lang="en-US" sz="1200" dirty="0"/>
              <a:t>, University of Lille</a:t>
            </a:r>
          </a:p>
          <a:p>
            <a:r>
              <a:rPr lang="en-US" sz="1200" dirty="0"/>
              <a:t>Maude Pupin, University of Lille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E5DD815-1B78-CF48-A9D2-A8432F712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58914"/>
            <a:ext cx="7992888" cy="523220"/>
          </a:xfrm>
        </p:spPr>
        <p:txBody>
          <a:bodyPr/>
          <a:lstStyle/>
          <a:p>
            <a:r>
              <a:rPr lang="en-US" sz="2800" dirty="0"/>
              <a:t>What does it take to build a new standard?</a:t>
            </a:r>
          </a:p>
        </p:txBody>
      </p:sp>
    </p:spTree>
    <p:extLst>
      <p:ext uri="{BB962C8B-B14F-4D97-AF65-F5344CB8AC3E}">
        <p14:creationId xmlns:p14="http://schemas.microsoft.com/office/powerpoint/2010/main" val="2238227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77171"/>
            <a:ext cx="3657600" cy="3375965"/>
          </a:xfrm>
          <a:prstGeom prst="rect">
            <a:avLst/>
          </a:prstGeom>
        </p:spPr>
      </p:pic>
      <p:pic>
        <p:nvPicPr>
          <p:cNvPr id="6146" name="Picture 2" descr="https://encrypted-tbn1.gstatic.com/images?q=tbn:ANd9GcQWDFTNiPX4wvSnXqU9UhM4Vke6fndUt18HhU2hbypOFTe9sN5b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825" y="1238163"/>
            <a:ext cx="2338535" cy="233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74010" y="3717032"/>
            <a:ext cx="2756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4C5156"/>
                </a:solidFill>
              </a:rPr>
              <a:t>www.OpenHelm.org</a:t>
            </a:r>
            <a:br>
              <a:rPr lang="en-US" sz="2400" dirty="0">
                <a:solidFill>
                  <a:srgbClr val="4C5156"/>
                </a:solidFill>
              </a:rPr>
            </a:br>
            <a:r>
              <a:rPr lang="en-US" sz="2400" dirty="0" err="1">
                <a:solidFill>
                  <a:srgbClr val="4C5156"/>
                </a:solidFill>
              </a:rPr>
              <a:t>info@openhelm.org</a:t>
            </a:r>
            <a:endParaRPr lang="en-US" sz="2400" dirty="0">
              <a:solidFill>
                <a:srgbClr val="4C5156"/>
              </a:solidFill>
            </a:endParaRPr>
          </a:p>
        </p:txBody>
      </p:sp>
      <p:pic>
        <p:nvPicPr>
          <p:cNvPr id="7" name="Picture 6" descr="HELM_logo_full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36" y="5126242"/>
            <a:ext cx="4703420" cy="1543117"/>
          </a:xfrm>
          <a:prstGeom prst="rect">
            <a:avLst/>
          </a:prstGeom>
        </p:spPr>
      </p:pic>
      <p:sp>
        <p:nvSpPr>
          <p:cNvPr id="8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16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08543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33400" y="5805264"/>
            <a:ext cx="3886200" cy="1008112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Claire.Bellamy@PistoiaAlliance.org </a:t>
            </a:r>
          </a:p>
          <a:p>
            <a:r>
              <a:rPr lang="en-US" dirty="0">
                <a:solidFill>
                  <a:schemeClr val="accent6"/>
                </a:solidFill>
              </a:rPr>
              <a:t>Sergio.Rotstein@PistoiaAlliance.org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pistoiaalliance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err="1"/>
              <a:t>www.pistoiaalliance.org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dirty="0"/>
              <a:t>Thank you for attending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6ED2-B58B-8341-9C30-4A6697CA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54D0D-E206-5045-9AD9-6B6EBF3CF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Industry Adoption</a:t>
            </a:r>
          </a:p>
          <a:p>
            <a:r>
              <a:rPr lang="en-US" dirty="0"/>
              <a:t>What’s Next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B0501-DC81-4E4D-B695-FC5BB7B7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57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513D6-8740-1E4A-908E-A20DF94A9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77925-7731-BE44-9AB5-4691FB29E9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4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831658" y="1556792"/>
            <a:ext cx="400110" cy="949498"/>
          </a:xfrm>
          <a:prstGeom prst="rect">
            <a:avLst/>
          </a:prstGeom>
          <a:solidFill>
            <a:srgbClr val="E8F4D9"/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wrap="square" rtlCol="0" anchor="ctr" anchorCtr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Biomolecules - Stuck in the middle…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2391113" y="2704291"/>
            <a:ext cx="3487917" cy="3487917"/>
          </a:xfrm>
          <a:prstGeom prst="ellipse">
            <a:avLst/>
          </a:prstGeom>
          <a:solidFill>
            <a:srgbClr val="E8F4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Arial" charset="0"/>
              <a:ea typeface="ＭＳ Ｐゴシック" pitchFamily="28" charset="-128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01196" y="2705866"/>
            <a:ext cx="3487917" cy="3487917"/>
          </a:xfrm>
          <a:prstGeom prst="ellipse">
            <a:avLst/>
          </a:prstGeom>
          <a:solidFill>
            <a:srgbClr val="4AC9FF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Arial" charset="0"/>
              <a:ea typeface="ＭＳ Ｐゴシック" pitchFamily="28" charset="-128"/>
              <a:cs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7340" y="4082633"/>
            <a:ext cx="1149906" cy="73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Connector 8"/>
          <p:cNvCxnSpPr/>
          <p:nvPr/>
        </p:nvCxnSpPr>
        <p:spPr bwMode="auto">
          <a:xfrm>
            <a:off x="4887914" y="4901442"/>
            <a:ext cx="75500" cy="37751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54" y="3533849"/>
            <a:ext cx="137319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856" y="3416417"/>
            <a:ext cx="1203313" cy="160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4758" y="4868146"/>
            <a:ext cx="843439" cy="53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168852" y="4135567"/>
            <a:ext cx="1212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Small Molecules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04879" y="4263583"/>
            <a:ext cx="1439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Sequences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69412" y="6211255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Biomolecules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4118" y="2198513"/>
            <a:ext cx="2140953" cy="307777"/>
          </a:xfrm>
          <a:prstGeom prst="rect">
            <a:avLst/>
          </a:prstGeom>
          <a:solidFill>
            <a:srgbClr val="E8F4D9"/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Small Molecule Tools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79030" y="2198512"/>
            <a:ext cx="2140953" cy="307777"/>
          </a:xfrm>
          <a:prstGeom prst="rect">
            <a:avLst/>
          </a:prstGeom>
          <a:solidFill>
            <a:srgbClr val="4AC9FF">
              <a:alpha val="49000"/>
            </a:srgbClr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Sequence-Based Tools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32976" y="1556792"/>
            <a:ext cx="400110" cy="949498"/>
          </a:xfrm>
          <a:prstGeom prst="rect">
            <a:avLst/>
          </a:prstGeom>
          <a:solidFill>
            <a:srgbClr val="4AC9FF">
              <a:alpha val="4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wrap="square" rtlCol="0" anchor="ctr" anchorCtr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040745" y="2570298"/>
            <a:ext cx="0" cy="2915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33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7386" r="26866"/>
          <a:stretch/>
        </p:blipFill>
        <p:spPr>
          <a:xfrm>
            <a:off x="179512" y="1484784"/>
            <a:ext cx="1619734" cy="2253072"/>
          </a:xfrm>
          <a:prstGeom prst="rect">
            <a:avLst/>
          </a:prstGeom>
        </p:spPr>
      </p:pic>
      <p:sp>
        <p:nvSpPr>
          <p:cNvPr id="24" name="Slide Number Placeholder 6">
            <a:extLst>
              <a:ext uri="{FF2B5EF4-FFF2-40B4-BE49-F238E27FC236}">
                <a16:creationId xmlns:a16="http://schemas.microsoft.com/office/drawing/2014/main" id="{A477865B-E610-ED48-9372-D8DE8BE8893F}"/>
              </a:ext>
            </a:extLst>
          </p:cNvPr>
          <p:cNvSpPr txBox="1">
            <a:spLocks/>
          </p:cNvSpPr>
          <p:nvPr/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8ED40A3-BEA1-2645-9E17-452BD130FCD0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4499"/>
      </p:ext>
    </p:extLst>
  </p:cSld>
  <p:clrMapOvr>
    <a:masterClrMapping/>
  </p:clrMapOvr>
  <p:transition advTm="119622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HELM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69412" y="6211255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Biomolecules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840079F-1094-8C4A-94A0-4E3F5DAAC44D}"/>
              </a:ext>
            </a:extLst>
          </p:cNvPr>
          <p:cNvSpPr/>
          <p:nvPr/>
        </p:nvSpPr>
        <p:spPr bwMode="auto">
          <a:xfrm>
            <a:off x="2407430" y="2708920"/>
            <a:ext cx="3487917" cy="3487917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8C710A4-FC22-514B-B1BE-8CDA51F338BE}"/>
              </a:ext>
            </a:extLst>
          </p:cNvPr>
          <p:cNvSpPr/>
          <p:nvPr/>
        </p:nvSpPr>
        <p:spPr bwMode="auto">
          <a:xfrm>
            <a:off x="4217513" y="2710495"/>
            <a:ext cx="3487917" cy="3487917"/>
          </a:xfrm>
          <a:prstGeom prst="ellipse">
            <a:avLst/>
          </a:prstGeom>
          <a:solidFill>
            <a:schemeClr val="accent6">
              <a:lumMod val="75000"/>
              <a:alpha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23211B4B-158D-C04D-9427-44B3138E2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3657" y="4087262"/>
            <a:ext cx="1149906" cy="73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B45B544-45AF-914B-B146-E5308375953B}"/>
              </a:ext>
            </a:extLst>
          </p:cNvPr>
          <p:cNvCxnSpPr/>
          <p:nvPr/>
        </p:nvCxnSpPr>
        <p:spPr bwMode="auto">
          <a:xfrm>
            <a:off x="4940693" y="4785904"/>
            <a:ext cx="75500" cy="37751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6" name="Picture 2">
            <a:extLst>
              <a:ext uri="{FF2B5EF4-FFF2-40B4-BE49-F238E27FC236}">
                <a16:creationId xmlns:a16="http://schemas.microsoft.com/office/drawing/2014/main" id="{60C28622-EFC6-404C-BED8-0EF7ED6EF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471" y="3538478"/>
            <a:ext cx="137319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760B7D3A-A160-E447-8FBB-D7191B7C4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1203313" cy="160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17E38EE6-984E-A946-93A8-E7AC832B1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0480" y="4879159"/>
            <a:ext cx="843439" cy="53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41" descr="HELM_logo_full_rgb.png">
            <a:extLst>
              <a:ext uri="{FF2B5EF4-FFF2-40B4-BE49-F238E27FC236}">
                <a16:creationId xmlns:a16="http://schemas.microsoft.com/office/drawing/2014/main" id="{385206E1-8A16-E543-BF68-EEAB1476D8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1" y="5724092"/>
            <a:ext cx="2047732" cy="6718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570701-8638-8649-97C2-C20892835C2B}"/>
              </a:ext>
            </a:extLst>
          </p:cNvPr>
          <p:cNvSpPr/>
          <p:nvPr/>
        </p:nvSpPr>
        <p:spPr>
          <a:xfrm>
            <a:off x="984845" y="1375172"/>
            <a:ext cx="7160467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1293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293CB"/>
                </a:solidFill>
              </a:rPr>
              <a:t>HELM is the standard and corresponding </a:t>
            </a:r>
            <a:r>
              <a:rPr lang="en-US" b="1" u="sng" dirty="0">
                <a:solidFill>
                  <a:srgbClr val="1293CB"/>
                </a:solidFill>
              </a:rPr>
              <a:t>toolkit</a:t>
            </a:r>
            <a:r>
              <a:rPr lang="en-US" b="1" dirty="0">
                <a:solidFill>
                  <a:srgbClr val="1293CB"/>
                </a:solidFill>
              </a:rPr>
              <a:t> that enables the representation and management of complex biomolecules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952B361-3D33-E44D-823E-A3997EA9AE46}"/>
              </a:ext>
            </a:extLst>
          </p:cNvPr>
          <p:cNvSpPr/>
          <p:nvPr/>
        </p:nvSpPr>
        <p:spPr>
          <a:xfrm>
            <a:off x="1168852" y="4135567"/>
            <a:ext cx="1212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Small Molecules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35AEAE0-5129-2544-A4EB-BAA7DE22BA30}"/>
              </a:ext>
            </a:extLst>
          </p:cNvPr>
          <p:cNvSpPr/>
          <p:nvPr/>
        </p:nvSpPr>
        <p:spPr>
          <a:xfrm>
            <a:off x="7704879" y="4263583"/>
            <a:ext cx="1439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Sequences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8F2F551C-6394-BB45-8711-83D3D144A0A4}"/>
              </a:ext>
            </a:extLst>
          </p:cNvPr>
          <p:cNvSpPr txBox="1">
            <a:spLocks/>
          </p:cNvSpPr>
          <p:nvPr/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8ED40A3-BEA1-2645-9E17-452BD130FCD0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78691"/>
      </p:ext>
    </p:extLst>
  </p:cSld>
  <p:clrMapOvr>
    <a:masterClrMapping/>
  </p:clrMapOvr>
  <p:transition advTm="119622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0336"/>
            <a:ext cx="8136904" cy="707886"/>
          </a:xfrm>
        </p:spPr>
        <p:txBody>
          <a:bodyPr/>
          <a:lstStyle/>
          <a:p>
            <a:r>
              <a:rPr lang="en-GB" dirty="0"/>
              <a:t>Monomer Manager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172400" y="6246168"/>
            <a:ext cx="514400" cy="345232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733" y="2577909"/>
            <a:ext cx="4382704" cy="40324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1CA558-E34B-41D2-874F-A59C513FD24B}"/>
              </a:ext>
            </a:extLst>
          </p:cNvPr>
          <p:cNvSpPr txBox="1"/>
          <p:nvPr/>
        </p:nvSpPr>
        <p:spPr>
          <a:xfrm>
            <a:off x="6444208" y="4955108"/>
            <a:ext cx="215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Structure Editing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2EDDB7-531D-4A16-9595-E0B7D3412421}"/>
              </a:ext>
            </a:extLst>
          </p:cNvPr>
          <p:cNvSpPr txBox="1"/>
          <p:nvPr/>
        </p:nvSpPr>
        <p:spPr>
          <a:xfrm>
            <a:off x="6284567" y="3253662"/>
            <a:ext cx="1239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Browsing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18AD72-D3CD-4F95-BBC5-6611CBC5DC92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110557" y="3438328"/>
            <a:ext cx="1174010" cy="747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626AFB-9A0C-4BD3-B2A1-827C7116CEE7}"/>
              </a:ext>
            </a:extLst>
          </p:cNvPr>
          <p:cNvCxnSpPr>
            <a:cxnSpLocks/>
          </p:cNvCxnSpPr>
          <p:nvPr/>
        </p:nvCxnSpPr>
        <p:spPr>
          <a:xfrm flipH="1">
            <a:off x="4999242" y="5171132"/>
            <a:ext cx="1444966" cy="27578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A142270-3C43-4BD3-95BA-B2C61745D55B}"/>
              </a:ext>
            </a:extLst>
          </p:cNvPr>
          <p:cNvSpPr txBox="1"/>
          <p:nvPr/>
        </p:nvSpPr>
        <p:spPr>
          <a:xfrm>
            <a:off x="2669839" y="1988840"/>
            <a:ext cx="2622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Creation / Import / Export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B458597-25DA-4899-9B3D-A85A292EBBA9}"/>
              </a:ext>
            </a:extLst>
          </p:cNvPr>
          <p:cNvCxnSpPr>
            <a:cxnSpLocks/>
          </p:cNvCxnSpPr>
          <p:nvPr/>
        </p:nvCxnSpPr>
        <p:spPr>
          <a:xfrm flipH="1">
            <a:off x="2315725" y="2233780"/>
            <a:ext cx="384151" cy="34412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E7F718B-3E4D-8848-95CD-E53CA5DB4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0" y="980728"/>
            <a:ext cx="4381500" cy="889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6143FB-C0E8-7B49-974C-2F81D9E811B4}"/>
              </a:ext>
            </a:extLst>
          </p:cNvPr>
          <p:cNvSpPr/>
          <p:nvPr/>
        </p:nvSpPr>
        <p:spPr>
          <a:xfrm>
            <a:off x="5004048" y="1306820"/>
            <a:ext cx="396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PEPTIDE1{A.R.G.C.K.D.E}$$$$V2.0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F238A04-4D8A-D742-9FDB-BB1274AFF45F}"/>
              </a:ext>
            </a:extLst>
          </p:cNvPr>
          <p:cNvCxnSpPr>
            <a:cxnSpLocks/>
          </p:cNvCxnSpPr>
          <p:nvPr/>
        </p:nvCxnSpPr>
        <p:spPr>
          <a:xfrm>
            <a:off x="4420710" y="1484784"/>
            <a:ext cx="576025" cy="0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B7450B6-C8FD-804E-ACB8-2A319DCD327A}"/>
              </a:ext>
            </a:extLst>
          </p:cNvPr>
          <p:cNvSpPr txBox="1"/>
          <p:nvPr/>
        </p:nvSpPr>
        <p:spPr>
          <a:xfrm>
            <a:off x="6946211" y="2564904"/>
            <a:ext cx="1370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Filtering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F256E0E-41F0-184F-B0DB-649276297E59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5772203" y="2749570"/>
            <a:ext cx="1174008" cy="747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63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0336"/>
            <a:ext cx="7067128" cy="707886"/>
          </a:xfrm>
        </p:spPr>
        <p:txBody>
          <a:bodyPr/>
          <a:lstStyle/>
          <a:p>
            <a:r>
              <a:rPr lang="en-GB" dirty="0"/>
              <a:t>Web-Based HELM Editor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AF2E03-1E68-41CD-8C44-8206F8020E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9" r="253" b="1260"/>
          <a:stretch/>
        </p:blipFill>
        <p:spPr>
          <a:xfrm>
            <a:off x="622021" y="1452306"/>
            <a:ext cx="7910419" cy="432712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2FAE43-1825-4561-A457-9CA1A5CB6B60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2627784" y="1308013"/>
            <a:ext cx="1368152" cy="1760947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7516028-F2DF-4106-84DE-E627DB582493}"/>
              </a:ext>
            </a:extLst>
          </p:cNvPr>
          <p:cNvCxnSpPr>
            <a:cxnSpLocks/>
          </p:cNvCxnSpPr>
          <p:nvPr/>
        </p:nvCxnSpPr>
        <p:spPr>
          <a:xfrm flipV="1">
            <a:off x="7373708" y="3810456"/>
            <a:ext cx="0" cy="1928604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04ACB5-2CAC-46EB-BACF-720FC254305D}"/>
              </a:ext>
            </a:extLst>
          </p:cNvPr>
          <p:cNvCxnSpPr>
            <a:cxnSpLocks/>
          </p:cNvCxnSpPr>
          <p:nvPr/>
        </p:nvCxnSpPr>
        <p:spPr>
          <a:xfrm flipH="1">
            <a:off x="6372200" y="1410142"/>
            <a:ext cx="763233" cy="1514802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FE71C46-3991-4BA7-B428-60987C5C7A76}"/>
              </a:ext>
            </a:extLst>
          </p:cNvPr>
          <p:cNvSpPr txBox="1"/>
          <p:nvPr/>
        </p:nvSpPr>
        <p:spPr>
          <a:xfrm>
            <a:off x="1763688" y="93868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Repeating units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9EA949-C420-4443-8753-914486D6B186}"/>
              </a:ext>
            </a:extLst>
          </p:cNvPr>
          <p:cNvSpPr txBox="1"/>
          <p:nvPr/>
        </p:nvSpPr>
        <p:spPr>
          <a:xfrm>
            <a:off x="6249200" y="5739060"/>
            <a:ext cx="207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Unknown polymer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233726-0F81-45C6-8436-49032108E221}"/>
              </a:ext>
            </a:extLst>
          </p:cNvPr>
          <p:cNvSpPr txBox="1"/>
          <p:nvPr/>
        </p:nvSpPr>
        <p:spPr>
          <a:xfrm>
            <a:off x="6875606" y="1040810"/>
            <a:ext cx="1284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Groups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92328B-F38B-4876-9597-06E34FB47B38}"/>
              </a:ext>
            </a:extLst>
          </p:cNvPr>
          <p:cNvSpPr txBox="1"/>
          <p:nvPr/>
        </p:nvSpPr>
        <p:spPr>
          <a:xfrm>
            <a:off x="4633546" y="937023"/>
            <a:ext cx="207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Ambiguous bonds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2483071-116F-4AE2-8D32-B3F9C347CB79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5497643" y="1306355"/>
            <a:ext cx="171635" cy="1618589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131319C0-DAC9-EA4D-A3B8-2F8A1BEA59B4}"/>
              </a:ext>
            </a:extLst>
          </p:cNvPr>
          <p:cNvSpPr txBox="1">
            <a:spLocks/>
          </p:cNvSpPr>
          <p:nvPr/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8ED40A3-BEA1-2645-9E17-452BD130FCD0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7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324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EE53DE-9481-4FDF-A84B-6776F3BFB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370" y="1695060"/>
            <a:ext cx="5430630" cy="461426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7504" y="300025"/>
            <a:ext cx="7793964" cy="707886"/>
          </a:xfrm>
        </p:spPr>
        <p:txBody>
          <a:bodyPr/>
          <a:lstStyle/>
          <a:p>
            <a:r>
              <a:rPr lang="en-US" dirty="0"/>
              <a:t>HELM Antibody Editor v2 (</a:t>
            </a:r>
            <a:r>
              <a:rPr lang="en-US" dirty="0" err="1"/>
              <a:t>HAbE</a:t>
            </a:r>
            <a:r>
              <a:rPr lang="en-US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72400" y="6381328"/>
            <a:ext cx="514400" cy="345232"/>
          </a:xfrm>
        </p:spPr>
        <p:txBody>
          <a:bodyPr/>
          <a:lstStyle/>
          <a:p>
            <a:fld id="{28ED40A3-BEA1-2645-9E17-452BD130FCD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51520" y="1905388"/>
            <a:ext cx="3672408" cy="4475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err="1"/>
              <a:t>MonomerDesigner</a:t>
            </a:r>
            <a:endParaRPr lang="en-GB" sz="1600" dirty="0"/>
          </a:p>
          <a:p>
            <a:r>
              <a:rPr lang="en-GB" sz="1600" dirty="0"/>
              <a:t>Allows the user to add new chemical monomers to the local monomer store.</a:t>
            </a:r>
          </a:p>
          <a:p>
            <a:pPr marL="0" indent="0">
              <a:buNone/>
            </a:pPr>
            <a:r>
              <a:rPr lang="en-GB" sz="1600" dirty="0" err="1"/>
              <a:t>ADCDesigner</a:t>
            </a:r>
            <a:endParaRPr lang="en-GB" sz="1600" dirty="0"/>
          </a:p>
          <a:p>
            <a:r>
              <a:rPr lang="en-GB" sz="1600" dirty="0"/>
              <a:t>Allows the user to modify domains chemically by adding chemical monomers to them. The user can add or delete chemical monomers to the local monomer store.</a:t>
            </a:r>
          </a:p>
          <a:p>
            <a:pPr marL="0" indent="0">
              <a:buNone/>
            </a:pPr>
            <a:r>
              <a:rPr lang="en-GB" sz="1600" dirty="0"/>
              <a:t>Improvements in Layout</a:t>
            </a:r>
          </a:p>
          <a:p>
            <a:pPr marL="0" indent="0">
              <a:buNone/>
            </a:pPr>
            <a:r>
              <a:rPr lang="en-GB" sz="1600" dirty="0"/>
              <a:t>New Reactions </a:t>
            </a:r>
          </a:p>
          <a:p>
            <a:r>
              <a:rPr lang="en-GB" sz="1600" dirty="0" err="1"/>
              <a:t>Sortase</a:t>
            </a:r>
            <a:r>
              <a:rPr lang="en-GB" sz="1600" dirty="0"/>
              <a:t> coupling</a:t>
            </a:r>
          </a:p>
          <a:p>
            <a:r>
              <a:rPr lang="en-GB" sz="1600" dirty="0" err="1"/>
              <a:t>Biotinylation</a:t>
            </a:r>
            <a:endParaRPr lang="en-GB" sz="1600" dirty="0"/>
          </a:p>
          <a:p>
            <a:r>
              <a:rPr lang="en-GB" sz="1600" dirty="0"/>
              <a:t>Domain Protease Reaction</a:t>
            </a:r>
          </a:p>
        </p:txBody>
      </p:sp>
    </p:spTree>
    <p:extLst>
      <p:ext uri="{BB962C8B-B14F-4D97-AF65-F5344CB8AC3E}">
        <p14:creationId xmlns:p14="http://schemas.microsoft.com/office/powerpoint/2010/main" val="360901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513D6-8740-1E4A-908E-A20DF94A9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Adoption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77925-7731-BE44-9AB5-4691FB29E9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077519"/>
      </p:ext>
    </p:extLst>
  </p:cSld>
  <p:clrMapOvr>
    <a:masterClrMapping/>
  </p:clrMapOvr>
</p:sld>
</file>

<file path=ppt/theme/theme1.xml><?xml version="1.0" encoding="utf-8"?>
<a:theme xmlns:a="http://schemas.openxmlformats.org/drawingml/2006/main" name="Pistoia Alliance">
  <a:themeElements>
    <a:clrScheme name="Pistoia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>
          <a:tailEnd type="triangle"/>
        </a:ln>
      </a:spPr>
      <a:bodyPr/>
      <a:lstStyle/>
      <a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C0000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C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4923</TotalTime>
  <Words>788</Words>
  <Application>Microsoft Macintosh PowerPoint</Application>
  <PresentationFormat>On-screen Show (4:3)</PresentationFormat>
  <Paragraphs>204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Calibri</vt:lpstr>
      <vt:lpstr>Open Sans Light</vt:lpstr>
      <vt:lpstr>Pistoia Alliance</vt:lpstr>
      <vt:lpstr>Pistoia Content Theme</vt:lpstr>
      <vt:lpstr>5_Pistoia Content Theme</vt:lpstr>
      <vt:lpstr>1_Pistoia Content Theme</vt:lpstr>
      <vt:lpstr>2_Pistoia Content Theme</vt:lpstr>
      <vt:lpstr>3_Pistoia Content Theme</vt:lpstr>
      <vt:lpstr>HELM: Continuing to set the standard for biomolecular representation</vt:lpstr>
      <vt:lpstr>Agenda</vt:lpstr>
      <vt:lpstr>Introduction</vt:lpstr>
      <vt:lpstr>Biomolecules - Stuck in the middle…</vt:lpstr>
      <vt:lpstr>HELM</vt:lpstr>
      <vt:lpstr>Monomer Manager </vt:lpstr>
      <vt:lpstr>Web-Based HELM Editor</vt:lpstr>
      <vt:lpstr>HELM Antibody Editor v2 (HAbE)</vt:lpstr>
      <vt:lpstr>Industry Adoption</vt:lpstr>
      <vt:lpstr>The HELM Ecosystem</vt:lpstr>
      <vt:lpstr>What’s Next</vt:lpstr>
      <vt:lpstr>“BAU” HELM</vt:lpstr>
      <vt:lpstr>Conclusion</vt:lpstr>
      <vt:lpstr>What does it take to build a new standard?</vt:lpstr>
      <vt:lpstr>What does it take to build a new standard?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 White</dc:creator>
  <cp:lastModifiedBy>Sergio Rotstein</cp:lastModifiedBy>
  <cp:revision>573</cp:revision>
  <dcterms:created xsi:type="dcterms:W3CDTF">2014-10-30T12:20:40Z</dcterms:created>
  <dcterms:modified xsi:type="dcterms:W3CDTF">2018-08-16T20:41:14Z</dcterms:modified>
</cp:coreProperties>
</file>