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61" r:id="rId1"/>
    <p:sldMasterId id="2147483776" r:id="rId2"/>
  </p:sldMasterIdLst>
  <p:notesMasterIdLst>
    <p:notesMasterId r:id="rId42"/>
  </p:notesMasterIdLst>
  <p:handoutMasterIdLst>
    <p:handoutMasterId r:id="rId43"/>
  </p:handoutMasterIdLst>
  <p:sldIdLst>
    <p:sldId id="363" r:id="rId3"/>
    <p:sldId id="388" r:id="rId4"/>
    <p:sldId id="332" r:id="rId5"/>
    <p:sldId id="331" r:id="rId6"/>
    <p:sldId id="369" r:id="rId7"/>
    <p:sldId id="371" r:id="rId8"/>
    <p:sldId id="372" r:id="rId9"/>
    <p:sldId id="373" r:id="rId10"/>
    <p:sldId id="374" r:id="rId11"/>
    <p:sldId id="375" r:id="rId12"/>
    <p:sldId id="376" r:id="rId13"/>
    <p:sldId id="389" r:id="rId14"/>
    <p:sldId id="377" r:id="rId15"/>
    <p:sldId id="378" r:id="rId16"/>
    <p:sldId id="379" r:id="rId17"/>
    <p:sldId id="381" r:id="rId18"/>
    <p:sldId id="350" r:id="rId19"/>
    <p:sldId id="351" r:id="rId20"/>
    <p:sldId id="352" r:id="rId21"/>
    <p:sldId id="357" r:id="rId22"/>
    <p:sldId id="365" r:id="rId23"/>
    <p:sldId id="364" r:id="rId24"/>
    <p:sldId id="359" r:id="rId25"/>
    <p:sldId id="318" r:id="rId26"/>
    <p:sldId id="340" r:id="rId27"/>
    <p:sldId id="383" r:id="rId28"/>
    <p:sldId id="384" r:id="rId29"/>
    <p:sldId id="382" r:id="rId30"/>
    <p:sldId id="392" r:id="rId31"/>
    <p:sldId id="391" r:id="rId32"/>
    <p:sldId id="386" r:id="rId33"/>
    <p:sldId id="361" r:id="rId34"/>
    <p:sldId id="345" r:id="rId35"/>
    <p:sldId id="358" r:id="rId36"/>
    <p:sldId id="366" r:id="rId37"/>
    <p:sldId id="393" r:id="rId38"/>
    <p:sldId id="355" r:id="rId39"/>
    <p:sldId id="394" r:id="rId40"/>
    <p:sldId id="356" r:id="rId41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39BDC95C-E706-904A-A817-EE7EBCCA3F5C}">
          <p14:sldIdLst>
            <p14:sldId id="363"/>
          </p14:sldIdLst>
        </p14:section>
        <p14:section name="Untitled Section" id="{38A04A6F-904E-FF4F-A551-B4464D32DB21}">
          <p14:sldIdLst>
            <p14:sldId id="388"/>
            <p14:sldId id="332"/>
            <p14:sldId id="331"/>
            <p14:sldId id="369"/>
            <p14:sldId id="371"/>
            <p14:sldId id="372"/>
            <p14:sldId id="373"/>
            <p14:sldId id="374"/>
            <p14:sldId id="375"/>
            <p14:sldId id="376"/>
            <p14:sldId id="389"/>
            <p14:sldId id="377"/>
            <p14:sldId id="378"/>
            <p14:sldId id="379"/>
            <p14:sldId id="381"/>
            <p14:sldId id="350"/>
            <p14:sldId id="351"/>
            <p14:sldId id="352"/>
            <p14:sldId id="357"/>
            <p14:sldId id="365"/>
            <p14:sldId id="364"/>
            <p14:sldId id="359"/>
            <p14:sldId id="318"/>
            <p14:sldId id="340"/>
            <p14:sldId id="383"/>
            <p14:sldId id="384"/>
            <p14:sldId id="382"/>
            <p14:sldId id="392"/>
            <p14:sldId id="391"/>
            <p14:sldId id="386"/>
            <p14:sldId id="361"/>
            <p14:sldId id="345"/>
            <p14:sldId id="358"/>
            <p14:sldId id="366"/>
            <p14:sldId id="393"/>
            <p14:sldId id="355"/>
            <p14:sldId id="394"/>
            <p14:sldId id="3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5B"/>
    <a:srgbClr val="2B5CA3"/>
    <a:srgbClr val="4C5156"/>
    <a:srgbClr val="000000"/>
    <a:srgbClr val="6C6ACF"/>
    <a:srgbClr val="9C9CDE"/>
    <a:srgbClr val="202166"/>
    <a:srgbClr val="002060"/>
    <a:srgbClr val="C00000"/>
    <a:srgbClr val="213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9" autoAdjust="0"/>
    <p:restoredTop sz="73919" autoAdjust="0"/>
  </p:normalViewPr>
  <p:slideViewPr>
    <p:cSldViewPr>
      <p:cViewPr varScale="1">
        <p:scale>
          <a:sx n="67" d="100"/>
          <a:sy n="67" d="100"/>
        </p:scale>
        <p:origin x="-22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B6151-121C-8444-8AE5-096F6AEF7ED1}" type="datetime1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297AC-7BEE-6743-AEF2-89A2F22A9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80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829F-729F-4FAD-A57E-3BDB518F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52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1941829-0264-3B43-AC1B-E4AF4598D70F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75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8AC0864-1446-E04A-A186-08A5B60C254B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07DD0F0-0DF7-3D4F-8EE4-30B458DA4F0F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59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78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D5E16BC-FD47-FC41-B84C-978BD1407FBA}" type="datetime1">
              <a:rPr lang="en-US" smtClean="0"/>
              <a:t>3/3/2015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37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2B2DBB-7FCA-0C41-BF8E-C53B38F91F22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18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2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D4B34B-6FE4-1C4D-A15B-2FA8AE13726C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33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2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DEC51FF-C56F-F743-8837-7AD2432F4F32}" type="datetime1">
              <a:rPr lang="en-US" smtClean="0"/>
              <a:t>3/3/2015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8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80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24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9A1274-1FC4-2F40-B950-C772A3749DAD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8" indent="-28571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9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2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6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8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7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1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7B291-23C9-43D3-8CF9-C6A48A66D58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1B45DA8-49C1-024B-928B-7F59CA8EF016}" type="datetime1">
              <a:rPr lang="en-US" smtClean="0"/>
              <a:t>3/3/2015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61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4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16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4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135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60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34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4C69C70-FC7C-2D4B-845F-BA39340DF8DB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7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D3AC454-B144-4242-84E4-A5C8E0CA9404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E534A8-E0FD-AF46-A908-5940409C25D7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53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256BABB-9424-5644-8F05-5BCB452A8EC1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4B5738D-3701-6D46-94D8-07932E63D111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6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012F98-5881-DE42-A1F1-042999F359A2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5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88BE78-494A-4047-98F5-8BE25DCE4018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0E7FE1-24A1-A343-9DD2-4D4AFE8E09D1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5378199-5454-0649-9DFA-5B9015E293F7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6ABC05-31D6-5C42-8C94-6E71969D48E6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F2EF14-430D-DD41-BC3C-334D2D6955BE}" type="datetime1">
              <a:rPr lang="en-US" smtClean="0"/>
              <a:t>3/3/2015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fld id="{7C324731-B2AA-714B-A8FD-B25E71C667AC}" type="datetime4">
              <a:rPr lang="en-US" smtClean="0"/>
              <a:pPr lvl="0"/>
              <a:t>March 3, 2015</a:t>
            </a:fld>
            <a:endParaRPr lang="en-GB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presenter</a:t>
            </a:r>
            <a:endParaRPr lang="en-US" dirty="0"/>
          </a:p>
        </p:txBody>
      </p:sp>
      <p:pic>
        <p:nvPicPr>
          <p:cNvPr id="15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1547"/>
          <a:stretch>
            <a:fillRect/>
          </a:stretch>
        </p:blipFill>
        <p:spPr>
          <a:xfrm>
            <a:off x="179511" y="188640"/>
            <a:ext cx="3527093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 smtClean="0"/>
              <a:t>presenter@pistoiaalliance.org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pistoiaalliance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 smtClean="0"/>
              <a:t>www.pistoiaalliance.org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thank you message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 dirty="0">
                <a:solidFill>
                  <a:srgbClr val="002060"/>
                </a:solidFill>
                <a:latin typeface="Trebuchet MS" pitchFamily="34" charset="0"/>
              </a:rPr>
              <a:t>http://</a:t>
            </a:r>
            <a:r>
              <a:rPr lang="en-GB" sz="1400" b="1" dirty="0" err="1">
                <a:solidFill>
                  <a:srgbClr val="002060"/>
                </a:solidFill>
                <a:latin typeface="Trebuchet MS" pitchFamily="34" charset="0"/>
              </a:rPr>
              <a:t>pistoiaalliance.org</a:t>
            </a:r>
            <a:endParaRPr lang="en-US" sz="14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6" name="Picture 5" descr="clock tower fu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6764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9000" y="6529388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>
                <a:solidFill>
                  <a:srgbClr val="002060"/>
                </a:solidFill>
                <a:latin typeface="Trebuchet MS" pitchFamily="34" charset="0"/>
              </a:rPr>
              <a:t>@PistoiaAlliance</a:t>
            </a:r>
            <a:endParaRPr lang="en-US" sz="1400" b="1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00200" y="2133600"/>
            <a:ext cx="6096000" cy="152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600200" y="3810000"/>
            <a:ext cx="6172200" cy="685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1000" y="5410200"/>
            <a:ext cx="54864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0" indent="0">
              <a:buNone/>
              <a:defRPr sz="18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3985802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C5156"/>
                </a:solidFill>
              </a:rPr>
              <a:t>1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4C5156"/>
                </a:solidFill>
              </a:rPr>
              <a:t>1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4C5156"/>
                </a:solidFill>
              </a:rPr>
              <a:t>1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4C5156"/>
                </a:solidFill>
              </a:rPr>
              <a:t>1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4C5156"/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4C5156"/>
                </a:solidFill>
              </a:rPr>
              <a:t>1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4C5156"/>
                </a:solidFill>
              </a:rPr>
              <a:t>1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27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webinar recording message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4" r:id="rId12"/>
    <p:sldLayoutId id="2147483775" r:id="rId13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4C5156"/>
                </a:solidFill>
              </a:rPr>
              <a:t>1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6" r:id="rId9"/>
    <p:sldLayoutId id="214748378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jp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9" Type="http://schemas.openxmlformats.org/officeDocument/2006/relationships/image" Target="../media/image76.jpg"/><Relationship Id="rId21" Type="http://schemas.openxmlformats.org/officeDocument/2006/relationships/image" Target="../media/image58.jpg"/><Relationship Id="rId34" Type="http://schemas.openxmlformats.org/officeDocument/2006/relationships/image" Target="../media/image71.png"/><Relationship Id="rId42" Type="http://schemas.openxmlformats.org/officeDocument/2006/relationships/image" Target="../media/image79.jpg"/><Relationship Id="rId47" Type="http://schemas.openxmlformats.org/officeDocument/2006/relationships/image" Target="../media/image84.jpg"/><Relationship Id="rId50" Type="http://schemas.openxmlformats.org/officeDocument/2006/relationships/image" Target="../media/image87.png"/><Relationship Id="rId55" Type="http://schemas.openxmlformats.org/officeDocument/2006/relationships/image" Target="../media/image92.jpg"/><Relationship Id="rId63" Type="http://schemas.openxmlformats.org/officeDocument/2006/relationships/image" Target="../media/image100.jpeg"/><Relationship Id="rId68" Type="http://schemas.openxmlformats.org/officeDocument/2006/relationships/image" Target="../media/image10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3.jpg"/><Relationship Id="rId29" Type="http://schemas.openxmlformats.org/officeDocument/2006/relationships/image" Target="../media/image6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jpg"/><Relationship Id="rId11" Type="http://schemas.openxmlformats.org/officeDocument/2006/relationships/image" Target="../media/image48.jpg"/><Relationship Id="rId24" Type="http://schemas.openxmlformats.org/officeDocument/2006/relationships/image" Target="../media/image61.jpg"/><Relationship Id="rId32" Type="http://schemas.openxmlformats.org/officeDocument/2006/relationships/image" Target="../media/image69.png"/><Relationship Id="rId37" Type="http://schemas.openxmlformats.org/officeDocument/2006/relationships/image" Target="../media/image74.jpg"/><Relationship Id="rId40" Type="http://schemas.openxmlformats.org/officeDocument/2006/relationships/image" Target="../media/image77.jpg"/><Relationship Id="rId45" Type="http://schemas.openxmlformats.org/officeDocument/2006/relationships/image" Target="../media/image82.jpg"/><Relationship Id="rId53" Type="http://schemas.openxmlformats.org/officeDocument/2006/relationships/image" Target="../media/image90.jpg"/><Relationship Id="rId58" Type="http://schemas.openxmlformats.org/officeDocument/2006/relationships/image" Target="../media/image95.png"/><Relationship Id="rId66" Type="http://schemas.openxmlformats.org/officeDocument/2006/relationships/image" Target="../media/image103.png"/><Relationship Id="rId5" Type="http://schemas.openxmlformats.org/officeDocument/2006/relationships/image" Target="../media/image42.jpg"/><Relationship Id="rId15" Type="http://schemas.openxmlformats.org/officeDocument/2006/relationships/image" Target="../media/image52.png"/><Relationship Id="rId23" Type="http://schemas.openxmlformats.org/officeDocument/2006/relationships/image" Target="../media/image60.jpg"/><Relationship Id="rId28" Type="http://schemas.openxmlformats.org/officeDocument/2006/relationships/image" Target="../media/image65.png"/><Relationship Id="rId36" Type="http://schemas.openxmlformats.org/officeDocument/2006/relationships/image" Target="../media/image73.jpg"/><Relationship Id="rId49" Type="http://schemas.openxmlformats.org/officeDocument/2006/relationships/image" Target="../media/image86.jpg"/><Relationship Id="rId57" Type="http://schemas.openxmlformats.org/officeDocument/2006/relationships/image" Target="../media/image94.png"/><Relationship Id="rId61" Type="http://schemas.openxmlformats.org/officeDocument/2006/relationships/image" Target="../media/image98.jpeg"/><Relationship Id="rId10" Type="http://schemas.openxmlformats.org/officeDocument/2006/relationships/image" Target="../media/image47.jpg"/><Relationship Id="rId19" Type="http://schemas.openxmlformats.org/officeDocument/2006/relationships/image" Target="../media/image56.jpg"/><Relationship Id="rId31" Type="http://schemas.openxmlformats.org/officeDocument/2006/relationships/image" Target="../media/image68.gif"/><Relationship Id="rId44" Type="http://schemas.openxmlformats.org/officeDocument/2006/relationships/image" Target="../media/image81.jpg"/><Relationship Id="rId52" Type="http://schemas.openxmlformats.org/officeDocument/2006/relationships/image" Target="../media/image89.jpg"/><Relationship Id="rId60" Type="http://schemas.openxmlformats.org/officeDocument/2006/relationships/image" Target="../media/image97.png"/><Relationship Id="rId65" Type="http://schemas.openxmlformats.org/officeDocument/2006/relationships/image" Target="../media/image102.jpe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image" Target="../media/image51.jpg"/><Relationship Id="rId22" Type="http://schemas.openxmlformats.org/officeDocument/2006/relationships/image" Target="../media/image59.jpg"/><Relationship Id="rId27" Type="http://schemas.openxmlformats.org/officeDocument/2006/relationships/image" Target="../media/image64.jpg"/><Relationship Id="rId30" Type="http://schemas.openxmlformats.org/officeDocument/2006/relationships/image" Target="../media/image67.jpg"/><Relationship Id="rId35" Type="http://schemas.openxmlformats.org/officeDocument/2006/relationships/image" Target="../media/image72.jpg"/><Relationship Id="rId43" Type="http://schemas.openxmlformats.org/officeDocument/2006/relationships/image" Target="../media/image80.jpg"/><Relationship Id="rId48" Type="http://schemas.openxmlformats.org/officeDocument/2006/relationships/image" Target="../media/image85.png"/><Relationship Id="rId56" Type="http://schemas.openxmlformats.org/officeDocument/2006/relationships/image" Target="../media/image93.jpg"/><Relationship Id="rId64" Type="http://schemas.openxmlformats.org/officeDocument/2006/relationships/image" Target="../media/image101.png"/><Relationship Id="rId69" Type="http://schemas.openxmlformats.org/officeDocument/2006/relationships/image" Target="../media/image106.jpg"/><Relationship Id="rId8" Type="http://schemas.openxmlformats.org/officeDocument/2006/relationships/image" Target="../media/image45.png"/><Relationship Id="rId51" Type="http://schemas.openxmlformats.org/officeDocument/2006/relationships/image" Target="../media/image88.png"/><Relationship Id="rId3" Type="http://schemas.openxmlformats.org/officeDocument/2006/relationships/image" Target="../media/image40.jpg"/><Relationship Id="rId12" Type="http://schemas.openxmlformats.org/officeDocument/2006/relationships/image" Target="../media/image49.jpg"/><Relationship Id="rId17" Type="http://schemas.openxmlformats.org/officeDocument/2006/relationships/image" Target="../media/image54.jp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38" Type="http://schemas.openxmlformats.org/officeDocument/2006/relationships/image" Target="../media/image75.jpg"/><Relationship Id="rId46" Type="http://schemas.openxmlformats.org/officeDocument/2006/relationships/image" Target="../media/image83.jpg"/><Relationship Id="rId59" Type="http://schemas.openxmlformats.org/officeDocument/2006/relationships/image" Target="../media/image96.png"/><Relationship Id="rId67" Type="http://schemas.openxmlformats.org/officeDocument/2006/relationships/image" Target="../media/image104.png"/><Relationship Id="rId20" Type="http://schemas.openxmlformats.org/officeDocument/2006/relationships/image" Target="../media/image57.png"/><Relationship Id="rId41" Type="http://schemas.openxmlformats.org/officeDocument/2006/relationships/image" Target="../media/image78.jpg"/><Relationship Id="rId54" Type="http://schemas.openxmlformats.org/officeDocument/2006/relationships/image" Target="../media/image91.png"/><Relationship Id="rId62" Type="http://schemas.openxmlformats.org/officeDocument/2006/relationships/image" Target="../media/image99.jpeg"/><Relationship Id="rId70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5.png"/><Relationship Id="rId4" Type="http://schemas.openxmlformats.org/officeDocument/2006/relationships/hyperlink" Target="http://pistoiahelm.github.io/jws/HELMEditor.jnlp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1.png"/><Relationship Id="rId3" Type="http://schemas.openxmlformats.org/officeDocument/2006/relationships/tags" Target="../tags/tag3.xml"/><Relationship Id="rId21" Type="http://schemas.openxmlformats.org/officeDocument/2006/relationships/image" Target="../media/image14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0.jpeg"/><Relationship Id="rId2" Type="http://schemas.openxmlformats.org/officeDocument/2006/relationships/tags" Target="../tags/tag2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13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10.xml"/><Relationship Id="rId19" Type="http://schemas.openxmlformats.org/officeDocument/2006/relationships/image" Target="../media/image12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gif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7.png"/><Relationship Id="rId4" Type="http://schemas.openxmlformats.org/officeDocument/2006/relationships/image" Target="../media/image1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1.png"/><Relationship Id="rId5" Type="http://schemas.openxmlformats.org/officeDocument/2006/relationships/image" Target="../media/image124.png"/><Relationship Id="rId4" Type="http://schemas.openxmlformats.org/officeDocument/2006/relationships/image" Target="../media/image16.wmf"/><Relationship Id="rId9" Type="http://schemas.openxmlformats.org/officeDocument/2006/relationships/image" Target="../media/image12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8001000" cy="1323439"/>
          </a:xfrm>
        </p:spPr>
        <p:txBody>
          <a:bodyPr/>
          <a:lstStyle/>
          <a:p>
            <a:r>
              <a:rPr lang="en-US" dirty="0" smtClean="0"/>
              <a:t>HELM: Setting the Standard for </a:t>
            </a:r>
            <a:r>
              <a:rPr lang="en-US" dirty="0" err="1" smtClean="0"/>
              <a:t>Biomolecular</a:t>
            </a:r>
            <a:r>
              <a:rPr lang="en-US" dirty="0" smtClean="0"/>
              <a:t> Data Exchange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83568" y="5013176"/>
            <a:ext cx="2819400" cy="533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March 31, 2015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3568" y="3861048"/>
            <a:ext cx="8001000" cy="886397"/>
          </a:xfrm>
        </p:spPr>
        <p:txBody>
          <a:bodyPr/>
          <a:lstStyle/>
          <a:p>
            <a:r>
              <a:rPr lang="en-US" dirty="0" smtClean="0"/>
              <a:t>Tianhong Zhang, Ph.D.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- </a:t>
            </a:r>
            <a:r>
              <a:rPr lang="en-US" sz="1400" dirty="0" err="1" smtClean="0"/>
              <a:t>Informatician</a:t>
            </a:r>
            <a:r>
              <a:rPr lang="en-US" sz="1400" dirty="0" smtClean="0"/>
              <a:t>, Pfizer (Co-creator of HELM)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- Technical Lead, Pistoia Alliance HELM Project (Benevolent Dictator)</a:t>
            </a:r>
            <a:endParaRPr lang="en-US" sz="1400" dirty="0"/>
          </a:p>
        </p:txBody>
      </p:sp>
      <p:pic>
        <p:nvPicPr>
          <p:cNvPr id="10" name="Picture 9" descr="S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733256"/>
            <a:ext cx="2559884" cy="64807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2001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793" y="1301542"/>
            <a:ext cx="8687227" cy="233559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Higher level components are </a:t>
            </a:r>
            <a:r>
              <a:rPr lang="en-US" sz="2000" dirty="0" smtClean="0">
                <a:latin typeface="+mn-lt"/>
                <a:cs typeface="Arial" pitchFamily="34" charset="0"/>
              </a:rPr>
              <a:t>a combination </a:t>
            </a:r>
            <a:r>
              <a:rPr lang="en-US" sz="2000" dirty="0">
                <a:latin typeface="+mn-lt"/>
                <a:cs typeface="Arial" pitchFamily="34" charset="0"/>
              </a:rPr>
              <a:t>of lower level components</a:t>
            </a:r>
          </a:p>
          <a:p>
            <a:pPr>
              <a:lnSpc>
                <a:spcPct val="150000"/>
              </a:lnSpc>
              <a:buSzPct val="80000"/>
            </a:pPr>
            <a:endParaRPr lang="de-DE" sz="2000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 hierarchy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043608" y="4437112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5436" y="4539667"/>
            <a:ext cx="111007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Monomer</a:t>
            </a:r>
            <a:endParaRPr lang="en-US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3608" y="5612950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5011" y="5715505"/>
            <a:ext cx="71092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Atom</a:t>
            </a:r>
            <a:endParaRPr lang="en-US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3611" y="3261273"/>
            <a:ext cx="3853732" cy="5225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6024" y="3363828"/>
            <a:ext cx="176891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Simple polymer</a:t>
            </a:r>
            <a:endParaRPr lang="en-US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3609" y="2085435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5836" y="2187990"/>
            <a:ext cx="1969285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Complex polymer</a:t>
            </a:r>
            <a:endParaRPr lang="en-US" dirty="0"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30410" y="2253161"/>
            <a:ext cx="718492" cy="4050110"/>
          </a:xfrm>
          <a:prstGeom prst="downArrow">
            <a:avLst>
              <a:gd name="adj1" fmla="val 64613"/>
              <a:gd name="adj2" fmla="val 58768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75421" y="2269369"/>
            <a:ext cx="62596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8664" y="5236142"/>
            <a:ext cx="579482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58605" y="2071130"/>
            <a:ext cx="3788415" cy="155082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20000"/>
              </a:lnSpc>
              <a:buSzPct val="80000"/>
              <a:buFont typeface="Arial" pitchFamily="34" charset="0"/>
              <a:buChar char="•"/>
            </a:pPr>
            <a:r>
              <a:rPr lang="de-DE" sz="2000" dirty="0">
                <a:latin typeface="+mn-lt"/>
              </a:rPr>
              <a:t>L</a:t>
            </a:r>
            <a:r>
              <a:rPr lang="de-DE" sz="2000" dirty="0" smtClean="0">
                <a:latin typeface="+mn-lt"/>
              </a:rPr>
              <a:t>inear </a:t>
            </a:r>
            <a:r>
              <a:rPr lang="de-DE" sz="2000" dirty="0" err="1" smtClean="0">
                <a:latin typeface="+mn-lt"/>
              </a:rPr>
              <a:t>chains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of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m</a:t>
            </a:r>
            <a:r>
              <a:rPr lang="de-DE" sz="2000" dirty="0" err="1" smtClean="0">
                <a:latin typeface="+mn-lt"/>
              </a:rPr>
              <a:t>onomers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for</a:t>
            </a:r>
            <a:r>
              <a:rPr lang="de-DE" sz="2000" dirty="0" smtClean="0">
                <a:latin typeface="+mn-lt"/>
              </a:rPr>
              <a:t> a </a:t>
            </a:r>
            <a:r>
              <a:rPr lang="de-DE" sz="2000" dirty="0" err="1" smtClean="0">
                <a:latin typeface="+mn-lt"/>
              </a:rPr>
              <a:t>single</a:t>
            </a:r>
            <a:r>
              <a:rPr lang="de-DE" sz="2000" dirty="0" smtClean="0">
                <a:latin typeface="+mn-lt"/>
              </a:rPr>
              <a:t> polymer type (e.g. peptide chain, singular nucleic </a:t>
            </a:r>
            <a:r>
              <a:rPr lang="de-DE" sz="2000" dirty="0" err="1" smtClean="0">
                <a:latin typeface="+mn-lt"/>
              </a:rPr>
              <a:t>acid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strand</a:t>
            </a:r>
            <a:r>
              <a:rPr lang="de-DE" sz="2000" dirty="0" smtClean="0">
                <a:latin typeface="+mn-lt"/>
              </a:rPr>
              <a:t>)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416064"/>
              </p:ext>
            </p:extLst>
          </p:nvPr>
        </p:nvGraphicFramePr>
        <p:xfrm>
          <a:off x="5506852" y="3981354"/>
          <a:ext cx="3240360" cy="212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270"/>
                <a:gridCol w="2344090"/>
              </a:tblGrid>
              <a:tr h="224327">
                <a:tc>
                  <a:txBody>
                    <a:bodyPr/>
                    <a:lstStyle/>
                    <a:p>
                      <a:r>
                        <a:rPr lang="de-DE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Monomer (unit)</a:t>
                      </a:r>
                      <a:endParaRPr lang="en-US" dirty="0"/>
                    </a:p>
                  </a:txBody>
                  <a:tcPr/>
                </a:tc>
              </a:tr>
              <a:tr h="2139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Peptide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- Alanine</a:t>
                      </a:r>
                      <a:endParaRPr lang="en-US" sz="1600" dirty="0"/>
                    </a:p>
                  </a:txBody>
                  <a:tcPr/>
                </a:tc>
              </a:tr>
              <a:tr h="3551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Nucleic acid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R(A)P</a:t>
                      </a:r>
                    </a:p>
                    <a:p>
                      <a:r>
                        <a:rPr lang="en-US" sz="1600" dirty="0" smtClean="0"/>
                        <a:t>R – Ribose</a:t>
                      </a:r>
                    </a:p>
                    <a:p>
                      <a:r>
                        <a:rPr lang="de-DE" sz="1600" dirty="0" smtClean="0"/>
                        <a:t>A – Adenine</a:t>
                      </a:r>
                    </a:p>
                    <a:p>
                      <a:r>
                        <a:rPr lang="de-DE" sz="1600" dirty="0" smtClean="0"/>
                        <a:t>P – Phosphate</a:t>
                      </a:r>
                      <a:endParaRPr lang="en-US" sz="1600" dirty="0"/>
                    </a:p>
                  </a:txBody>
                  <a:tcPr/>
                </a:tc>
              </a:tr>
              <a:tr h="35518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Chem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[PEG3] – Pegylation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Slide Number Placeholder 22"/>
          <p:cNvSpPr txBox="1">
            <a:spLocks/>
          </p:cNvSpPr>
          <p:nvPr/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28ED40A3-BEA1-2645-9E17-452BD130FCD0}" type="slidenum">
              <a:rPr lang="en-US" sz="1200" smtClean="0"/>
              <a:pPr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62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793" y="1229534"/>
            <a:ext cx="8687227" cy="233559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Higher level components are </a:t>
            </a:r>
            <a:r>
              <a:rPr lang="en-US" sz="2000" dirty="0" smtClean="0">
                <a:latin typeface="+mn-lt"/>
                <a:cs typeface="Arial" pitchFamily="34" charset="0"/>
              </a:rPr>
              <a:t>a combination </a:t>
            </a:r>
            <a:r>
              <a:rPr lang="en-US" sz="2000" dirty="0">
                <a:latin typeface="+mn-lt"/>
                <a:cs typeface="Arial" pitchFamily="34" charset="0"/>
              </a:rPr>
              <a:t>of lower level components</a:t>
            </a:r>
          </a:p>
          <a:p>
            <a:pPr>
              <a:lnSpc>
                <a:spcPct val="150000"/>
              </a:lnSpc>
              <a:buSzPct val="80000"/>
            </a:pPr>
            <a:endParaRPr lang="de-DE" sz="2000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 hierarchy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043608" y="4365104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5436" y="4467659"/>
            <a:ext cx="111007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Monomer</a:t>
            </a:r>
            <a:endParaRPr lang="en-US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3608" y="5540942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5011" y="5643497"/>
            <a:ext cx="71092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Atom</a:t>
            </a:r>
            <a:endParaRPr lang="en-US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3611" y="3189265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6024" y="3291820"/>
            <a:ext cx="176891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Simple polymer</a:t>
            </a:r>
            <a:endParaRPr lang="en-US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3609" y="2013427"/>
            <a:ext cx="3853732" cy="5225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5836" y="2115982"/>
            <a:ext cx="1969285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Complex polymer</a:t>
            </a:r>
            <a:endParaRPr lang="en-US" dirty="0"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29158" y="2013427"/>
            <a:ext cx="718492" cy="4050110"/>
          </a:xfrm>
          <a:prstGeom prst="downArrow">
            <a:avLst>
              <a:gd name="adj1" fmla="val 64613"/>
              <a:gd name="adj2" fmla="val 58768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75421" y="2197361"/>
            <a:ext cx="62596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8664" y="5164134"/>
            <a:ext cx="579482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8605" y="1999122"/>
            <a:ext cx="3788415" cy="265882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20000"/>
              </a:lnSpc>
              <a:buSzPct val="80000"/>
              <a:buFont typeface="Arial" pitchFamily="34" charset="0"/>
              <a:buChar char="•"/>
            </a:pPr>
            <a:r>
              <a:rPr lang="de-DE" sz="2000" dirty="0" smtClean="0">
                <a:latin typeface="+mn-lt"/>
                <a:cs typeface="Liberation Mono" pitchFamily="50" charset="0"/>
              </a:rPr>
              <a:t>Entire chemical structure information of the macromolecule</a:t>
            </a:r>
          </a:p>
          <a:p>
            <a:pPr marL="259204" indent="-259204">
              <a:lnSpc>
                <a:spcPct val="120000"/>
              </a:lnSpc>
              <a:buSzPct val="80000"/>
              <a:buFont typeface="Arial" pitchFamily="34" charset="0"/>
              <a:buChar char="•"/>
            </a:pPr>
            <a:r>
              <a:rPr lang="de-DE" sz="2000" dirty="0" smtClean="0">
                <a:latin typeface="+mn-lt"/>
                <a:cs typeface="Liberation Mono" pitchFamily="50" charset="0"/>
              </a:rPr>
              <a:t>List </a:t>
            </a:r>
            <a:r>
              <a:rPr lang="de-DE" sz="2000" dirty="0" err="1" smtClean="0">
                <a:latin typeface="+mn-lt"/>
                <a:cs typeface="Liberation Mono" pitchFamily="50" charset="0"/>
              </a:rPr>
              <a:t>of</a:t>
            </a:r>
            <a:r>
              <a:rPr lang="de-DE" sz="2000" dirty="0" smtClean="0">
                <a:latin typeface="+mn-lt"/>
                <a:cs typeface="Liberation Mono" pitchFamily="50" charset="0"/>
              </a:rPr>
              <a:t> simple </a:t>
            </a:r>
            <a:r>
              <a:rPr lang="de-DE" sz="2000" dirty="0" err="1" smtClean="0">
                <a:latin typeface="+mn-lt"/>
                <a:cs typeface="Liberation Mono" pitchFamily="50" charset="0"/>
              </a:rPr>
              <a:t>polymers</a:t>
            </a:r>
            <a:endParaRPr lang="de-DE" sz="2000" dirty="0" smtClean="0">
              <a:latin typeface="+mn-lt"/>
              <a:cs typeface="Liberation Mono" pitchFamily="50" charset="0"/>
            </a:endParaRPr>
          </a:p>
          <a:p>
            <a:pPr marL="259204" indent="-259204">
              <a:lnSpc>
                <a:spcPct val="120000"/>
              </a:lnSpc>
              <a:buSzPct val="80000"/>
              <a:buFont typeface="Arial" pitchFamily="34" charset="0"/>
              <a:buChar char="•"/>
            </a:pPr>
            <a:r>
              <a:rPr lang="de-DE" sz="2000" dirty="0" smtClean="0">
                <a:latin typeface="+mn-lt"/>
                <a:cs typeface="Liberation Mono" pitchFamily="50" charset="0"/>
              </a:rPr>
              <a:t>List </a:t>
            </a:r>
            <a:r>
              <a:rPr lang="de-DE" sz="2000" dirty="0" err="1" smtClean="0">
                <a:latin typeface="+mn-lt"/>
                <a:cs typeface="Liberation Mono" pitchFamily="50" charset="0"/>
              </a:rPr>
              <a:t>of</a:t>
            </a:r>
            <a:r>
              <a:rPr lang="de-DE" sz="2000" dirty="0" smtClean="0">
                <a:latin typeface="+mn-lt"/>
                <a:cs typeface="Liberation Mono" pitchFamily="50" charset="0"/>
              </a:rPr>
              <a:t> </a:t>
            </a:r>
            <a:r>
              <a:rPr lang="de-DE" sz="2000" dirty="0" err="1" smtClean="0">
                <a:latin typeface="+mn-lt"/>
                <a:cs typeface="Liberation Mono" pitchFamily="50" charset="0"/>
              </a:rPr>
              <a:t>connections</a:t>
            </a:r>
            <a:endParaRPr lang="de-DE" sz="2000" dirty="0" smtClean="0">
              <a:latin typeface="+mn-lt"/>
              <a:cs typeface="Liberation Mono" pitchFamily="50" charset="0"/>
            </a:endParaRPr>
          </a:p>
          <a:p>
            <a:pPr marL="259204" indent="-259204">
              <a:lnSpc>
                <a:spcPct val="120000"/>
              </a:lnSpc>
              <a:buSzPct val="80000"/>
              <a:buFont typeface="Arial" pitchFamily="34" charset="0"/>
              <a:buChar char="•"/>
            </a:pPr>
            <a:r>
              <a:rPr lang="de-DE" sz="2000" dirty="0" smtClean="0">
                <a:latin typeface="+mn-lt"/>
                <a:cs typeface="Liberation Mono" pitchFamily="50" charset="0"/>
              </a:rPr>
              <a:t>List </a:t>
            </a:r>
            <a:r>
              <a:rPr lang="de-DE" sz="2000" dirty="0" err="1" smtClean="0">
                <a:latin typeface="+mn-lt"/>
                <a:cs typeface="Liberation Mono" pitchFamily="50" charset="0"/>
              </a:rPr>
              <a:t>of</a:t>
            </a:r>
            <a:r>
              <a:rPr lang="de-DE" sz="2000" dirty="0" smtClean="0">
                <a:latin typeface="+mn-lt"/>
                <a:cs typeface="Liberation Mono" pitchFamily="50" charset="0"/>
              </a:rPr>
              <a:t> hydrogen </a:t>
            </a:r>
            <a:r>
              <a:rPr lang="de-DE" sz="2000" dirty="0" err="1" smtClean="0">
                <a:latin typeface="+mn-lt"/>
                <a:cs typeface="Liberation Mono" pitchFamily="50" charset="0"/>
              </a:rPr>
              <a:t>bonds</a:t>
            </a:r>
            <a:endParaRPr lang="de-DE" sz="2000" dirty="0" smtClean="0">
              <a:latin typeface="+mn-lt"/>
              <a:cs typeface="Liberation Mono" pitchFamily="50" charset="0"/>
            </a:endParaRPr>
          </a:p>
          <a:p>
            <a:pPr marL="259204" indent="-259204">
              <a:lnSpc>
                <a:spcPct val="120000"/>
              </a:lnSpc>
              <a:buSzPct val="80000"/>
              <a:buFont typeface="Arial" pitchFamily="34" charset="0"/>
              <a:buChar char="•"/>
            </a:pPr>
            <a:r>
              <a:rPr lang="de-DE" sz="2000" dirty="0" smtClean="0">
                <a:latin typeface="+mn-lt"/>
                <a:cs typeface="Liberation Mono" pitchFamily="50" charset="0"/>
              </a:rPr>
              <a:t>List </a:t>
            </a:r>
            <a:r>
              <a:rPr lang="de-DE" sz="2000" dirty="0" err="1" smtClean="0">
                <a:latin typeface="+mn-lt"/>
                <a:cs typeface="Liberation Mono" pitchFamily="50" charset="0"/>
              </a:rPr>
              <a:t>of</a:t>
            </a:r>
            <a:r>
              <a:rPr lang="de-DE" sz="2000" dirty="0" smtClean="0">
                <a:latin typeface="+mn-lt"/>
                <a:cs typeface="Liberation Mono" pitchFamily="50" charset="0"/>
              </a:rPr>
              <a:t> </a:t>
            </a:r>
            <a:r>
              <a:rPr lang="de-DE" sz="2000" dirty="0" err="1" smtClean="0">
                <a:latin typeface="+mn-lt"/>
                <a:cs typeface="Liberation Mono" pitchFamily="50" charset="0"/>
              </a:rPr>
              <a:t>annotations</a:t>
            </a:r>
            <a:endParaRPr lang="en-US" sz="2000" dirty="0" smtClean="0">
              <a:latin typeface="+mn-lt"/>
              <a:cs typeface="Liberation Mono" pitchFamily="50" charset="0"/>
            </a:endParaRPr>
          </a:p>
        </p:txBody>
      </p:sp>
      <p:sp>
        <p:nvSpPr>
          <p:cNvPr id="17" name="Slide Number Placeholder 22"/>
          <p:cNvSpPr txBox="1">
            <a:spLocks/>
          </p:cNvSpPr>
          <p:nvPr/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28ED40A3-BEA1-2645-9E17-452BD130FCD0}" type="slidenum">
              <a:rPr lang="en-US" sz="1200" smtClean="0"/>
              <a:pPr/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866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ring-meet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3361817" cy="2700660"/>
          </a:xfrm>
          <a:prstGeom prst="rect">
            <a:avLst/>
          </a:prstGeom>
        </p:spPr>
      </p:pic>
      <p:pic>
        <p:nvPicPr>
          <p:cNvPr id="5" name="Picture 4" descr="Waku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40968"/>
            <a:ext cx="3283684" cy="2920177"/>
          </a:xfrm>
          <a:prstGeom prst="rect">
            <a:avLst/>
          </a:prstGeom>
        </p:spPr>
      </p:pic>
      <p:sp>
        <p:nvSpPr>
          <p:cNvPr id="7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12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1314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08838"/>
            <a:ext cx="8229600" cy="707886"/>
          </a:xfrm>
        </p:spPr>
        <p:txBody>
          <a:bodyPr/>
          <a:lstStyle/>
          <a:p>
            <a:r>
              <a:rPr lang="en-US" dirty="0" smtClean="0"/>
              <a:t>Linear Peptide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8424936" cy="190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96944" cy="191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2"/>
          <p:cNvSpPr txBox="1">
            <a:spLocks/>
          </p:cNvSpPr>
          <p:nvPr/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28ED40A3-BEA1-2645-9E17-452BD130FCD0}" type="slidenum">
              <a:rPr lang="en-US" sz="1200" smtClean="0"/>
              <a:pPr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24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08838"/>
            <a:ext cx="8229600" cy="707886"/>
          </a:xfrm>
        </p:spPr>
        <p:txBody>
          <a:bodyPr/>
          <a:lstStyle/>
          <a:p>
            <a:r>
              <a:rPr lang="en-US" dirty="0" smtClean="0"/>
              <a:t>Short Hairpin RNA</a:t>
            </a:r>
            <a:endParaRPr lang="en-GB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4437112"/>
            <a:ext cx="8280920" cy="18239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smtClean="0"/>
              <a:t>HELM notation:</a:t>
            </a:r>
            <a:endParaRPr lang="en-US" sz="1800" dirty="0"/>
          </a:p>
          <a:p>
            <a:pPr marL="0" indent="0">
              <a:buNone/>
              <a:defRPr/>
            </a:pPr>
            <a:r>
              <a:rPr lang="en-US" sz="1800" dirty="0"/>
              <a:t>RNA1{R(G)P.R(G)P.R(C)P.R(A)P.R(C)P.R(U)P.R(U)P.R(C)P.R(G)P.R(G)P.R(U)P.R(G)P.R(C)P.R(C)}$$RNA1,RNA1,11:pair-32:pair|RNA1,RNA1,5:pair-38:pair|RNA1,RNA1,14:pair-29:pair|RNA1,RNA1,8:pair-35:pair|RNA1,RNA1,2:pair-41:pair$$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3019" y="1412776"/>
            <a:ext cx="5883317" cy="30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2"/>
          <p:cNvSpPr txBox="1">
            <a:spLocks/>
          </p:cNvSpPr>
          <p:nvPr/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28ED40A3-BEA1-2645-9E17-452BD130FCD0}" type="slidenum">
              <a:rPr lang="en-US" sz="1200" smtClean="0"/>
              <a:pPr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5782"/>
            <a:ext cx="8229600" cy="553998"/>
          </a:xfrm>
        </p:spPr>
        <p:txBody>
          <a:bodyPr/>
          <a:lstStyle/>
          <a:p>
            <a:r>
              <a:rPr lang="en-US" sz="3000" dirty="0" smtClean="0"/>
              <a:t>Oligonucleotide Peptide Conjugate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01052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Slide Number Placeholder 22"/>
          <p:cNvSpPr txBox="1">
            <a:spLocks/>
          </p:cNvSpPr>
          <p:nvPr/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28ED40A3-BEA1-2645-9E17-452BD130FCD0}" type="slidenum">
              <a:rPr lang="en-US" sz="1200" smtClean="0"/>
              <a:pPr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03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HELM at Pfizer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599" cy="48715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Pfizer</a:t>
            </a:r>
          </a:p>
          <a:p>
            <a:pPr lvl="1"/>
            <a:r>
              <a:rPr lang="en-US" dirty="0" smtClean="0"/>
              <a:t>Become a top</a:t>
            </a:r>
            <a:r>
              <a:rPr lang="en-US" dirty="0"/>
              <a:t>-tier </a:t>
            </a:r>
            <a:r>
              <a:rPr lang="en-US" dirty="0" err="1"/>
              <a:t>biotherapeutics</a:t>
            </a:r>
            <a:r>
              <a:rPr lang="en-US" dirty="0"/>
              <a:t> </a:t>
            </a:r>
            <a:r>
              <a:rPr lang="en-US" dirty="0" smtClean="0"/>
              <a:t>company</a:t>
            </a:r>
          </a:p>
          <a:p>
            <a:pPr lvl="1"/>
            <a:r>
              <a:rPr lang="en-US" dirty="0" smtClean="0"/>
              <a:t>R&amp;D projects based on biomolecule entities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Biomolecule Informatics</a:t>
            </a:r>
          </a:p>
          <a:p>
            <a:pPr lvl="1"/>
            <a:r>
              <a:rPr lang="en-US" dirty="0" smtClean="0"/>
              <a:t>Biomolecule informatics infrastructure lacking</a:t>
            </a:r>
          </a:p>
          <a:p>
            <a:pPr lvl="1"/>
            <a:r>
              <a:rPr lang="en-US" dirty="0" smtClean="0"/>
              <a:t>Build the informatics infrastructure for all biomolecule entities</a:t>
            </a:r>
          </a:p>
          <a:p>
            <a:pPr lvl="2"/>
            <a:r>
              <a:rPr lang="en-US" dirty="0" smtClean="0"/>
              <a:t>Registration</a:t>
            </a:r>
          </a:p>
          <a:p>
            <a:pPr lvl="2"/>
            <a:r>
              <a:rPr lang="en-US" dirty="0" smtClean="0"/>
              <a:t>Visualization</a:t>
            </a:r>
            <a:endParaRPr lang="en-US" dirty="0"/>
          </a:p>
          <a:p>
            <a:pPr lvl="2"/>
            <a:r>
              <a:rPr lang="en-US" dirty="0"/>
              <a:t>Analysis and design</a:t>
            </a:r>
          </a:p>
          <a:p>
            <a:pPr lvl="2"/>
            <a:r>
              <a:rPr lang="en-US" dirty="0"/>
              <a:t>Workflows</a:t>
            </a:r>
          </a:p>
          <a:p>
            <a:pPr lvl="1"/>
            <a:r>
              <a:rPr lang="en-US" dirty="0" smtClean="0"/>
              <a:t>Make biomolecules “first-class citizens” of the informatics tool portfolio</a:t>
            </a:r>
          </a:p>
          <a:p>
            <a:endParaRPr lang="en-US" dirty="0" smtClean="0"/>
          </a:p>
          <a:p>
            <a:r>
              <a:rPr lang="en-US" dirty="0" smtClean="0"/>
              <a:t>HELM notation came out of this initiative in 2008</a:t>
            </a:r>
          </a:p>
        </p:txBody>
      </p:sp>
      <p:pic>
        <p:nvPicPr>
          <p:cNvPr id="3" name="Picture 2" descr="Pfiz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976908" cy="568716"/>
          </a:xfrm>
          <a:prstGeom prst="rect">
            <a:avLst/>
          </a:prstGeom>
        </p:spPr>
      </p:pic>
      <p:sp>
        <p:nvSpPr>
          <p:cNvPr id="5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16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659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58914"/>
            <a:ext cx="7488832" cy="707886"/>
          </a:xfrm>
        </p:spPr>
        <p:txBody>
          <a:bodyPr/>
          <a:lstStyle/>
          <a:p>
            <a:r>
              <a:rPr lang="en-US" dirty="0" smtClean="0"/>
              <a:t>HELM at Pfizer: Editing</a:t>
            </a:r>
            <a:endParaRPr lang="en-US" dirty="0"/>
          </a:p>
        </p:txBody>
      </p:sp>
      <p:pic>
        <p:nvPicPr>
          <p:cNvPr id="5" name="Picture 4" descr="figure 3 PME Content Pan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412776"/>
            <a:ext cx="4724400" cy="3492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366234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71600" y="5301208"/>
            <a:ext cx="255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4C5156"/>
                </a:solidFill>
              </a:rPr>
              <a:t>Centralized Monomer DB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20" y="5085184"/>
            <a:ext cx="256993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Structure Drawing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Structure Visualization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Property Calculation</a:t>
            </a:r>
          </a:p>
        </p:txBody>
      </p:sp>
      <p:pic>
        <p:nvPicPr>
          <p:cNvPr id="9" name="Picture 8" descr="Pfize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976908" cy="568716"/>
          </a:xfrm>
          <a:prstGeom prst="rect">
            <a:avLst/>
          </a:prstGeom>
        </p:spPr>
      </p:pic>
      <p:sp>
        <p:nvSpPr>
          <p:cNvPr id="10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17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749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 at Pfizer: </a:t>
            </a:r>
            <a:r>
              <a:rPr lang="en-US" dirty="0" smtClean="0"/>
              <a:t>Registration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49098"/>
            <a:ext cx="4730750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304" y="2949298"/>
            <a:ext cx="3900886" cy="31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2132856"/>
            <a:ext cx="1080120" cy="864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112" y="1340768"/>
            <a:ext cx="2664296" cy="12241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Oligonucleotide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Peptide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Protein/Antibody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Bio-conjugate (ADC..)</a:t>
            </a:r>
            <a:endParaRPr lang="en-US" dirty="0"/>
          </a:p>
        </p:txBody>
      </p:sp>
      <p:pic>
        <p:nvPicPr>
          <p:cNvPr id="9" name="Picture 8" descr="Pfizer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976908" cy="568716"/>
          </a:xfrm>
          <a:prstGeom prst="rect">
            <a:avLst/>
          </a:prstGeom>
        </p:spPr>
      </p:pic>
      <p:sp>
        <p:nvSpPr>
          <p:cNvPr id="10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18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753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3"/>
          <a:stretch>
            <a:fillRect/>
          </a:stretch>
        </p:blipFill>
        <p:spPr bwMode="auto">
          <a:xfrm>
            <a:off x="5531296" y="5157936"/>
            <a:ext cx="34861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HELM at Pfizer: </a:t>
            </a:r>
            <a:r>
              <a:rPr lang="en-US" sz="3200" dirty="0" smtClean="0"/>
              <a:t>Analysis &amp; Design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5445224"/>
            <a:ext cx="79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PFRED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6" y="1652736"/>
            <a:ext cx="5138351" cy="381000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96" y="1195536"/>
            <a:ext cx="36576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96" y="2186136"/>
            <a:ext cx="33147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urved Connector 9"/>
          <p:cNvCxnSpPr/>
          <p:nvPr/>
        </p:nvCxnSpPr>
        <p:spPr bwMode="auto">
          <a:xfrm rot="10800000" flipV="1">
            <a:off x="6516216" y="1844824"/>
            <a:ext cx="1224136" cy="36004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urved Connector 16"/>
          <p:cNvCxnSpPr/>
          <p:nvPr/>
        </p:nvCxnSpPr>
        <p:spPr bwMode="auto">
          <a:xfrm rot="10800000" flipV="1">
            <a:off x="6660232" y="5013176"/>
            <a:ext cx="1224136" cy="253752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 descr="Pfizer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976908" cy="568716"/>
          </a:xfrm>
          <a:prstGeom prst="rect">
            <a:avLst/>
          </a:prstGeom>
        </p:spPr>
      </p:pic>
      <p:sp>
        <p:nvSpPr>
          <p:cNvPr id="20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19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302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599" cy="50875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HELM Introduction</a:t>
            </a:r>
          </a:p>
          <a:p>
            <a:pPr lvl="1"/>
            <a:r>
              <a:rPr lang="en-US" dirty="0" smtClean="0"/>
              <a:t>Problem and Solution</a:t>
            </a:r>
          </a:p>
          <a:p>
            <a:pPr lvl="1"/>
            <a:r>
              <a:rPr lang="en-US" dirty="0" smtClean="0"/>
              <a:t>Design and Examples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HELM at Pfizer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Cases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Pistoia Alliance HELM Project</a:t>
            </a:r>
          </a:p>
          <a:p>
            <a:pPr lvl="1"/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Next Phase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 HELM Ecosystem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638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at Pfizer</a:t>
            </a:r>
            <a:r>
              <a:rPr lang="en-US" smtClean="0"/>
              <a:t>: Workflow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972276"/>
              </p:ext>
            </p:extLst>
          </p:nvPr>
        </p:nvGraphicFramePr>
        <p:xfrm>
          <a:off x="539552" y="5733256"/>
          <a:ext cx="8044544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1136"/>
                <a:gridCol w="2011136"/>
                <a:gridCol w="2011136"/>
                <a:gridCol w="201113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Antibody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Linker Payload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Request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ADC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829054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fiz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976908" cy="568716"/>
          </a:xfrm>
          <a:prstGeom prst="rect">
            <a:avLst/>
          </a:prstGeom>
        </p:spPr>
      </p:pic>
      <p:sp>
        <p:nvSpPr>
          <p:cNvPr id="9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20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4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Pistoia Alliance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060848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/>
              <a:t>The Pistoia Alliance is a global, </a:t>
            </a:r>
            <a:r>
              <a:rPr lang="en-GB" sz="3200" b="1" dirty="0" smtClean="0"/>
              <a:t>non-</a:t>
            </a:r>
            <a:r>
              <a:rPr lang="en-GB" sz="3200" b="1" dirty="0"/>
              <a:t>profit</a:t>
            </a:r>
            <a:r>
              <a:rPr lang="en-GB" sz="3200" dirty="0"/>
              <a:t> alliance of life science companies, vendors, publishers, and academic groups that work together to </a:t>
            </a:r>
            <a:r>
              <a:rPr lang="en-GB" sz="3200" b="1" dirty="0" smtClean="0"/>
              <a:t>solve common problems</a:t>
            </a:r>
            <a:r>
              <a:rPr lang="en-GB" sz="3200" dirty="0" smtClean="0"/>
              <a:t> and lower </a:t>
            </a:r>
            <a:r>
              <a:rPr lang="en-GB" sz="3200" dirty="0"/>
              <a:t>barriers to innovation in R&amp;D</a:t>
            </a:r>
            <a:r>
              <a:rPr lang="en-US" sz="32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6093296"/>
            <a:ext cx="3077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 smtClean="0"/>
              <a:t>www.pistoiaalliance.org</a:t>
            </a:r>
            <a:endParaRPr lang="en-US" dirty="0"/>
          </a:p>
        </p:txBody>
      </p:sp>
      <p:sp>
        <p:nvSpPr>
          <p:cNvPr id="10" name="Slide Number Placeholder 22"/>
          <p:cNvSpPr txBox="1">
            <a:spLocks/>
          </p:cNvSpPr>
          <p:nvPr/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28ED40A3-BEA1-2645-9E17-452BD130FCD0}" type="slidenum">
              <a:rPr lang="en-US" sz="1200" smtClean="0"/>
              <a:pPr/>
              <a:t>21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63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-AC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11" y="66770"/>
            <a:ext cx="637617" cy="490475"/>
          </a:xfrm>
          <a:prstGeom prst="rect">
            <a:avLst/>
          </a:prstGeom>
        </p:spPr>
      </p:pic>
      <p:pic>
        <p:nvPicPr>
          <p:cNvPr id="11" name="Picture 10" descr="logo-AstraZenec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03" y="700569"/>
            <a:ext cx="1471424" cy="372761"/>
          </a:xfrm>
          <a:prstGeom prst="rect">
            <a:avLst/>
          </a:prstGeom>
        </p:spPr>
      </p:pic>
      <p:pic>
        <p:nvPicPr>
          <p:cNvPr id="12" name="Picture 11" descr="logo-Bay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20" y="4148845"/>
            <a:ext cx="490475" cy="490475"/>
          </a:xfrm>
          <a:prstGeom prst="rect">
            <a:avLst/>
          </a:prstGeom>
        </p:spPr>
      </p:pic>
      <p:pic>
        <p:nvPicPr>
          <p:cNvPr id="13" name="Picture 12" descr="logo-B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70" y="700569"/>
            <a:ext cx="1422377" cy="490475"/>
          </a:xfrm>
          <a:prstGeom prst="rect">
            <a:avLst/>
          </a:prstGeom>
        </p:spPr>
      </p:pic>
      <p:pic>
        <p:nvPicPr>
          <p:cNvPr id="15" name="Picture 14" descr="logo-BiochemFusi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92" y="5460703"/>
            <a:ext cx="1471424" cy="264856"/>
          </a:xfrm>
          <a:prstGeom prst="rect">
            <a:avLst/>
          </a:prstGeom>
        </p:spPr>
      </p:pic>
      <p:pic>
        <p:nvPicPr>
          <p:cNvPr id="16" name="Picture 15" descr="logo-BioI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3492"/>
            <a:ext cx="980949" cy="470856"/>
          </a:xfrm>
          <a:prstGeom prst="rect">
            <a:avLst/>
          </a:prstGeom>
        </p:spPr>
      </p:pic>
      <p:pic>
        <p:nvPicPr>
          <p:cNvPr id="17" name="Picture 16" descr="logo-Biovarianc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877272"/>
            <a:ext cx="1373329" cy="490475"/>
          </a:xfrm>
          <a:prstGeom prst="rect">
            <a:avLst/>
          </a:prstGeom>
        </p:spPr>
      </p:pic>
      <p:pic>
        <p:nvPicPr>
          <p:cNvPr id="18" name="Picture 17" descr="logo-biovi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07" y="2770609"/>
            <a:ext cx="1029997" cy="279571"/>
          </a:xfrm>
          <a:prstGeom prst="rect">
            <a:avLst/>
          </a:prstGeom>
        </p:spPr>
      </p:pic>
      <p:pic>
        <p:nvPicPr>
          <p:cNvPr id="19" name="Picture 18" descr="logo-BM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28" y="5877273"/>
            <a:ext cx="843616" cy="490474"/>
          </a:xfrm>
          <a:prstGeom prst="rect">
            <a:avLst/>
          </a:prstGeom>
        </p:spPr>
      </p:pic>
      <p:pic>
        <p:nvPicPr>
          <p:cNvPr id="20" name="Picture 19" descr="logo-CCDC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92" y="6001317"/>
            <a:ext cx="1008112" cy="235226"/>
          </a:xfrm>
          <a:prstGeom prst="rect">
            <a:avLst/>
          </a:prstGeom>
        </p:spPr>
      </p:pic>
      <p:pic>
        <p:nvPicPr>
          <p:cNvPr id="21" name="Picture 20" descr="logo-Certar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25" y="4774453"/>
            <a:ext cx="1471424" cy="431618"/>
          </a:xfrm>
          <a:prstGeom prst="rect">
            <a:avLst/>
          </a:prstGeom>
        </p:spPr>
      </p:pic>
      <p:pic>
        <p:nvPicPr>
          <p:cNvPr id="22" name="Picture 21" descr="logo-Chemaxo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01" y="5877273"/>
            <a:ext cx="559141" cy="490475"/>
          </a:xfrm>
          <a:prstGeom prst="rect">
            <a:avLst/>
          </a:prstGeom>
        </p:spPr>
      </p:pic>
      <p:pic>
        <p:nvPicPr>
          <p:cNvPr id="24" name="Picture 23" descr="logo-ConnDiscov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70" y="5460703"/>
            <a:ext cx="1471424" cy="255047"/>
          </a:xfrm>
          <a:prstGeom prst="rect">
            <a:avLst/>
          </a:prstGeom>
        </p:spPr>
      </p:pic>
      <p:pic>
        <p:nvPicPr>
          <p:cNvPr id="25" name="Picture 24" descr="logo-DataBi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3" y="4138426"/>
            <a:ext cx="1471424" cy="392380"/>
          </a:xfrm>
          <a:prstGeom prst="rect">
            <a:avLst/>
          </a:prstGeom>
        </p:spPr>
      </p:pic>
      <p:pic>
        <p:nvPicPr>
          <p:cNvPr id="26" name="Picture 25" descr="logo-Deloitte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63" y="5333180"/>
            <a:ext cx="1353710" cy="490475"/>
          </a:xfrm>
          <a:prstGeom prst="rect">
            <a:avLst/>
          </a:prstGeom>
        </p:spPr>
      </p:pic>
      <p:pic>
        <p:nvPicPr>
          <p:cNvPr id="28" name="Picture 27" descr="logo-Eagl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5425552"/>
            <a:ext cx="1177139" cy="490475"/>
          </a:xfrm>
          <a:prstGeom prst="rect">
            <a:avLst/>
          </a:prstGeom>
        </p:spPr>
      </p:pic>
      <p:pic>
        <p:nvPicPr>
          <p:cNvPr id="29" name="Picture 28" descr="logo-EBI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05" y="4836595"/>
            <a:ext cx="1471424" cy="451237"/>
          </a:xfrm>
          <a:prstGeom prst="rect">
            <a:avLst/>
          </a:prstGeom>
        </p:spPr>
      </p:pic>
      <p:pic>
        <p:nvPicPr>
          <p:cNvPr id="31" name="Picture 30" descr="logo-EdiPCC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" y="3426790"/>
            <a:ext cx="1451805" cy="411999"/>
          </a:xfrm>
          <a:prstGeom prst="rect">
            <a:avLst/>
          </a:prstGeom>
        </p:spPr>
      </p:pic>
      <p:pic>
        <p:nvPicPr>
          <p:cNvPr id="32" name="Picture 31" descr="logo-EPAM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94" y="1354521"/>
            <a:ext cx="935041" cy="274279"/>
          </a:xfrm>
          <a:prstGeom prst="rect">
            <a:avLst/>
          </a:prstGeom>
        </p:spPr>
      </p:pic>
      <p:pic>
        <p:nvPicPr>
          <p:cNvPr id="33" name="Picture 32" descr="logo-Fulcrum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2" y="1434990"/>
            <a:ext cx="1049616" cy="490475"/>
          </a:xfrm>
          <a:prstGeom prst="rect">
            <a:avLst/>
          </a:prstGeom>
        </p:spPr>
      </p:pic>
      <p:pic>
        <p:nvPicPr>
          <p:cNvPr id="34" name="Picture 33" descr="logo-GeneStack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0951"/>
            <a:ext cx="1471424" cy="323713"/>
          </a:xfrm>
          <a:prstGeom prst="rect">
            <a:avLst/>
          </a:prstGeom>
        </p:spPr>
      </p:pic>
      <p:pic>
        <p:nvPicPr>
          <p:cNvPr id="35" name="Picture 34" descr="logo-GSK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726570"/>
            <a:ext cx="1353710" cy="490475"/>
          </a:xfrm>
          <a:prstGeom prst="rect">
            <a:avLst/>
          </a:prstGeom>
        </p:spPr>
      </p:pic>
      <p:pic>
        <p:nvPicPr>
          <p:cNvPr id="36" name="Picture 35" descr="logo-hp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80" y="1406049"/>
            <a:ext cx="490475" cy="490475"/>
          </a:xfrm>
          <a:prstGeom prst="rect">
            <a:avLst/>
          </a:prstGeom>
        </p:spPr>
      </p:pic>
      <p:pic>
        <p:nvPicPr>
          <p:cNvPr id="37" name="Picture 36" descr="logo-Hyve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03" y="66770"/>
            <a:ext cx="1471424" cy="411999"/>
          </a:xfrm>
          <a:prstGeom prst="rect">
            <a:avLst/>
          </a:prstGeom>
        </p:spPr>
      </p:pic>
      <p:pic>
        <p:nvPicPr>
          <p:cNvPr id="38" name="Picture 37" descr="logo-IanHarrow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2078030"/>
            <a:ext cx="1471424" cy="264856"/>
          </a:xfrm>
          <a:prstGeom prst="rect">
            <a:avLst/>
          </a:prstGeom>
        </p:spPr>
      </p:pic>
      <p:pic>
        <p:nvPicPr>
          <p:cNvPr id="39" name="Picture 38" descr="logo-INCHI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73" y="66770"/>
            <a:ext cx="931902" cy="490475"/>
          </a:xfrm>
          <a:prstGeom prst="rect">
            <a:avLst/>
          </a:prstGeom>
        </p:spPr>
      </p:pic>
      <p:pic>
        <p:nvPicPr>
          <p:cNvPr id="41" name="Picture 40" descr="logo-Instem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58781"/>
            <a:ext cx="1471424" cy="382570"/>
          </a:xfrm>
          <a:prstGeom prst="rect">
            <a:avLst/>
          </a:prstGeom>
        </p:spPr>
      </p:pic>
      <p:pic>
        <p:nvPicPr>
          <p:cNvPr id="42" name="Picture 41" descr="logo-IO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35" y="5877273"/>
            <a:ext cx="510094" cy="490475"/>
          </a:xfrm>
          <a:prstGeom prst="rect">
            <a:avLst/>
          </a:prstGeom>
        </p:spPr>
      </p:pic>
      <p:pic>
        <p:nvPicPr>
          <p:cNvPr id="43" name="Picture 42" descr="logo-Ipsen.gif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99" y="2708291"/>
            <a:ext cx="1471424" cy="480665"/>
          </a:xfrm>
          <a:prstGeom prst="rect">
            <a:avLst/>
          </a:prstGeom>
        </p:spPr>
      </p:pic>
      <p:pic>
        <p:nvPicPr>
          <p:cNvPr id="45" name="Picture 44" descr="logo-jax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4" y="2674030"/>
            <a:ext cx="1206568" cy="490475"/>
          </a:xfrm>
          <a:prstGeom prst="rect">
            <a:avLst/>
          </a:prstGeom>
        </p:spPr>
      </p:pic>
      <p:pic>
        <p:nvPicPr>
          <p:cNvPr id="46" name="Picture 45" descr="logo-JnJ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56" y="2078030"/>
            <a:ext cx="1471424" cy="304094"/>
          </a:xfrm>
          <a:prstGeom prst="rect">
            <a:avLst/>
          </a:prstGeom>
        </p:spPr>
      </p:pic>
      <p:pic>
        <p:nvPicPr>
          <p:cNvPr id="48" name="Picture 47" descr="logo-MerckCo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58" y="3359404"/>
            <a:ext cx="1471424" cy="490475"/>
          </a:xfrm>
          <a:prstGeom prst="rect">
            <a:avLst/>
          </a:prstGeom>
        </p:spPr>
      </p:pic>
      <p:pic>
        <p:nvPicPr>
          <p:cNvPr id="49" name="Picture 48" descr="logo-MerckKgAA.jp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92" y="5333180"/>
            <a:ext cx="696474" cy="490475"/>
          </a:xfrm>
          <a:prstGeom prst="rect">
            <a:avLst/>
          </a:prstGeom>
        </p:spPr>
      </p:pic>
      <p:pic>
        <p:nvPicPr>
          <p:cNvPr id="50" name="Picture 49" descr="logo-MolConns.jp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72" y="4148845"/>
            <a:ext cx="1324282" cy="490475"/>
          </a:xfrm>
          <a:prstGeom prst="rect">
            <a:avLst/>
          </a:prstGeom>
        </p:spPr>
      </p:pic>
      <p:pic>
        <p:nvPicPr>
          <p:cNvPr id="51" name="Picture 50" descr="logo-Novartis.jp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90" y="3426790"/>
            <a:ext cx="1471424" cy="353142"/>
          </a:xfrm>
          <a:prstGeom prst="rect">
            <a:avLst/>
          </a:prstGeom>
        </p:spPr>
      </p:pic>
      <p:pic>
        <p:nvPicPr>
          <p:cNvPr id="52" name="Picture 51" descr="logo-Omixon.jp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09" y="4148845"/>
            <a:ext cx="1471424" cy="451237"/>
          </a:xfrm>
          <a:prstGeom prst="rect">
            <a:avLst/>
          </a:prstGeom>
        </p:spPr>
      </p:pic>
      <p:pic>
        <p:nvPicPr>
          <p:cNvPr id="53" name="Picture 52" descr="logo-Oracle.jp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56" y="1380254"/>
            <a:ext cx="1471424" cy="304094"/>
          </a:xfrm>
          <a:prstGeom prst="rect">
            <a:avLst/>
          </a:prstGeom>
        </p:spPr>
      </p:pic>
      <p:pic>
        <p:nvPicPr>
          <p:cNvPr id="54" name="Picture 53" descr="logo-Osthus.jp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60" y="4077072"/>
            <a:ext cx="1392948" cy="490475"/>
          </a:xfrm>
          <a:prstGeom prst="rect">
            <a:avLst/>
          </a:prstGeom>
        </p:spPr>
      </p:pic>
      <p:pic>
        <p:nvPicPr>
          <p:cNvPr id="55" name="Picture 54" descr="logo-PerkinElmer.jp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07" y="3403245"/>
            <a:ext cx="931902" cy="490475"/>
          </a:xfrm>
          <a:prstGeom prst="rect">
            <a:avLst/>
          </a:prstGeom>
        </p:spPr>
      </p:pic>
      <p:pic>
        <p:nvPicPr>
          <p:cNvPr id="56" name="Picture 55" descr="logo-Pfizer.jp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" y="4077072"/>
            <a:ext cx="843616" cy="490474"/>
          </a:xfrm>
          <a:prstGeom prst="rect">
            <a:avLst/>
          </a:prstGeom>
        </p:spPr>
      </p:pic>
      <p:pic>
        <p:nvPicPr>
          <p:cNvPr id="58" name="Picture 57" descr="logo-Promeditec.jp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85" y="4934739"/>
            <a:ext cx="1471424" cy="186380"/>
          </a:xfrm>
          <a:prstGeom prst="rect">
            <a:avLst/>
          </a:prstGeom>
        </p:spPr>
      </p:pic>
      <p:pic>
        <p:nvPicPr>
          <p:cNvPr id="59" name="Picture 58" descr="logo-QFAB.jp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3" y="1411203"/>
            <a:ext cx="382570" cy="490474"/>
          </a:xfrm>
          <a:prstGeom prst="rect">
            <a:avLst/>
          </a:prstGeom>
        </p:spPr>
      </p:pic>
      <p:pic>
        <p:nvPicPr>
          <p:cNvPr id="60" name="Picture 59" descr="logo-Roche.jp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78" y="736300"/>
            <a:ext cx="922092" cy="490474"/>
          </a:xfrm>
          <a:prstGeom prst="rect">
            <a:avLst/>
          </a:prstGeom>
        </p:spPr>
      </p:pic>
      <p:pic>
        <p:nvPicPr>
          <p:cNvPr id="61" name="Picture 60" descr="logo-RSC.jp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2078030"/>
            <a:ext cx="686665" cy="490475"/>
          </a:xfrm>
          <a:prstGeom prst="rect">
            <a:avLst/>
          </a:prstGeom>
        </p:spPr>
      </p:pic>
      <p:pic>
        <p:nvPicPr>
          <p:cNvPr id="62" name="Picture 61" descr="logo-Sanofi.jpg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23" y="66770"/>
            <a:ext cx="617998" cy="490475"/>
          </a:xfrm>
          <a:prstGeom prst="rect">
            <a:avLst/>
          </a:prstGeom>
        </p:spPr>
      </p:pic>
      <p:pic>
        <p:nvPicPr>
          <p:cNvPr id="63" name="Picture 62" descr="logo-Schrod.png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2012"/>
            <a:ext cx="1471424" cy="205999"/>
          </a:xfrm>
          <a:prstGeom prst="rect">
            <a:avLst/>
          </a:prstGeom>
        </p:spPr>
      </p:pic>
      <p:pic>
        <p:nvPicPr>
          <p:cNvPr id="65" name="Picture 64" descr="logo-Scitegrity.jpg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19544"/>
            <a:ext cx="1471424" cy="421808"/>
          </a:xfrm>
          <a:prstGeom prst="rect">
            <a:avLst/>
          </a:prstGeom>
        </p:spPr>
      </p:pic>
      <p:pic>
        <p:nvPicPr>
          <p:cNvPr id="66" name="Picture 65" descr="logo-Semtific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29" y="2078030"/>
            <a:ext cx="1383139" cy="490475"/>
          </a:xfrm>
          <a:prstGeom prst="rect">
            <a:avLst/>
          </a:prstGeom>
        </p:spPr>
      </p:pic>
      <p:pic>
        <p:nvPicPr>
          <p:cNvPr id="68" name="Picture 67" descr="logo-Syapse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78" y="1411203"/>
            <a:ext cx="1059425" cy="490475"/>
          </a:xfrm>
          <a:prstGeom prst="rect">
            <a:avLst/>
          </a:prstGeom>
        </p:spPr>
      </p:pic>
      <p:pic>
        <p:nvPicPr>
          <p:cNvPr id="69" name="Picture 68" descr="logo-TheEdge.jpg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58" y="3359404"/>
            <a:ext cx="735712" cy="490475"/>
          </a:xfrm>
          <a:prstGeom prst="rect">
            <a:avLst/>
          </a:prstGeom>
        </p:spPr>
      </p:pic>
      <p:pic>
        <p:nvPicPr>
          <p:cNvPr id="70" name="Picture 69" descr="logo-Titian.jpg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73" y="4138957"/>
            <a:ext cx="676855" cy="490475"/>
          </a:xfrm>
          <a:prstGeom prst="rect">
            <a:avLst/>
          </a:prstGeom>
        </p:spPr>
      </p:pic>
      <p:pic>
        <p:nvPicPr>
          <p:cNvPr id="71" name="Picture 70" descr="logo-TR.png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3" y="3534695"/>
            <a:ext cx="1471424" cy="245237"/>
          </a:xfrm>
          <a:prstGeom prst="rect">
            <a:avLst/>
          </a:prstGeom>
        </p:spPr>
      </p:pic>
      <p:pic>
        <p:nvPicPr>
          <p:cNvPr id="72" name="Picture 71" descr="logo-UCB.jpg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401849"/>
            <a:ext cx="490475" cy="490475"/>
          </a:xfrm>
          <a:prstGeom prst="rect">
            <a:avLst/>
          </a:prstGeom>
        </p:spPr>
      </p:pic>
      <p:pic>
        <p:nvPicPr>
          <p:cNvPr id="73" name="Picture 72" descr="logo-UCL.jpg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37" y="701770"/>
            <a:ext cx="1471424" cy="431618"/>
          </a:xfrm>
          <a:prstGeom prst="rect">
            <a:avLst/>
          </a:prstGeom>
        </p:spPr>
      </p:pic>
      <p:pic>
        <p:nvPicPr>
          <p:cNvPr id="2" name="Picture 1" descr="logo-amgen.png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" y="4697360"/>
            <a:ext cx="1117600" cy="635000"/>
          </a:xfrm>
          <a:prstGeom prst="rect">
            <a:avLst/>
          </a:prstGeom>
        </p:spPr>
      </p:pic>
      <p:pic>
        <p:nvPicPr>
          <p:cNvPr id="4" name="Picture 3" descr="logo-cambridgene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80" y="1795179"/>
            <a:ext cx="1503294" cy="260571"/>
          </a:xfrm>
          <a:prstGeom prst="rect">
            <a:avLst/>
          </a:prstGeom>
        </p:spPr>
      </p:pic>
      <p:pic>
        <p:nvPicPr>
          <p:cNvPr id="5" name="Picture 4" descr="logo-patcore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" y="6001317"/>
            <a:ext cx="1221432" cy="366430"/>
          </a:xfrm>
          <a:prstGeom prst="rect">
            <a:avLst/>
          </a:prstGeom>
        </p:spPr>
      </p:pic>
      <p:pic>
        <p:nvPicPr>
          <p:cNvPr id="6" name="Picture 5" descr="logo-dotmatics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1" y="4934739"/>
            <a:ext cx="1020471" cy="258519"/>
          </a:xfrm>
          <a:prstGeom prst="rect">
            <a:avLst/>
          </a:prstGeom>
        </p:spPr>
      </p:pic>
      <p:pic>
        <p:nvPicPr>
          <p:cNvPr id="7" name="Picture 6" descr="logo-quattro.jpe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00" y="5916027"/>
            <a:ext cx="1310928" cy="410757"/>
          </a:xfrm>
          <a:prstGeom prst="rect">
            <a:avLst/>
          </a:prstGeom>
        </p:spPr>
      </p:pic>
      <p:pic>
        <p:nvPicPr>
          <p:cNvPr id="8" name="Picture 7" descr="logo-reading.jpe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19" y="5935216"/>
            <a:ext cx="1069937" cy="374104"/>
          </a:xfrm>
          <a:prstGeom prst="rect">
            <a:avLst/>
          </a:prstGeom>
        </p:spPr>
      </p:pic>
      <p:pic>
        <p:nvPicPr>
          <p:cNvPr id="30" name="Picture 29" descr="Lundbeck_logo_LibraryView.jpg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196923" cy="478769"/>
          </a:xfrm>
          <a:prstGeom prst="rect">
            <a:avLst/>
          </a:prstGeom>
        </p:spPr>
      </p:pic>
      <p:pic>
        <p:nvPicPr>
          <p:cNvPr id="3" name="Picture 2" descr="Jeeva Logo - Justified.png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" y="2642578"/>
            <a:ext cx="721590" cy="580534"/>
          </a:xfrm>
          <a:prstGeom prst="rect">
            <a:avLst/>
          </a:prstGeom>
        </p:spPr>
      </p:pic>
      <p:pic>
        <p:nvPicPr>
          <p:cNvPr id="10" name="Picture 9" descr="Logo Industrial Lab Automation 1000x750 px.jpg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13" y="4697360"/>
            <a:ext cx="1084541" cy="813406"/>
          </a:xfrm>
          <a:prstGeom prst="rect">
            <a:avLst/>
          </a:prstGeom>
        </p:spPr>
      </p:pic>
      <p:pic>
        <p:nvPicPr>
          <p:cNvPr id="40" name="Picture 39" descr="logo-SciencePoint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58" y="1690256"/>
            <a:ext cx="853440" cy="304800"/>
          </a:xfrm>
          <a:prstGeom prst="rect">
            <a:avLst/>
          </a:prstGeom>
        </p:spPr>
      </p:pic>
      <p:pic>
        <p:nvPicPr>
          <p:cNvPr id="57" name="Picture 56" descr="logo-delta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64073"/>
            <a:ext cx="1069195" cy="156815"/>
          </a:xfrm>
          <a:prstGeom prst="rect">
            <a:avLst/>
          </a:prstGeom>
        </p:spPr>
      </p:pic>
      <p:pic>
        <p:nvPicPr>
          <p:cNvPr id="27" name="Picture 26" descr="logo-knime.png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58781"/>
            <a:ext cx="1120763" cy="291399"/>
          </a:xfrm>
          <a:prstGeom prst="rect">
            <a:avLst/>
          </a:prstGeom>
        </p:spPr>
      </p:pic>
      <p:pic>
        <p:nvPicPr>
          <p:cNvPr id="64" name="Picture 63" descr="logo-binocular.jpg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74" y="5395359"/>
            <a:ext cx="1905000" cy="330200"/>
          </a:xfrm>
          <a:prstGeom prst="rect">
            <a:avLst/>
          </a:prstGeom>
        </p:spPr>
      </p:pic>
      <p:pic>
        <p:nvPicPr>
          <p:cNvPr id="47" name="Picture 46" descr="logo-sib.png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29" y="2078030"/>
            <a:ext cx="833887" cy="451689"/>
          </a:xfrm>
          <a:prstGeom prst="rect">
            <a:avLst/>
          </a:prstGeom>
        </p:spPr>
      </p:pic>
      <p:sp>
        <p:nvSpPr>
          <p:cNvPr id="74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525344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22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1874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Pistoia HELM </a:t>
            </a:r>
            <a:r>
              <a:rPr lang="en-US" dirty="0"/>
              <a:t>Project </a:t>
            </a:r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HELM technology from Pfizer proprietary to Open Source</a:t>
            </a:r>
          </a:p>
          <a:p>
            <a:pPr lvl="1"/>
            <a:r>
              <a:rPr lang="en-US" dirty="0" smtClean="0"/>
              <a:t>Provide an industry-wide standard for </a:t>
            </a:r>
            <a:r>
              <a:rPr lang="en-US" dirty="0"/>
              <a:t>data exchange </a:t>
            </a:r>
            <a:r>
              <a:rPr lang="en-US" dirty="0" smtClean="0"/>
              <a:t>within and between organizations</a:t>
            </a:r>
            <a:endParaRPr lang="en-US" dirty="0"/>
          </a:p>
          <a:p>
            <a:pPr lvl="1"/>
            <a:r>
              <a:rPr lang="en-US" dirty="0"/>
              <a:t>Reduce software development costs by minimizing the need for companies to develop similar </a:t>
            </a:r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23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569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 Site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5856" y="5229200"/>
            <a:ext cx="3096344" cy="121845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News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Demo and Tutorial</a:t>
            </a:r>
          </a:p>
          <a:p>
            <a:r>
              <a:rPr lang="en-US" dirty="0" smtClean="0"/>
              <a:t>Link to source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124744"/>
            <a:ext cx="6611488" cy="39657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7946" y="6371377"/>
            <a:ext cx="375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  <a:latin typeface="+mn-lt"/>
              </a:rPr>
              <a:t>http://</a:t>
            </a:r>
            <a:r>
              <a:rPr lang="en-US" dirty="0" err="1" smtClean="0">
                <a:solidFill>
                  <a:srgbClr val="4C5156"/>
                </a:solidFill>
                <a:latin typeface="+mn-lt"/>
              </a:rPr>
              <a:t>www.openhelm.org</a:t>
            </a:r>
            <a:endParaRPr lang="en-US" dirty="0">
              <a:solidFill>
                <a:srgbClr val="4C5156"/>
              </a:solidFill>
              <a:latin typeface="+mn-lt"/>
            </a:endParaRP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24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965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Open Source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98486" y="1664891"/>
            <a:ext cx="3286921" cy="2155704"/>
          </a:xfrm>
          <a:prstGeom prst="rect">
            <a:avLst/>
          </a:prstGeom>
          <a:solidFill>
            <a:srgbClr val="2021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74278" y="2252810"/>
            <a:ext cx="2286112" cy="1437136"/>
          </a:xfrm>
          <a:prstGeom prst="rect">
            <a:avLst/>
          </a:prstGeom>
          <a:solidFill>
            <a:srgbClr val="6C6A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3" name="Textfeld 2"/>
          <p:cNvSpPr txBox="1"/>
          <p:nvPr/>
        </p:nvSpPr>
        <p:spPr>
          <a:xfrm rot="16200000">
            <a:off x="3100704" y="2570060"/>
            <a:ext cx="460860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API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4" name="Textfeld 2"/>
          <p:cNvSpPr txBox="1"/>
          <p:nvPr/>
        </p:nvSpPr>
        <p:spPr>
          <a:xfrm>
            <a:off x="838146" y="3314616"/>
            <a:ext cx="215837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Notation Toolkit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17056" y="1795540"/>
            <a:ext cx="2286112" cy="1437136"/>
          </a:xfrm>
          <a:prstGeom prst="roundRect">
            <a:avLst/>
          </a:prstGeom>
          <a:solidFill>
            <a:srgbClr val="9C9CD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6" name="Textfeld 2"/>
          <p:cNvSpPr txBox="1"/>
          <p:nvPr/>
        </p:nvSpPr>
        <p:spPr>
          <a:xfrm>
            <a:off x="827584" y="2348880"/>
            <a:ext cx="1265055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Editor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46" y="6371377"/>
            <a:ext cx="375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  <a:latin typeface="+mn-lt"/>
              </a:rPr>
              <a:t>https://github.com/PistoiaHELM</a:t>
            </a:r>
            <a:endParaRPr lang="en-US" dirty="0">
              <a:solidFill>
                <a:srgbClr val="4C5156"/>
              </a:solidFill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632002" cy="2934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323528" y="4437112"/>
            <a:ext cx="2808312" cy="1440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r>
              <a:rPr lang="en-US" sz="1800" dirty="0" smtClean="0">
                <a:solidFill>
                  <a:srgbClr val="4C5156"/>
                </a:solidFill>
              </a:rPr>
              <a:t>MIT license</a:t>
            </a:r>
          </a:p>
          <a:p>
            <a:r>
              <a:rPr lang="en-US" sz="1800" dirty="0" smtClean="0">
                <a:solidFill>
                  <a:srgbClr val="4C5156"/>
                </a:solidFill>
              </a:rPr>
              <a:t>Source Code</a:t>
            </a:r>
          </a:p>
          <a:p>
            <a:r>
              <a:rPr lang="en-US" sz="1800" dirty="0" smtClean="0">
                <a:solidFill>
                  <a:srgbClr val="4C5156"/>
                </a:solidFill>
              </a:rPr>
              <a:t>Binary Distribution</a:t>
            </a:r>
          </a:p>
          <a:p>
            <a:r>
              <a:rPr lang="en-US" sz="1800" dirty="0" smtClean="0">
                <a:solidFill>
                  <a:srgbClr val="4C5156"/>
                </a:solidFill>
              </a:rPr>
              <a:t>Editor Demo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3501008"/>
            <a:ext cx="4608512" cy="3043561"/>
          </a:xfrm>
          <a:prstGeom prst="rect">
            <a:avLst/>
          </a:prstGeom>
        </p:spPr>
      </p:pic>
      <p:sp>
        <p:nvSpPr>
          <p:cNvPr id="14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25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6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rebuchet MS" charset="0"/>
                <a:ea typeface="MS PGothic" charset="0"/>
              </a:rPr>
              <a:t>Major Milestones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68760"/>
            <a:ext cx="5832648" cy="482453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GB" sz="1600" b="1" dirty="0" smtClean="0">
                <a:solidFill>
                  <a:schemeClr val="tx1"/>
                </a:solidFill>
                <a:ea typeface="MS PGothic" charset="0"/>
              </a:rPr>
              <a:t>Project started</a:t>
            </a:r>
          </a:p>
          <a:p>
            <a:endParaRPr lang="en-GB" sz="1600" dirty="0">
              <a:solidFill>
                <a:schemeClr val="tx1"/>
              </a:solidFill>
              <a:ea typeface="MS PGothic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ea typeface="MS PGothic" charset="0"/>
              </a:rPr>
              <a:t>Externalization (‘De-</a:t>
            </a:r>
            <a:r>
              <a:rPr lang="en-GB" sz="1600" dirty="0" err="1" smtClean="0">
                <a:solidFill>
                  <a:schemeClr val="tx1"/>
                </a:solidFill>
                <a:ea typeface="MS PGothic" charset="0"/>
              </a:rPr>
              <a:t>Pfizerization</a:t>
            </a:r>
            <a:r>
              <a:rPr lang="en-GB" sz="1600" dirty="0" smtClean="0">
                <a:solidFill>
                  <a:schemeClr val="tx1"/>
                </a:solidFill>
                <a:ea typeface="MS PGothic" charset="0"/>
              </a:rPr>
              <a:t>’) of </a:t>
            </a:r>
            <a:r>
              <a:rPr lang="en-GB" sz="1600" dirty="0">
                <a:solidFill>
                  <a:schemeClr val="tx1"/>
                </a:solidFill>
                <a:ea typeface="MS PGothic" charset="0"/>
              </a:rPr>
              <a:t>source </a:t>
            </a:r>
            <a:r>
              <a:rPr lang="en-GB" sz="1600" dirty="0" smtClean="0">
                <a:solidFill>
                  <a:schemeClr val="tx1"/>
                </a:solidFill>
                <a:ea typeface="MS PGothic" charset="0"/>
              </a:rPr>
              <a:t>code</a:t>
            </a:r>
          </a:p>
          <a:p>
            <a:endParaRPr lang="en-GB" sz="1600" dirty="0">
              <a:solidFill>
                <a:schemeClr val="tx1"/>
              </a:solidFill>
              <a:ea typeface="MS PGothic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ea typeface="MS PGothic" charset="0"/>
              </a:rPr>
              <a:t>Creation of </a:t>
            </a:r>
            <a:r>
              <a:rPr lang="en-GB" sz="1600" dirty="0">
                <a:solidFill>
                  <a:schemeClr val="tx1"/>
                </a:solidFill>
                <a:ea typeface="MS PGothic" charset="0"/>
              </a:rPr>
              <a:t>an applet version of </a:t>
            </a:r>
            <a:r>
              <a:rPr lang="en-GB" sz="1600" dirty="0" smtClean="0">
                <a:solidFill>
                  <a:schemeClr val="tx1"/>
                </a:solidFill>
                <a:ea typeface="MS PGothic" charset="0"/>
              </a:rPr>
              <a:t>the HELM Editor, </a:t>
            </a:r>
            <a:r>
              <a:rPr lang="en-GB" sz="1600" dirty="0">
                <a:solidFill>
                  <a:schemeClr val="tx1"/>
                </a:solidFill>
                <a:ea typeface="MS PGothic" charset="0"/>
              </a:rPr>
              <a:t>enabling installation-free </a:t>
            </a:r>
            <a:r>
              <a:rPr lang="en-GB" sz="1600" dirty="0" smtClean="0">
                <a:solidFill>
                  <a:schemeClr val="tx1"/>
                </a:solidFill>
                <a:ea typeface="MS PGothic" charset="0"/>
              </a:rPr>
              <a:t>evaluation</a:t>
            </a: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  <a:ea typeface="MS PGothic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ea typeface="MS PGothic" charset="0"/>
              </a:rPr>
              <a:t>Editor user guide written, </a:t>
            </a:r>
            <a:r>
              <a:rPr lang="en-GB" sz="1600" dirty="0">
                <a:solidFill>
                  <a:schemeClr val="tx1"/>
                </a:solidFill>
                <a:ea typeface="MS PGothic" charset="0"/>
              </a:rPr>
              <a:t>video </a:t>
            </a:r>
            <a:r>
              <a:rPr lang="en-GB" sz="1600" dirty="0" smtClean="0">
                <a:solidFill>
                  <a:schemeClr val="tx1"/>
                </a:solidFill>
                <a:ea typeface="MS PGothic" charset="0"/>
              </a:rPr>
              <a:t>tutorials for end users and developers available</a:t>
            </a:r>
          </a:p>
          <a:p>
            <a:pPr marL="0" indent="0">
              <a:buNone/>
            </a:pPr>
            <a:endParaRPr lang="en-US" sz="1600" kern="0" dirty="0">
              <a:solidFill>
                <a:schemeClr val="tx1"/>
              </a:solidFill>
              <a:ea typeface="MS PGothic" charset="0"/>
            </a:endParaRPr>
          </a:p>
          <a:p>
            <a:r>
              <a:rPr lang="en-US" sz="1600" kern="0" dirty="0" err="1" smtClean="0">
                <a:solidFill>
                  <a:schemeClr val="tx1"/>
                </a:solidFill>
                <a:ea typeface="MS PGothic" charset="0"/>
              </a:rPr>
              <a:t>GitHub</a:t>
            </a:r>
            <a:r>
              <a:rPr lang="en-US" sz="1600" kern="0" dirty="0" smtClean="0">
                <a:solidFill>
                  <a:schemeClr val="tx1"/>
                </a:solidFill>
                <a:ea typeface="MS PGothic" charset="0"/>
              </a:rPr>
              <a:t> chosen as code repository and permissible </a:t>
            </a:r>
            <a:r>
              <a:rPr lang="en-US" sz="1600" kern="0" dirty="0">
                <a:solidFill>
                  <a:schemeClr val="tx1"/>
                </a:solidFill>
                <a:ea typeface="MS PGothic" charset="0"/>
              </a:rPr>
              <a:t>MIT license </a:t>
            </a:r>
            <a:r>
              <a:rPr lang="en-US" sz="1600" kern="0" dirty="0" smtClean="0">
                <a:solidFill>
                  <a:schemeClr val="tx1"/>
                </a:solidFill>
                <a:ea typeface="MS PGothic" charset="0"/>
              </a:rPr>
              <a:t>selected</a:t>
            </a:r>
          </a:p>
          <a:p>
            <a:endParaRPr lang="en-US" sz="1600" kern="0" dirty="0" smtClean="0">
              <a:solidFill>
                <a:schemeClr val="tx1"/>
              </a:solidFill>
              <a:ea typeface="MS PGothic" charset="0"/>
            </a:endParaRPr>
          </a:p>
          <a:p>
            <a:pPr>
              <a:buFont typeface="Wingdings" charset="2"/>
              <a:buChar char="ü"/>
            </a:pPr>
            <a:r>
              <a:rPr lang="en-US" sz="1600" b="1" kern="0" dirty="0" smtClean="0">
                <a:solidFill>
                  <a:schemeClr val="tx1"/>
                </a:solidFill>
                <a:ea typeface="MS PGothic" charset="0"/>
              </a:rPr>
              <a:t>HELM notation toolkit </a:t>
            </a:r>
            <a:r>
              <a:rPr lang="en-US" sz="1600" b="1" kern="0" dirty="0">
                <a:solidFill>
                  <a:schemeClr val="tx1"/>
                </a:solidFill>
                <a:ea typeface="MS PGothic" charset="0"/>
              </a:rPr>
              <a:t>and editor </a:t>
            </a:r>
            <a:r>
              <a:rPr lang="en-US" sz="1600" b="1" kern="0" dirty="0" smtClean="0">
                <a:solidFill>
                  <a:schemeClr val="tx1"/>
                </a:solidFill>
                <a:ea typeface="MS PGothic" charset="0"/>
              </a:rPr>
              <a:t>v1.0 source codes released to </a:t>
            </a:r>
            <a:r>
              <a:rPr lang="en-US" sz="1600" b="1" kern="0" dirty="0" err="1" smtClean="0">
                <a:solidFill>
                  <a:schemeClr val="tx1"/>
                </a:solidFill>
                <a:ea typeface="MS PGothic" charset="0"/>
              </a:rPr>
              <a:t>GitHub</a:t>
            </a:r>
            <a:endParaRPr lang="en-US" sz="1600" b="1" kern="0" dirty="0" smtClean="0">
              <a:solidFill>
                <a:schemeClr val="tx1"/>
              </a:solidFill>
              <a:ea typeface="MS PGothic" charset="0"/>
            </a:endParaRPr>
          </a:p>
          <a:p>
            <a:pPr>
              <a:buFont typeface="Wingdings" charset="2"/>
              <a:buChar char="ü"/>
            </a:pPr>
            <a:endParaRPr lang="en-US" sz="1600" b="1" kern="0" dirty="0">
              <a:solidFill>
                <a:schemeClr val="tx1"/>
              </a:solidFill>
              <a:ea typeface="MS PGothic" charset="0"/>
            </a:endParaRPr>
          </a:p>
          <a:p>
            <a:pPr>
              <a:buFont typeface="Wingdings" charset="2"/>
              <a:buChar char="ü"/>
            </a:pPr>
            <a:r>
              <a:rPr lang="de-DE" sz="1600" b="1" kern="0" dirty="0" smtClean="0">
                <a:solidFill>
                  <a:schemeClr val="tx1"/>
                </a:solidFill>
                <a:ea typeface="MS PGothic" charset="0"/>
              </a:rPr>
              <a:t>HELM </a:t>
            </a:r>
            <a:r>
              <a:rPr lang="de-DE" sz="1600" b="1" kern="0" dirty="0" err="1">
                <a:solidFill>
                  <a:schemeClr val="tx1"/>
                </a:solidFill>
                <a:ea typeface="MS PGothic" charset="0"/>
              </a:rPr>
              <a:t>notation</a:t>
            </a:r>
            <a:r>
              <a:rPr lang="de-DE" sz="1600" b="1" kern="0" dirty="0">
                <a:solidFill>
                  <a:schemeClr val="tx1"/>
                </a:solidFill>
                <a:ea typeface="MS PGothic" charset="0"/>
              </a:rPr>
              <a:t> </a:t>
            </a:r>
            <a:r>
              <a:rPr lang="de-DE" sz="1600" b="1" kern="0" dirty="0" err="1">
                <a:solidFill>
                  <a:schemeClr val="tx1"/>
                </a:solidFill>
                <a:ea typeface="MS PGothic" charset="0"/>
              </a:rPr>
              <a:t>standard</a:t>
            </a:r>
            <a:r>
              <a:rPr lang="de-DE" sz="1600" b="1" kern="0" dirty="0">
                <a:solidFill>
                  <a:schemeClr val="tx1"/>
                </a:solidFill>
                <a:ea typeface="MS PGothic" charset="0"/>
              </a:rPr>
              <a:t> </a:t>
            </a:r>
            <a:r>
              <a:rPr lang="de-DE" sz="1600" b="1" kern="0" dirty="0" err="1">
                <a:solidFill>
                  <a:schemeClr val="tx1"/>
                </a:solidFill>
                <a:ea typeface="MS PGothic" charset="0"/>
              </a:rPr>
              <a:t>definition</a:t>
            </a:r>
            <a:r>
              <a:rPr lang="de-DE" sz="1600" b="1" kern="0" dirty="0">
                <a:solidFill>
                  <a:schemeClr val="tx1"/>
                </a:solidFill>
                <a:ea typeface="MS PGothic" charset="0"/>
              </a:rPr>
              <a:t> v1.0 </a:t>
            </a:r>
            <a:r>
              <a:rPr lang="de-DE" sz="1600" b="1" kern="0" dirty="0" err="1" smtClean="0">
                <a:solidFill>
                  <a:schemeClr val="tx1"/>
                </a:solidFill>
                <a:ea typeface="MS PGothic" charset="0"/>
              </a:rPr>
              <a:t>released</a:t>
            </a:r>
            <a:endParaRPr lang="de-DE" sz="1600" b="1" kern="0" dirty="0">
              <a:solidFill>
                <a:schemeClr val="tx1"/>
              </a:solidFill>
              <a:ea typeface="MS PGothic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5496" y="1412776"/>
            <a:ext cx="1296144" cy="4680520"/>
          </a:xfrm>
          <a:prstGeom prst="downArrow">
            <a:avLst>
              <a:gd name="adj1" fmla="val 39451"/>
              <a:gd name="adj2" fmla="val 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150972" y="1840734"/>
            <a:ext cx="1065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Q4 2012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35004" y="5151095"/>
            <a:ext cx="1065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Q4 2013</a:t>
            </a:r>
            <a:endParaRPr lang="en-US" sz="2000" dirty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96952"/>
            <a:ext cx="1512168" cy="217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26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8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42690" y="1412776"/>
            <a:ext cx="734573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Governance </a:t>
            </a:r>
            <a:r>
              <a:rPr lang="en-US" sz="2000" kern="0" dirty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model established for evolution of HELM after </a:t>
            </a:r>
            <a:r>
              <a:rPr lang="en-US" sz="2000" kern="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release</a:t>
            </a:r>
          </a:p>
          <a:p>
            <a:endParaRPr lang="en-GB" sz="2000" dirty="0" smtClean="0">
              <a:solidFill>
                <a:schemeClr val="tx1"/>
              </a:solidFill>
              <a:latin typeface="Arial"/>
              <a:ea typeface="MS PGothic" charset="0"/>
              <a:cs typeface="Arial"/>
            </a:endParaRPr>
          </a:p>
          <a:p>
            <a:endParaRPr lang="en-GB" sz="2000" dirty="0">
              <a:solidFill>
                <a:schemeClr val="tx1"/>
              </a:solidFill>
              <a:latin typeface="Arial"/>
              <a:ea typeface="MS PGothic" charset="0"/>
              <a:cs typeface="Arial"/>
            </a:endParaRPr>
          </a:p>
          <a:p>
            <a:pPr>
              <a:buFont typeface="Wingdings" charset="2"/>
              <a:buChar char="ü"/>
            </a:pPr>
            <a:r>
              <a:rPr lang="en-US" sz="2000" b="1" kern="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HELM standard specification v1.1, HELM notation toolkit v1.1 and HELM Editor v1.2 with in-line HELM notation and exchangeable HELM notation support released</a:t>
            </a:r>
          </a:p>
          <a:p>
            <a:pPr marL="0" indent="0">
              <a:buNone/>
            </a:pPr>
            <a:endParaRPr lang="en-US" sz="2000" kern="0" dirty="0" smtClean="0">
              <a:solidFill>
                <a:schemeClr val="tx1"/>
              </a:solidFill>
              <a:latin typeface="Arial"/>
              <a:ea typeface="MS PGothic" charset="0"/>
              <a:cs typeface="Arial"/>
            </a:endParaRPr>
          </a:p>
          <a:p>
            <a:pPr marL="0" indent="0">
              <a:buNone/>
            </a:pPr>
            <a:endParaRPr lang="en-US" sz="2000" kern="0" dirty="0">
              <a:solidFill>
                <a:schemeClr val="tx1"/>
              </a:solidFill>
              <a:latin typeface="Arial"/>
              <a:ea typeface="MS PGothic" charset="0"/>
              <a:cs typeface="Arial"/>
            </a:endParaRPr>
          </a:p>
          <a:p>
            <a:r>
              <a:rPr lang="en-US" sz="2000" kern="0" dirty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HELM Project Phase 2 </a:t>
            </a:r>
            <a:r>
              <a:rPr lang="en-US" sz="2000" kern="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started</a:t>
            </a:r>
          </a:p>
          <a:p>
            <a:endParaRPr lang="en-US" sz="2000" kern="0" dirty="0">
              <a:solidFill>
                <a:schemeClr val="tx1"/>
              </a:solidFill>
              <a:latin typeface="Arial"/>
              <a:ea typeface="MS PGothic" charset="0"/>
              <a:cs typeface="Arial"/>
            </a:endParaRPr>
          </a:p>
          <a:p>
            <a:pPr>
              <a:buFont typeface="Wingdings" charset="2"/>
              <a:buChar char="ü"/>
            </a:pPr>
            <a:r>
              <a:rPr lang="en-US" sz="2000" b="1" kern="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EBI </a:t>
            </a:r>
            <a:r>
              <a:rPr lang="en-US" sz="2000" b="1" kern="0" dirty="0" err="1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ChEMBL</a:t>
            </a:r>
            <a:r>
              <a:rPr lang="en-US" sz="2000" b="1" kern="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 20 released with H</a:t>
            </a: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ELM notation for peptide structures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35496" y="1412776"/>
            <a:ext cx="1296144" cy="4824536"/>
          </a:xfrm>
          <a:prstGeom prst="downArrow">
            <a:avLst>
              <a:gd name="adj1" fmla="val 39451"/>
              <a:gd name="adj2" fmla="val 0"/>
            </a:avLst>
          </a:prstGeom>
          <a:gradFill>
            <a:gsLst>
              <a:gs pos="0">
                <a:schemeClr val="accent5"/>
              </a:gs>
              <a:gs pos="50000">
                <a:schemeClr val="accent5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132837" y="2054751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Q1 2014</a:t>
            </a:r>
            <a:endParaRPr lang="en-US" sz="2000" dirty="0">
              <a:latin typeface="+mn-lt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charset="0"/>
                <a:ea typeface="MS PGothic" charset="0"/>
              </a:rPr>
              <a:t>Major Milestones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35004" y="5007079"/>
            <a:ext cx="1065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Q1 2015</a:t>
            </a:r>
            <a:endParaRPr lang="en-US" sz="2000" dirty="0">
              <a:latin typeface="+mn-lt"/>
            </a:endParaRPr>
          </a:p>
        </p:txBody>
      </p:sp>
      <p:sp>
        <p:nvSpPr>
          <p:cNvPr id="21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27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7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58914"/>
            <a:ext cx="4176464" cy="707886"/>
          </a:xfrm>
        </p:spPr>
        <p:txBody>
          <a:bodyPr/>
          <a:lstStyle/>
          <a:p>
            <a:r>
              <a:rPr lang="en-US" dirty="0" smtClean="0"/>
              <a:t>HELM Extension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268760"/>
            <a:ext cx="8435280" cy="1008111"/>
          </a:xfrm>
        </p:spPr>
        <p:txBody>
          <a:bodyPr>
            <a:normAutofit/>
          </a:bodyPr>
          <a:lstStyle/>
          <a:p>
            <a:r>
              <a:rPr lang="en-US" dirty="0" smtClean="0"/>
              <a:t>In-line HELM</a:t>
            </a:r>
          </a:p>
          <a:p>
            <a:pPr lvl="1"/>
            <a:r>
              <a:rPr lang="en-US" sz="2000" dirty="0" smtClean="0"/>
              <a:t>Enables the incorporation of ad-hoc monomer into HELM notation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899592" y="2204864"/>
            <a:ext cx="6480720" cy="338554"/>
          </a:xfrm>
          <a:prstGeom prst="rect">
            <a:avLst/>
          </a:prstGeom>
          <a:solidFill>
            <a:schemeClr val="bg1"/>
          </a:solidFill>
          <a:ln>
            <a:solidFill>
              <a:srgbClr val="2B5C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4C5156"/>
                </a:solidFill>
              </a:rPr>
              <a:t>PEPTIDE1{G.</a:t>
            </a:r>
            <a:r>
              <a:rPr lang="pt-BR" sz="1600" b="1" dirty="0">
                <a:solidFill>
                  <a:srgbClr val="4C5156"/>
                </a:solidFill>
              </a:rPr>
              <a:t>[</a:t>
            </a:r>
            <a:r>
              <a:rPr lang="pt-BR" sz="1600" b="1" dirty="0">
                <a:solidFill>
                  <a:srgbClr val="FF0000"/>
                </a:solidFill>
              </a:rPr>
              <a:t>[*]N[C@@H](C=O)C([*])=O |$_R1;;;;;;_R2;$|</a:t>
            </a:r>
            <a:r>
              <a:rPr lang="pt-BR" sz="1600" b="1" dirty="0">
                <a:solidFill>
                  <a:srgbClr val="4C5156"/>
                </a:solidFill>
              </a:rPr>
              <a:t>]</a:t>
            </a:r>
            <a:r>
              <a:rPr lang="pt-BR" sz="1600" dirty="0">
                <a:solidFill>
                  <a:srgbClr val="4C5156"/>
                </a:solidFill>
              </a:rPr>
              <a:t>.</a:t>
            </a:r>
            <a:r>
              <a:rPr lang="pt-BR" sz="1600" dirty="0" smtClean="0">
                <a:solidFill>
                  <a:srgbClr val="4C5156"/>
                </a:solidFill>
              </a:rPr>
              <a:t>C.D.E.H}</a:t>
            </a:r>
            <a:r>
              <a:rPr lang="pt-BR" sz="1600" dirty="0">
                <a:solidFill>
                  <a:srgbClr val="4C5156"/>
                </a:solidFill>
              </a:rPr>
              <a:t>$$$$ </a:t>
            </a:r>
            <a:endParaRPr lang="en-US" sz="1600" dirty="0">
              <a:solidFill>
                <a:srgbClr val="4C515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05064"/>
            <a:ext cx="2745883" cy="2448462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323528" y="2780928"/>
            <a:ext cx="8229599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Exchangeable HELM</a:t>
            </a:r>
          </a:p>
          <a:p>
            <a:pPr lvl="1"/>
            <a:r>
              <a:rPr lang="en-US" sz="2000" dirty="0" smtClean="0"/>
              <a:t>Enables the exchange of biomolecule structure across organizations without sharing monomer database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3347864" y="4077072"/>
            <a:ext cx="5688632" cy="2308324"/>
          </a:xfrm>
          <a:prstGeom prst="rect">
            <a:avLst/>
          </a:prstGeom>
          <a:ln>
            <a:solidFill>
              <a:srgbClr val="2B5CA3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&lt;?xml version="1.0" encoding="UTF-8"?</a:t>
            </a:r>
            <a:r>
              <a:rPr lang="en-US" sz="1200" dirty="0" smtClean="0"/>
              <a:t>&gt;</a:t>
            </a:r>
            <a:endParaRPr lang="en-US" sz="1200" dirty="0"/>
          </a:p>
          <a:p>
            <a:r>
              <a:rPr lang="en-US" sz="1200" dirty="0"/>
              <a:t>&lt;</a:t>
            </a:r>
            <a:r>
              <a:rPr lang="en-US" sz="1200" dirty="0" err="1"/>
              <a:t>Xhelm</a:t>
            </a:r>
            <a:r>
              <a:rPr lang="en-US" sz="1200" dirty="0" smtClean="0"/>
              <a:t>&gt;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&lt;</a:t>
            </a:r>
            <a:r>
              <a:rPr lang="en-US" sz="1200" dirty="0" err="1"/>
              <a:t>HelmNotation</a:t>
            </a:r>
            <a:r>
              <a:rPr lang="en-US" sz="1200" dirty="0"/>
              <a:t>&gt;PEPTIDE1{H.[</a:t>
            </a:r>
            <a:r>
              <a:rPr lang="en-US" sz="1200" dirty="0" err="1"/>
              <a:t>dE</a:t>
            </a:r>
            <a:r>
              <a:rPr lang="en-US" sz="1200" dirty="0"/>
              <a:t>].[</a:t>
            </a:r>
            <a:r>
              <a:rPr lang="en-US" sz="1200" dirty="0" err="1"/>
              <a:t>dL</a:t>
            </a:r>
            <a:r>
              <a:rPr lang="en-US" sz="1200" dirty="0"/>
              <a:t>].M}$$$$&lt;/</a:t>
            </a:r>
            <a:r>
              <a:rPr lang="en-US" sz="1200" dirty="0" err="1"/>
              <a:t>HelmNotation</a:t>
            </a:r>
            <a:r>
              <a:rPr lang="en-US" sz="1200" dirty="0" smtClean="0"/>
              <a:t>&gt;</a:t>
            </a:r>
            <a:endParaRPr lang="en-US" sz="1200" dirty="0"/>
          </a:p>
          <a:p>
            <a:r>
              <a:rPr lang="en-US" sz="1200" dirty="0"/>
              <a:t>  &lt;Monomers</a:t>
            </a:r>
            <a:r>
              <a:rPr lang="en-US" sz="1200" dirty="0" smtClean="0"/>
              <a:t>&gt;</a:t>
            </a:r>
            <a:endParaRPr lang="en-US" sz="1200" dirty="0"/>
          </a:p>
          <a:p>
            <a:r>
              <a:rPr lang="en-US" sz="1200" dirty="0"/>
              <a:t>    &lt;Monomer</a:t>
            </a:r>
            <a:r>
              <a:rPr lang="en-US" sz="1200" dirty="0" smtClean="0"/>
              <a:t>&gt;</a:t>
            </a:r>
            <a:endParaRPr lang="en-US" sz="1200" dirty="0"/>
          </a:p>
          <a:p>
            <a:r>
              <a:rPr lang="en-US" sz="1200" dirty="0"/>
              <a:t>      &lt;</a:t>
            </a:r>
            <a:r>
              <a:rPr lang="en-US" sz="1200" dirty="0" err="1"/>
              <a:t>MonomerID</a:t>
            </a:r>
            <a:r>
              <a:rPr lang="en-US" sz="1200" dirty="0"/>
              <a:t>&gt;M&lt;/</a:t>
            </a:r>
            <a:r>
              <a:rPr lang="en-US" sz="1200" dirty="0" err="1"/>
              <a:t>MonomerID</a:t>
            </a:r>
            <a:r>
              <a:rPr lang="en-US" sz="1200" dirty="0" smtClean="0"/>
              <a:t>&gt;</a:t>
            </a:r>
            <a:endParaRPr lang="en-US" sz="1200" dirty="0"/>
          </a:p>
          <a:p>
            <a:r>
              <a:rPr lang="en-US" sz="1200" dirty="0"/>
              <a:t>      &lt;</a:t>
            </a:r>
            <a:r>
              <a:rPr lang="en-US" sz="1200" dirty="0" err="1"/>
              <a:t>MonomerSmiles</a:t>
            </a:r>
            <a:r>
              <a:rPr lang="en-US" sz="1200" dirty="0"/>
              <a:t>&gt;CSCC[C@H](N[*])C([*])=O |$;;;;;;_R1;;_R2;$|&lt;/</a:t>
            </a:r>
            <a:r>
              <a:rPr lang="en-US" sz="1200" dirty="0" err="1"/>
              <a:t>MonomerSmiles</a:t>
            </a:r>
            <a:r>
              <a:rPr lang="en-US" sz="1200" dirty="0" smtClean="0"/>
              <a:t>&gt;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….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….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&lt;/Monomer&gt;</a:t>
            </a:r>
          </a:p>
          <a:p>
            <a:r>
              <a:rPr lang="en-US" sz="1200" dirty="0" smtClean="0"/>
              <a:t>&lt;/Monomers&gt;</a:t>
            </a:r>
          </a:p>
          <a:p>
            <a:r>
              <a:rPr lang="en-US" sz="1200" dirty="0" smtClean="0"/>
              <a:t>&lt;/</a:t>
            </a:r>
            <a:r>
              <a:rPr lang="en-US" sz="1200" dirty="0" err="1"/>
              <a:t>X</a:t>
            </a:r>
            <a:r>
              <a:rPr lang="en-US" sz="1200" dirty="0" err="1" smtClean="0"/>
              <a:t>helm</a:t>
            </a:r>
            <a:r>
              <a:rPr lang="en-US" sz="1200" dirty="0" smtClean="0"/>
              <a:t>&gt;</a:t>
            </a:r>
            <a:endParaRPr lang="en-US" sz="1200" dirty="0"/>
          </a:p>
        </p:txBody>
      </p:sp>
      <p:pic>
        <p:nvPicPr>
          <p:cNvPr id="9" name="Picture 32" descr="Logo_RGB_k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093296"/>
            <a:ext cx="2304256" cy="696327"/>
          </a:xfrm>
          <a:prstGeom prst="rect">
            <a:avLst/>
          </a:prstGeom>
          <a:noFill/>
        </p:spPr>
      </p:pic>
      <p:sp>
        <p:nvSpPr>
          <p:cNvPr id="11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28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031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29</a:t>
            </a:fld>
            <a:endParaRPr lang="en-US" sz="12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556792"/>
            <a:ext cx="6024086" cy="42507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630932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http://pistoiahelm.github.io/jws/</a:t>
            </a:r>
            <a:r>
              <a:rPr lang="en-US" dirty="0" smtClean="0">
                <a:hlinkClick r:id="rId4"/>
              </a:rPr>
              <a:t>HELMEditor.jnlp</a:t>
            </a:r>
            <a:endParaRPr lang="en-US" dirty="0"/>
          </a:p>
        </p:txBody>
      </p:sp>
      <p:pic>
        <p:nvPicPr>
          <p:cNvPr id="12" name="Picture 11" descr="demo_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98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What is a “Biomolecule”?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521152" y="1583334"/>
            <a:ext cx="1876508" cy="1828800"/>
            <a:chOff x="3521152" y="1583334"/>
            <a:chExt cx="1876508" cy="1828800"/>
          </a:xfrm>
        </p:grpSpPr>
        <p:sp>
          <p:nvSpPr>
            <p:cNvPr id="6" name="AutoShape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21152" y="1586101"/>
              <a:ext cx="1876508" cy="182603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Peptides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pic>
          <p:nvPicPr>
            <p:cNvPr id="7" name="Picture 7" descr="t4-3-single-peptide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clrChange>
                <a:clrFrom>
                  <a:srgbClr val="220000"/>
                </a:clrFrom>
                <a:clrTo>
                  <a:srgbClr val="22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954" y="1583334"/>
              <a:ext cx="1239934" cy="1433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861412" y="1583335"/>
            <a:ext cx="1876508" cy="1828800"/>
            <a:chOff x="660" y="1992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utoShap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0" y="1992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Therapeutic Proteins</a:t>
              </a:r>
            </a:p>
          </p:txBody>
        </p:sp>
        <p:pic>
          <p:nvPicPr>
            <p:cNvPr id="10" name="Picture 10" descr="250px-BMP2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1997"/>
              <a:ext cx="529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521152" y="4509120"/>
            <a:ext cx="1878940" cy="1828800"/>
            <a:chOff x="1086" y="1116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86" y="1116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wrap="none"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ADCs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grpSp>
          <p:nvGrpSpPr>
            <p:cNvPr id="13" name="Group 13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1226" y="1171"/>
              <a:ext cx="403" cy="415"/>
              <a:chOff x="1276" y="1233"/>
              <a:chExt cx="296" cy="304"/>
            </a:xfrm>
          </p:grpSpPr>
          <p:pic>
            <p:nvPicPr>
              <p:cNvPr id="14" name="Picture 14" descr="Ab"/>
              <p:cNvPicPr preferRelativeResize="0">
                <a:picLocks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" y="1233"/>
                <a:ext cx="296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1453" y="1445"/>
                <a:ext cx="78" cy="66"/>
              </a:xfrm>
              <a:prstGeom prst="ellipse">
                <a:avLst/>
              </a:prstGeom>
              <a:solidFill>
                <a:srgbClr val="C41300"/>
              </a:solidFill>
              <a:ln w="9525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2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180892" y="4509120"/>
            <a:ext cx="1878940" cy="1828800"/>
            <a:chOff x="234" y="1116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4" y="1116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wrap="none"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Antibodies</a:t>
              </a:r>
              <a:endParaRPr lang="en-US" sz="1400" dirty="0">
                <a:solidFill>
                  <a:srgbClr val="003366"/>
                </a:solidFill>
              </a:endParaRPr>
            </a:p>
          </p:txBody>
        </p:sp>
        <p:pic>
          <p:nvPicPr>
            <p:cNvPr id="18" name="Picture 22" descr="Ab"/>
            <p:cNvPicPr preferRelativeResize="0">
              <a:picLocks noChangeArrowheads="1"/>
            </p:cNvPicPr>
            <p:nvPr>
              <p:custDataLst>
                <p:tags r:id="rId7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1168"/>
              <a:ext cx="403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70"/>
          <p:cNvGrpSpPr>
            <a:grpSpLocks noChangeAspect="1"/>
          </p:cNvGrpSpPr>
          <p:nvPr/>
        </p:nvGrpSpPr>
        <p:grpSpPr bwMode="auto">
          <a:xfrm>
            <a:off x="5861412" y="4509120"/>
            <a:ext cx="1878940" cy="1828800"/>
            <a:chOff x="729" y="2140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AutoShap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29" y="2140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Vaccines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pic>
          <p:nvPicPr>
            <p:cNvPr id="21" name="Picture 7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" y="2199"/>
              <a:ext cx="53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180892" y="1556792"/>
            <a:ext cx="1878939" cy="1828800"/>
            <a:chOff x="3790952" y="3062502"/>
            <a:chExt cx="1076476" cy="1047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AutoShape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790952" y="3062502"/>
              <a:ext cx="1076476" cy="10477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 smtClean="0">
                  <a:solidFill>
                    <a:srgbClr val="003366"/>
                  </a:solidFill>
                </a:rPr>
                <a:t>ASOs 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dirty="0" err="1" smtClean="0">
                  <a:solidFill>
                    <a:srgbClr val="003366"/>
                  </a:solidFill>
                </a:rPr>
                <a:t>siRNAs</a:t>
              </a:r>
              <a:endParaRPr lang="en-US" sz="1600" dirty="0">
                <a:solidFill>
                  <a:srgbClr val="003366"/>
                </a:solidFill>
              </a:endParaRPr>
            </a:p>
          </p:txBody>
        </p:sp>
        <p:pic>
          <p:nvPicPr>
            <p:cNvPr id="24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943589" y="3187634"/>
              <a:ext cx="8572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TextBox 25"/>
          <p:cNvSpPr txBox="1"/>
          <p:nvPr/>
        </p:nvSpPr>
        <p:spPr>
          <a:xfrm>
            <a:off x="1619672" y="3748970"/>
            <a:ext cx="5760640" cy="400110"/>
          </a:xfrm>
          <a:prstGeom prst="rect">
            <a:avLst/>
          </a:prstGeom>
          <a:solidFill>
            <a:schemeClr val="bg1"/>
          </a:solidFill>
          <a:ln>
            <a:solidFill>
              <a:srgbClr val="2B5C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C5156"/>
                </a:solidFill>
              </a:rPr>
              <a:t>Biomolecule: </a:t>
            </a:r>
            <a:r>
              <a:rPr lang="en-US" sz="2000" i="1" dirty="0" smtClean="0">
                <a:solidFill>
                  <a:srgbClr val="4C5156"/>
                </a:solidFill>
              </a:rPr>
              <a:t>Anything that is not a small molecule</a:t>
            </a:r>
            <a:endParaRPr lang="en-US" sz="2000" i="1" dirty="0">
              <a:solidFill>
                <a:srgbClr val="4C5156"/>
              </a:solidFill>
            </a:endParaRPr>
          </a:p>
        </p:txBody>
      </p:sp>
      <p:sp>
        <p:nvSpPr>
          <p:cNvPr id="27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267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\\rpzms000515\dept_tr\_organisation\Informatics\Teams\Presentations\Biomedical-PPT-Toolkit-Suite\07-PPT-Toolkit-Immunology\Antibody dashed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12177" r="18235" b="12358"/>
          <a:stretch/>
        </p:blipFill>
        <p:spPr bwMode="auto">
          <a:xfrm>
            <a:off x="5292080" y="1124744"/>
            <a:ext cx="377368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</p:spPr>
        <p:txBody>
          <a:bodyPr/>
          <a:lstStyle/>
          <a:p>
            <a:r>
              <a:rPr lang="de-DE" dirty="0" smtClean="0"/>
              <a:t>Roche </a:t>
            </a:r>
            <a:r>
              <a:rPr lang="de-DE" dirty="0" err="1" smtClean="0"/>
              <a:t>Antibody</a:t>
            </a:r>
            <a:r>
              <a:rPr lang="de-DE" dirty="0" smtClean="0"/>
              <a:t> Editor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4606927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easily</a:t>
            </a:r>
            <a:r>
              <a:rPr lang="de-DE" sz="1600" dirty="0" smtClean="0"/>
              <a:t> </a:t>
            </a:r>
            <a:r>
              <a:rPr lang="de-DE" sz="1600" b="1" dirty="0" err="1" smtClean="0"/>
              <a:t>register</a:t>
            </a:r>
            <a:r>
              <a:rPr lang="de-DE" sz="1600" dirty="0" smtClean="0"/>
              <a:t> </a:t>
            </a:r>
            <a:r>
              <a:rPr lang="de-DE" sz="1600" dirty="0" err="1" smtClean="0"/>
              <a:t>biotherapeutics</a:t>
            </a:r>
            <a:r>
              <a:rPr lang="de-DE" sz="1600" dirty="0" smtClean="0"/>
              <a:t> </a:t>
            </a:r>
            <a:r>
              <a:rPr lang="de-DE" sz="1600" dirty="0" err="1" smtClean="0"/>
              <a:t>like</a:t>
            </a:r>
            <a:r>
              <a:rPr lang="de-DE" sz="1600" dirty="0" smtClean="0"/>
              <a:t> </a:t>
            </a:r>
            <a:r>
              <a:rPr lang="de-DE" sz="1600" dirty="0" err="1" smtClean="0"/>
              <a:t>even</a:t>
            </a:r>
            <a:r>
              <a:rPr lang="de-DE" sz="1600" dirty="0" smtClean="0"/>
              <a:t> </a:t>
            </a:r>
            <a:r>
              <a:rPr lang="de-DE" sz="1600" dirty="0" err="1" smtClean="0"/>
              <a:t>complex</a:t>
            </a:r>
            <a:r>
              <a:rPr lang="de-DE" sz="1600" dirty="0" smtClean="0"/>
              <a:t> </a:t>
            </a:r>
            <a:r>
              <a:rPr lang="de-DE" sz="1600" dirty="0" err="1" smtClean="0"/>
              <a:t>antibodies</a:t>
            </a:r>
            <a:r>
              <a:rPr lang="de-DE" sz="1600" dirty="0" smtClean="0"/>
              <a:t> </a:t>
            </a:r>
            <a:r>
              <a:rPr lang="de-DE" sz="1600" dirty="0" err="1" smtClean="0"/>
              <a:t>formats</a:t>
            </a:r>
            <a:r>
              <a:rPr lang="de-DE" sz="1600" dirty="0" smtClean="0"/>
              <a:t> (multi-</a:t>
            </a:r>
            <a:r>
              <a:rPr lang="de-DE" sz="1600" dirty="0" err="1" smtClean="0"/>
              <a:t>specifics</a:t>
            </a:r>
            <a:r>
              <a:rPr lang="de-DE" sz="1600" dirty="0" smtClean="0"/>
              <a:t>, ADCs, ...)</a:t>
            </a:r>
          </a:p>
          <a:p>
            <a:r>
              <a:rPr lang="de-DE" sz="1600" dirty="0" err="1"/>
              <a:t>A</a:t>
            </a:r>
            <a:r>
              <a:rPr lang="de-DE" sz="1600" dirty="0" err="1" smtClean="0"/>
              <a:t>nnotate</a:t>
            </a:r>
            <a:r>
              <a:rPr lang="de-DE" sz="1600" dirty="0" smtClean="0"/>
              <a:t> </a:t>
            </a:r>
            <a:r>
              <a:rPr lang="de-DE" sz="1600" dirty="0" err="1" smtClean="0"/>
              <a:t>raw</a:t>
            </a:r>
            <a:r>
              <a:rPr lang="de-DE" sz="1600" dirty="0" smtClean="0"/>
              <a:t> </a:t>
            </a:r>
            <a:r>
              <a:rPr lang="de-DE" sz="1600" dirty="0" err="1" smtClean="0"/>
              <a:t>input</a:t>
            </a:r>
            <a:r>
              <a:rPr lang="de-DE" sz="1600" dirty="0" smtClean="0"/>
              <a:t> </a:t>
            </a:r>
            <a:r>
              <a:rPr lang="de-DE" sz="1600" dirty="0" err="1" smtClean="0"/>
              <a:t>protein</a:t>
            </a:r>
            <a:r>
              <a:rPr lang="de-DE" sz="1600" dirty="0" smtClean="0"/>
              <a:t> </a:t>
            </a:r>
            <a:r>
              <a:rPr lang="de-DE" sz="1600" dirty="0" err="1" smtClean="0"/>
              <a:t>sequences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characterization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their</a:t>
            </a:r>
            <a:r>
              <a:rPr lang="de-DE" sz="1600" dirty="0" smtClean="0"/>
              <a:t> </a:t>
            </a:r>
            <a:r>
              <a:rPr lang="de-DE" sz="1600" dirty="0" err="1" smtClean="0"/>
              <a:t>building</a:t>
            </a:r>
            <a:r>
              <a:rPr lang="de-DE" sz="1600" dirty="0" smtClean="0"/>
              <a:t> </a:t>
            </a:r>
            <a:r>
              <a:rPr lang="de-DE" sz="1600" dirty="0" err="1" smtClean="0"/>
              <a:t>blocks</a:t>
            </a:r>
            <a:r>
              <a:rPr lang="de-DE" sz="1600" dirty="0" smtClean="0"/>
              <a:t> (</a:t>
            </a:r>
            <a:r>
              <a:rPr lang="de-DE" sz="1600" b="1" dirty="0" err="1" smtClean="0"/>
              <a:t>domain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library</a:t>
            </a:r>
            <a:r>
              <a:rPr lang="de-DE" sz="1600" dirty="0" smtClean="0"/>
              <a:t>)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closing</a:t>
            </a:r>
            <a:r>
              <a:rPr lang="de-DE" sz="1600" dirty="0" smtClean="0"/>
              <a:t> </a:t>
            </a:r>
            <a:r>
              <a:rPr lang="de-DE" sz="1600" dirty="0" err="1" smtClean="0"/>
              <a:t>almost</a:t>
            </a:r>
            <a:r>
              <a:rPr lang="de-DE" sz="1600" dirty="0" smtClean="0"/>
              <a:t> all </a:t>
            </a:r>
            <a:r>
              <a:rPr lang="de-DE" sz="1600" b="1" dirty="0" err="1" smtClean="0"/>
              <a:t>Cys-Cys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bonds</a:t>
            </a:r>
            <a:r>
              <a:rPr lang="de-DE" sz="1600" dirty="0" smtClean="0"/>
              <a:t> </a:t>
            </a:r>
            <a:r>
              <a:rPr lang="de-DE" sz="1600" dirty="0" err="1" smtClean="0"/>
              <a:t>automatically</a:t>
            </a:r>
            <a:endParaRPr lang="de-DE" sz="1600" dirty="0" smtClean="0"/>
          </a:p>
          <a:p>
            <a:endParaRPr lang="de-DE" sz="1600" b="1" dirty="0" smtClean="0"/>
          </a:p>
          <a:p>
            <a:r>
              <a:rPr lang="de-DE" sz="1600" dirty="0" smtClean="0"/>
              <a:t>Further </a:t>
            </a:r>
            <a:r>
              <a:rPr lang="de-DE" sz="1600" b="1" dirty="0" err="1" smtClean="0"/>
              <a:t>modify</a:t>
            </a:r>
            <a:r>
              <a:rPr lang="de-DE" sz="1600" b="1" dirty="0" smtClean="0"/>
              <a:t>/</a:t>
            </a:r>
            <a:r>
              <a:rPr lang="de-DE" sz="1600" b="1" dirty="0" err="1" smtClean="0"/>
              <a:t>add</a:t>
            </a:r>
            <a:r>
              <a:rPr lang="de-DE" sz="1600" b="1" dirty="0" smtClean="0"/>
              <a:t> </a:t>
            </a:r>
            <a:r>
              <a:rPr lang="de-DE" sz="1600" dirty="0" err="1" smtClean="0"/>
              <a:t>peptides</a:t>
            </a:r>
            <a:r>
              <a:rPr lang="de-DE" sz="1600" dirty="0" smtClean="0"/>
              <a:t>, </a:t>
            </a:r>
            <a:r>
              <a:rPr lang="de-DE" sz="1600" dirty="0" err="1" smtClean="0"/>
              <a:t>linkers</a:t>
            </a:r>
            <a:r>
              <a:rPr lang="de-DE" sz="1600" dirty="0" smtClean="0"/>
              <a:t>, </a:t>
            </a:r>
            <a:r>
              <a:rPr lang="de-DE" sz="1600" dirty="0" err="1" smtClean="0"/>
              <a:t>oligos</a:t>
            </a:r>
            <a:r>
              <a:rPr lang="de-DE" sz="1600" dirty="0" smtClean="0"/>
              <a:t>, </a:t>
            </a:r>
            <a:r>
              <a:rPr lang="de-DE" sz="1600" dirty="0" err="1" smtClean="0"/>
              <a:t>toxins</a:t>
            </a:r>
            <a:r>
              <a:rPr lang="de-DE" sz="1600" dirty="0" smtClean="0"/>
              <a:t> on individual </a:t>
            </a:r>
            <a:r>
              <a:rPr lang="de-DE" sz="1600" dirty="0" err="1" smtClean="0"/>
              <a:t>domains</a:t>
            </a:r>
            <a:endParaRPr lang="de-DE" sz="1600" dirty="0" smtClean="0"/>
          </a:p>
          <a:p>
            <a:endParaRPr lang="de-DE" sz="1600" dirty="0" smtClean="0"/>
          </a:p>
          <a:p>
            <a:r>
              <a:rPr lang="de-DE" sz="1600" b="1" dirty="0" smtClean="0"/>
              <a:t>Store</a:t>
            </a:r>
            <a:r>
              <a:rPr lang="de-DE" sz="1600" dirty="0" smtClean="0"/>
              <a:t> all </a:t>
            </a:r>
            <a:r>
              <a:rPr lang="de-DE" sz="1600" dirty="0" err="1" smtClean="0"/>
              <a:t>information</a:t>
            </a:r>
            <a:r>
              <a:rPr lang="de-DE" sz="1600" dirty="0" smtClean="0"/>
              <a:t> </a:t>
            </a:r>
            <a:r>
              <a:rPr lang="de-DE" sz="1600" dirty="0" err="1" smtClean="0"/>
              <a:t>including</a:t>
            </a:r>
            <a:r>
              <a:rPr lang="de-DE" sz="1600" dirty="0" smtClean="0"/>
              <a:t> HELM </a:t>
            </a:r>
            <a:r>
              <a:rPr lang="de-DE" sz="1600" dirty="0" err="1" smtClean="0"/>
              <a:t>notation</a:t>
            </a:r>
            <a:r>
              <a:rPr lang="de-DE" sz="1600" dirty="0" smtClean="0"/>
              <a:t> in </a:t>
            </a:r>
            <a:r>
              <a:rPr lang="de-DE" sz="1600" dirty="0" err="1" smtClean="0"/>
              <a:t>database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further</a:t>
            </a:r>
            <a:r>
              <a:rPr lang="de-DE" sz="1600" dirty="0" smtClean="0"/>
              <a:t> </a:t>
            </a:r>
            <a:r>
              <a:rPr lang="de-DE" sz="1600" dirty="0" err="1" smtClean="0"/>
              <a:t>analyses</a:t>
            </a:r>
            <a:endParaRPr lang="de-DE" sz="1600" dirty="0" smtClean="0"/>
          </a:p>
          <a:p>
            <a:endParaRPr lang="de-DE" sz="1600" dirty="0" smtClean="0"/>
          </a:p>
          <a:p>
            <a:r>
              <a:rPr lang="de-DE" sz="1600" b="1" dirty="0" err="1" smtClean="0"/>
              <a:t>Leverage</a:t>
            </a:r>
            <a:r>
              <a:rPr lang="de-DE" sz="1600" dirty="0" smtClean="0"/>
              <a:t> HELM Notation Toolkit </a:t>
            </a:r>
            <a:r>
              <a:rPr lang="de-DE" sz="1600" dirty="0" err="1" smtClean="0"/>
              <a:t>and</a:t>
            </a:r>
            <a:r>
              <a:rPr lang="de-DE" sz="1600" dirty="0" smtClean="0"/>
              <a:t> Editor </a:t>
            </a:r>
            <a:r>
              <a:rPr lang="de-DE" sz="1600" dirty="0"/>
              <a:t>API</a:t>
            </a:r>
          </a:p>
          <a:p>
            <a:endParaRPr lang="de-DE" sz="1600" dirty="0" smtClean="0"/>
          </a:p>
          <a:p>
            <a:r>
              <a:rPr lang="de-DE" sz="1600" b="1" dirty="0"/>
              <a:t>O</a:t>
            </a:r>
            <a:r>
              <a:rPr lang="de-DE" sz="1600" b="1" dirty="0" smtClean="0"/>
              <a:t>pen </a:t>
            </a:r>
            <a:r>
              <a:rPr lang="de-DE" sz="1600" b="1" dirty="0"/>
              <a:t>S</a:t>
            </a:r>
            <a:r>
              <a:rPr lang="de-DE" sz="1600" b="1" dirty="0" smtClean="0"/>
              <a:t>ource </a:t>
            </a:r>
            <a:r>
              <a:rPr lang="de-DE" sz="1600" dirty="0" smtClean="0"/>
              <a:t>on </a:t>
            </a:r>
            <a:r>
              <a:rPr lang="de-DE" sz="1600" dirty="0" err="1" smtClean="0"/>
              <a:t>GitHub</a:t>
            </a:r>
            <a:r>
              <a:rPr lang="de-DE" sz="1600" dirty="0" smtClean="0"/>
              <a:t> (Q2 2015)</a:t>
            </a:r>
            <a:endParaRPr lang="de-DE" sz="1600" dirty="0"/>
          </a:p>
        </p:txBody>
      </p:sp>
      <p:pic>
        <p:nvPicPr>
          <p:cNvPr id="5" name="shpLogoPicDark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79512" y="6202680"/>
            <a:ext cx="979170" cy="65532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30" y="6021288"/>
            <a:ext cx="3448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91117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97" y="2943577"/>
            <a:ext cx="2964875" cy="2645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6664374" y="5657056"/>
            <a:ext cx="144016" cy="4320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6058594" y="5657056"/>
            <a:ext cx="0" cy="4320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7596336" y="4797152"/>
            <a:ext cx="432048" cy="107592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5855597" y="1412776"/>
            <a:ext cx="1164675" cy="208823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872467" cy="166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331640" y="6309320"/>
            <a:ext cx="3326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/>
              <a:t>Stefan Klostermann, Roche </a:t>
            </a:r>
            <a:r>
              <a:rPr lang="de-DE" i="1" dirty="0" err="1"/>
              <a:t>pREDi</a:t>
            </a:r>
            <a:endParaRPr lang="en-US" dirty="0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30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6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6048672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HELM Search POC</a:t>
            </a:r>
            <a:endParaRPr lang="en-US" sz="3100" dirty="0"/>
          </a:p>
        </p:txBody>
      </p:sp>
      <p:sp>
        <p:nvSpPr>
          <p:cNvPr id="21" name="TextBox 20"/>
          <p:cNvSpPr txBox="1"/>
          <p:nvPr/>
        </p:nvSpPr>
        <p:spPr>
          <a:xfrm>
            <a:off x="3635896" y="60932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5156"/>
                </a:solidFill>
              </a:rPr>
              <a:t>Andrea </a:t>
            </a:r>
            <a:r>
              <a:rPr lang="en-US" dirty="0" err="1" smtClean="0">
                <a:solidFill>
                  <a:srgbClr val="4C5156"/>
                </a:solidFill>
              </a:rPr>
              <a:t>Chlebikova</a:t>
            </a:r>
            <a:r>
              <a:rPr lang="en-US" dirty="0" smtClean="0">
                <a:solidFill>
                  <a:srgbClr val="4C5156"/>
                </a:solidFill>
              </a:rPr>
              <a:t>, Andreas Bender, Peter </a:t>
            </a:r>
            <a:r>
              <a:rPr lang="en-US" dirty="0" err="1" smtClean="0">
                <a:solidFill>
                  <a:srgbClr val="4C5156"/>
                </a:solidFill>
              </a:rPr>
              <a:t>MacCallum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6" name="Picture 5" descr="UofCambrid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3399722" cy="720080"/>
          </a:xfrm>
          <a:prstGeom prst="rect">
            <a:avLst/>
          </a:prstGeom>
          <a:solidFill>
            <a:srgbClr val="2B5CA3"/>
          </a:solidFill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91264" cy="40324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Summer intern (Andrea) project in Dr. Bender’s group to provide search capability to HELM</a:t>
            </a:r>
          </a:p>
          <a:p>
            <a:r>
              <a:rPr lang="en-US" dirty="0" smtClean="0"/>
              <a:t>Areas of focus </a:t>
            </a:r>
          </a:p>
          <a:p>
            <a:pPr lvl="1"/>
            <a:r>
              <a:rPr lang="en-US" dirty="0" smtClean="0"/>
              <a:t>Substructure Search (convert HELM to structure)</a:t>
            </a:r>
          </a:p>
          <a:p>
            <a:pPr lvl="1"/>
            <a:r>
              <a:rPr lang="en-US" dirty="0" smtClean="0"/>
              <a:t>Subsequence Search (convert HELM to sequence)</a:t>
            </a:r>
          </a:p>
          <a:p>
            <a:pPr lvl="1"/>
            <a:r>
              <a:rPr lang="en-US" dirty="0" smtClean="0"/>
              <a:t>Combination Search</a:t>
            </a:r>
          </a:p>
          <a:p>
            <a:r>
              <a:rPr lang="en-US" dirty="0" smtClean="0"/>
              <a:t>Available on </a:t>
            </a:r>
            <a:r>
              <a:rPr lang="en-US" dirty="0" err="1" smtClean="0"/>
              <a:t>GitHub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1900" dirty="0" smtClean="0"/>
              <a:t>https</a:t>
            </a:r>
            <a:r>
              <a:rPr lang="en-US" sz="1900" dirty="0"/>
              <a:t>://</a:t>
            </a:r>
            <a:r>
              <a:rPr lang="en-US" sz="1900" dirty="0" err="1"/>
              <a:t>github.com</a:t>
            </a:r>
            <a:r>
              <a:rPr lang="en-US" sz="1900" dirty="0"/>
              <a:t>/</a:t>
            </a:r>
            <a:r>
              <a:rPr lang="en-US" sz="1900" dirty="0" err="1"/>
              <a:t>AndreaChlebikova</a:t>
            </a:r>
            <a:r>
              <a:rPr lang="en-US" sz="1900" dirty="0"/>
              <a:t>/</a:t>
            </a:r>
            <a:r>
              <a:rPr lang="en-US" sz="1900" dirty="0" err="1" smtClean="0"/>
              <a:t>HELMNotationToolkit</a:t>
            </a:r>
            <a:endParaRPr lang="en-US" sz="1900" dirty="0" smtClean="0"/>
          </a:p>
          <a:p>
            <a:r>
              <a:rPr lang="en-US" dirty="0" smtClean="0"/>
              <a:t>Need further development before merging into Pistoia HELM notation toolkit</a:t>
            </a:r>
          </a:p>
        </p:txBody>
      </p:sp>
      <p:sp>
        <p:nvSpPr>
          <p:cNvPr id="22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31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139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871567"/>
          </a:xfrm>
        </p:spPr>
        <p:txBody>
          <a:bodyPr>
            <a:normAutofit/>
          </a:bodyPr>
          <a:lstStyle/>
          <a:p>
            <a:r>
              <a:rPr lang="en-US" dirty="0" smtClean="0"/>
              <a:t>Started in November 2014</a:t>
            </a:r>
          </a:p>
          <a:p>
            <a:r>
              <a:rPr lang="en-US" dirty="0" smtClean="0"/>
              <a:t>Areas of focus (prioritized by steering committee)</a:t>
            </a:r>
          </a:p>
          <a:p>
            <a:pPr lvl="1"/>
            <a:r>
              <a:rPr lang="en-US" dirty="0" smtClean="0"/>
              <a:t>Continued dissemination and adoption</a:t>
            </a:r>
          </a:p>
          <a:p>
            <a:pPr lvl="1"/>
            <a:r>
              <a:rPr lang="en-US" dirty="0" smtClean="0"/>
              <a:t>Technical work to maximize utility and adoptability</a:t>
            </a:r>
          </a:p>
          <a:p>
            <a:pPr lvl="2"/>
            <a:r>
              <a:rPr lang="en-US" dirty="0" smtClean="0"/>
              <a:t>Management of structure ambiguity</a:t>
            </a:r>
          </a:p>
          <a:p>
            <a:pPr lvl="2"/>
            <a:r>
              <a:rPr lang="en-US" dirty="0" smtClean="0"/>
              <a:t>Mitigate dependencies on commercial libraries</a:t>
            </a:r>
          </a:p>
          <a:p>
            <a:pPr lvl="3"/>
            <a:r>
              <a:rPr lang="en-US" dirty="0" smtClean="0"/>
              <a:t>Graphing</a:t>
            </a:r>
          </a:p>
          <a:p>
            <a:pPr lvl="3"/>
            <a:r>
              <a:rPr lang="en-US" dirty="0" smtClean="0"/>
              <a:t>Chemical toolkit</a:t>
            </a:r>
          </a:p>
          <a:p>
            <a:pPr lvl="2"/>
            <a:r>
              <a:rPr lang="en-US" dirty="0" smtClean="0"/>
              <a:t>Search </a:t>
            </a:r>
            <a:r>
              <a:rPr lang="en-US" dirty="0" err="1" smtClean="0"/>
              <a:t>productization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32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67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HELM Ecosystem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5194920" cy="504056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/>
              <a:t>Pharma</a:t>
            </a:r>
            <a:r>
              <a:rPr lang="en-US" sz="2400" dirty="0" smtClean="0"/>
              <a:t> / Biotech / Institutes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BMS, GSK, </a:t>
            </a:r>
            <a:r>
              <a:rPr lang="en-US" sz="2000" dirty="0" err="1" smtClean="0"/>
              <a:t>Lundbeck</a:t>
            </a:r>
            <a:r>
              <a:rPr lang="en-US" sz="2000" dirty="0" smtClean="0"/>
              <a:t>, Merck, Novartis, Pfizer, Roche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Software </a:t>
            </a:r>
            <a:r>
              <a:rPr lang="en-US" sz="2400" dirty="0"/>
              <a:t>v</a:t>
            </a:r>
            <a:r>
              <a:rPr lang="en-US" sz="2400" dirty="0" smtClean="0"/>
              <a:t>endors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ACD/Labs, </a:t>
            </a:r>
            <a:r>
              <a:rPr lang="en-US" sz="2000" dirty="0" err="1" smtClean="0"/>
              <a:t>Arxspan</a:t>
            </a:r>
            <a:r>
              <a:rPr lang="en-US" sz="2000" dirty="0" smtClean="0"/>
              <a:t>, </a:t>
            </a:r>
            <a:r>
              <a:rPr lang="en-US" sz="2000" dirty="0" err="1" smtClean="0"/>
              <a:t>Biochemfusion</a:t>
            </a:r>
            <a:r>
              <a:rPr lang="en-US" sz="2000" dirty="0" smtClean="0"/>
              <a:t>, </a:t>
            </a:r>
            <a:r>
              <a:rPr lang="en-US" sz="2000" dirty="0" err="1" smtClean="0"/>
              <a:t>BioMax</a:t>
            </a:r>
            <a:r>
              <a:rPr lang="en-US" sz="2000" dirty="0" smtClean="0"/>
              <a:t>, </a:t>
            </a:r>
            <a:r>
              <a:rPr lang="en-US" sz="2000" dirty="0" err="1" smtClean="0"/>
              <a:t>Biovia</a:t>
            </a:r>
            <a:r>
              <a:rPr lang="en-US" sz="2000" dirty="0" smtClean="0"/>
              <a:t>, </a:t>
            </a:r>
            <a:r>
              <a:rPr lang="en-US" sz="2000" dirty="0" err="1" smtClean="0"/>
              <a:t>ChemAxon</a:t>
            </a:r>
            <a:r>
              <a:rPr lang="en-US" sz="2000" dirty="0" smtClean="0"/>
              <a:t>, </a:t>
            </a:r>
            <a:r>
              <a:rPr lang="en-US" sz="2000" dirty="0" err="1" smtClean="0"/>
              <a:t>NextMove</a:t>
            </a:r>
            <a:r>
              <a:rPr lang="en-US" sz="2000" dirty="0" smtClean="0"/>
              <a:t>, </a:t>
            </a:r>
            <a:r>
              <a:rPr lang="en-US" sz="2000" dirty="0" err="1" smtClean="0"/>
              <a:t>Scilligence</a:t>
            </a: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Content / Service Providers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EBI (</a:t>
            </a:r>
            <a:r>
              <a:rPr lang="en-US" sz="2000" dirty="0" err="1" smtClean="0"/>
              <a:t>ChEMBL</a:t>
            </a:r>
            <a:r>
              <a:rPr lang="en-US" sz="2000" dirty="0" smtClean="0"/>
              <a:t>), </a:t>
            </a:r>
            <a:r>
              <a:rPr lang="en-US" sz="2000" dirty="0" err="1" smtClean="0"/>
              <a:t>eMolecules</a:t>
            </a:r>
            <a:r>
              <a:rPr lang="en-US" sz="2000" dirty="0" smtClean="0"/>
              <a:t>, </a:t>
            </a:r>
            <a:r>
              <a:rPr lang="en-US" sz="2000" dirty="0" err="1" smtClean="0"/>
              <a:t>quattro</a:t>
            </a: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Active discussions on-going with others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e.g. FDA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90"/>
          <a:stretch/>
        </p:blipFill>
        <p:spPr>
          <a:xfrm>
            <a:off x="5508104" y="1988840"/>
            <a:ext cx="3384376" cy="3323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924944"/>
            <a:ext cx="1387872" cy="1387872"/>
          </a:xfrm>
          <a:prstGeom prst="rect">
            <a:avLst/>
          </a:prstGeom>
        </p:spPr>
      </p:pic>
      <p:sp>
        <p:nvSpPr>
          <p:cNvPr id="7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33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9022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HELM For You: Different strokes…</a:t>
            </a:r>
            <a:endParaRPr lang="en-GB" sz="3200" dirty="0"/>
          </a:p>
        </p:txBody>
      </p:sp>
      <p:sp>
        <p:nvSpPr>
          <p:cNvPr id="4" name="Right Triangle 3"/>
          <p:cNvSpPr/>
          <p:nvPr/>
        </p:nvSpPr>
        <p:spPr>
          <a:xfrm flipH="1">
            <a:off x="228600" y="1752600"/>
            <a:ext cx="8686800" cy="3886200"/>
          </a:xfrm>
          <a:prstGeom prst="rtTriangle">
            <a:avLst/>
          </a:prstGeom>
          <a:gradFill flip="none" rotWithShape="1">
            <a:gsLst>
              <a:gs pos="61000">
                <a:srgbClr val="FFFF00"/>
              </a:gs>
              <a:gs pos="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985" y="5029200"/>
            <a:ext cx="221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Biomolecule Data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Exchange Mechanism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933056"/>
            <a:ext cx="358247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Foundation for your </a:t>
            </a:r>
            <a:r>
              <a:rPr lang="en-US" dirty="0">
                <a:solidFill>
                  <a:srgbClr val="4C5156"/>
                </a:solidFill>
              </a:rPr>
              <a:t>biomolecule informatics infrastructure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Registration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Visualization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Analysis and design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Workflows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8600" y="5791200"/>
            <a:ext cx="8686800" cy="457200"/>
          </a:xfrm>
          <a:prstGeom prst="righ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of Adoption</a:t>
            </a:r>
            <a:endParaRPr lang="en-US" dirty="0"/>
          </a:p>
        </p:txBody>
      </p:sp>
      <p:sp>
        <p:nvSpPr>
          <p:cNvPr id="11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34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18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67128" cy="707886"/>
          </a:xfrm>
        </p:spPr>
        <p:txBody>
          <a:bodyPr/>
          <a:lstStyle/>
          <a:p>
            <a:r>
              <a:rPr lang="en-US" dirty="0" smtClean="0"/>
              <a:t>My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5" cy="5688632"/>
          </a:xfrm>
        </p:spPr>
        <p:txBody>
          <a:bodyPr>
            <a:noAutofit/>
          </a:bodyPr>
          <a:lstStyle/>
          <a:p>
            <a:pPr marL="514350" indent="-514350">
              <a:buFont typeface="Wingdings" charset="2"/>
              <a:buAutoNum type="arabicPlain"/>
            </a:pPr>
            <a:r>
              <a:rPr lang="en-US" sz="1600" dirty="0" smtClean="0"/>
              <a:t>Does </a:t>
            </a:r>
            <a:r>
              <a:rPr lang="en-US" sz="1600" dirty="0"/>
              <a:t>your organization currently have an infrastructure that supports biomolecule registration?</a:t>
            </a:r>
          </a:p>
          <a:p>
            <a:pPr marL="1314450" lvl="2" indent="-514350"/>
            <a:r>
              <a:rPr lang="en-US" sz="1400" dirty="0"/>
              <a:t>Yes</a:t>
            </a:r>
          </a:p>
          <a:p>
            <a:pPr marL="1314450" lvl="2" indent="-514350"/>
            <a:r>
              <a:rPr lang="en-US" sz="1400" dirty="0"/>
              <a:t>No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sz="1600" dirty="0"/>
              <a:t>If the answer to the above was “Yes”, is the infrastructure based on a commercial or home-grown solution?</a:t>
            </a:r>
          </a:p>
          <a:p>
            <a:pPr marL="1257300" lvl="2" indent="-457200"/>
            <a:r>
              <a:rPr lang="en-US" sz="1400" dirty="0"/>
              <a:t>Commercial</a:t>
            </a:r>
          </a:p>
          <a:p>
            <a:pPr marL="1257300" lvl="2" indent="-457200"/>
            <a:r>
              <a:rPr lang="en-US" sz="1400" dirty="0"/>
              <a:t>Home-Grown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sz="1600" dirty="0"/>
              <a:t>If the answer was “No”, is this currently considered a gap in your infrastructure?</a:t>
            </a:r>
          </a:p>
          <a:p>
            <a:pPr marL="1314450" lvl="2" indent="-514350"/>
            <a:r>
              <a:rPr lang="en-US" sz="1400" dirty="0"/>
              <a:t>Yes</a:t>
            </a:r>
          </a:p>
          <a:p>
            <a:pPr marL="1314450" lvl="2" indent="-514350"/>
            <a:r>
              <a:rPr lang="en-US" sz="1400" dirty="0"/>
              <a:t>No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sz="1600" dirty="0"/>
              <a:t>Are you aware of current plans to implement such an infrastructure in your organization?</a:t>
            </a:r>
          </a:p>
          <a:p>
            <a:pPr marL="1314450" lvl="2" indent="-514350"/>
            <a:r>
              <a:rPr lang="en-US" sz="1400" dirty="0"/>
              <a:t>Yes – Already kicked off</a:t>
            </a:r>
          </a:p>
          <a:p>
            <a:pPr marL="1314450" lvl="2" indent="-514350"/>
            <a:r>
              <a:rPr lang="en-US" sz="1400" dirty="0"/>
              <a:t>Yes – Kicking off within the year</a:t>
            </a:r>
          </a:p>
          <a:p>
            <a:pPr marL="1314450" lvl="2" indent="-514350"/>
            <a:r>
              <a:rPr lang="en-US" sz="1400" dirty="0"/>
              <a:t>Yes – Timing uncertain</a:t>
            </a:r>
          </a:p>
          <a:p>
            <a:pPr marL="1314450" lvl="2" indent="-514350"/>
            <a:r>
              <a:rPr lang="en-US" sz="1400" dirty="0"/>
              <a:t>Not that I’m aware of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sz="1600" dirty="0"/>
              <a:t>Would you be interested in a follow-up discussion about HELM with your organization?</a:t>
            </a:r>
          </a:p>
          <a:p>
            <a:pPr marL="1314450" lvl="2" indent="-514350"/>
            <a:r>
              <a:rPr lang="en-US" sz="1400" dirty="0"/>
              <a:t>Yes, please</a:t>
            </a:r>
          </a:p>
          <a:p>
            <a:pPr marL="1314450" lvl="2" indent="-514350"/>
            <a:r>
              <a:rPr lang="en-US" sz="1400" dirty="0"/>
              <a:t>No, thanks</a:t>
            </a:r>
            <a:endParaRPr lang="en-US" sz="1400" dirty="0" smtClean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35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2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56176" y="1124744"/>
            <a:ext cx="2376264" cy="3744416"/>
          </a:xfrm>
          <a:ln>
            <a:solidFill>
              <a:srgbClr val="3366FF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Pfizer Colleagues</a:t>
            </a:r>
            <a:endParaRPr lang="en-US" sz="1600" b="1" i="1" u="sng" dirty="0"/>
          </a:p>
          <a:p>
            <a:r>
              <a:rPr lang="en-US" sz="1600" dirty="0" smtClean="0"/>
              <a:t>Peter </a:t>
            </a:r>
            <a:r>
              <a:rPr lang="en-US" sz="1600" dirty="0" err="1" smtClean="0"/>
              <a:t>Henstock</a:t>
            </a:r>
            <a:endParaRPr lang="en-US" sz="1600" dirty="0" smtClean="0"/>
          </a:p>
          <a:p>
            <a:r>
              <a:rPr lang="en-US" sz="1600" dirty="0" smtClean="0"/>
              <a:t>David </a:t>
            </a:r>
            <a:r>
              <a:rPr lang="en-US" sz="1600" dirty="0" err="1" smtClean="0"/>
              <a:t>Klatte</a:t>
            </a:r>
            <a:endParaRPr lang="en-US" sz="1600" dirty="0" smtClean="0"/>
          </a:p>
          <a:p>
            <a:r>
              <a:rPr lang="en-US" sz="1600" dirty="0" smtClean="0"/>
              <a:t>Christine Lawrence</a:t>
            </a:r>
          </a:p>
          <a:p>
            <a:r>
              <a:rPr lang="en-US" sz="1600" dirty="0" smtClean="0"/>
              <a:t>Frank </a:t>
            </a:r>
            <a:r>
              <a:rPr lang="en-US" sz="1600" dirty="0" err="1" smtClean="0"/>
              <a:t>Loganzo</a:t>
            </a:r>
            <a:endParaRPr lang="en-US" sz="1600" dirty="0" smtClean="0"/>
          </a:p>
          <a:p>
            <a:r>
              <a:rPr lang="en-US" sz="1600" dirty="0" err="1" smtClean="0"/>
              <a:t>Hongli</a:t>
            </a:r>
            <a:r>
              <a:rPr lang="en-US" sz="1600" dirty="0" smtClean="0"/>
              <a:t> </a:t>
            </a:r>
            <a:r>
              <a:rPr lang="en-US" sz="1600" dirty="0"/>
              <a:t>Li</a:t>
            </a:r>
          </a:p>
          <a:p>
            <a:r>
              <a:rPr lang="en-US" sz="1600" dirty="0" smtClean="0"/>
              <a:t>Sergio </a:t>
            </a:r>
            <a:r>
              <a:rPr lang="en-US" sz="1600" dirty="0" err="1" smtClean="0"/>
              <a:t>Rotstein</a:t>
            </a:r>
            <a:endParaRPr lang="en-US" sz="1600" dirty="0" smtClean="0"/>
          </a:p>
          <a:p>
            <a:r>
              <a:rPr lang="en-US" sz="1600" dirty="0" smtClean="0"/>
              <a:t>Simone </a:t>
            </a:r>
            <a:r>
              <a:rPr lang="en-US" sz="1600" dirty="0" err="1" smtClean="0"/>
              <a:t>Sciabola</a:t>
            </a:r>
            <a:endParaRPr lang="en-US" sz="1600" dirty="0" smtClean="0"/>
          </a:p>
          <a:p>
            <a:r>
              <a:rPr lang="en-US" sz="1600" dirty="0"/>
              <a:t>Rob </a:t>
            </a:r>
            <a:r>
              <a:rPr lang="en-US" sz="1600" dirty="0" smtClean="0"/>
              <a:t>Stanton</a:t>
            </a:r>
          </a:p>
          <a:p>
            <a:r>
              <a:rPr lang="en-US" sz="1600" dirty="0" smtClean="0"/>
              <a:t>Nathan </a:t>
            </a:r>
            <a:r>
              <a:rPr lang="en-US" sz="1600" dirty="0" err="1" smtClean="0"/>
              <a:t>Tumey</a:t>
            </a:r>
            <a:endParaRPr lang="en-US" sz="1600" dirty="0" smtClean="0"/>
          </a:p>
          <a:p>
            <a:r>
              <a:rPr lang="en-US" sz="1600" dirty="0" smtClean="0"/>
              <a:t>Simon Xi</a:t>
            </a:r>
          </a:p>
          <a:p>
            <a:r>
              <a:rPr lang="en-US" sz="1600" dirty="0" smtClean="0"/>
              <a:t>Tianhong Zhang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36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5184576" cy="504753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The Pistoia Alliance HELM </a:t>
            </a:r>
            <a:r>
              <a:rPr lang="en-US" sz="1400" b="1" dirty="0">
                <a:latin typeface="Arial"/>
                <a:cs typeface="Arial"/>
              </a:rPr>
              <a:t>P</a:t>
            </a:r>
            <a:r>
              <a:rPr lang="en-US" sz="1400" b="1" dirty="0" smtClean="0">
                <a:latin typeface="Arial"/>
                <a:cs typeface="Arial"/>
              </a:rPr>
              <a:t>roject Team, especially</a:t>
            </a:r>
            <a:r>
              <a:rPr lang="en-US" sz="1400" dirty="0" smtClean="0"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Sergio </a:t>
            </a:r>
            <a:r>
              <a:rPr lang="en-US" sz="1400" dirty="0" err="1" smtClean="0">
                <a:latin typeface="Arial"/>
                <a:cs typeface="Arial"/>
              </a:rPr>
              <a:t>Rotstein</a:t>
            </a:r>
            <a:r>
              <a:rPr lang="en-US" sz="1400" dirty="0" smtClean="0">
                <a:latin typeface="Arial"/>
                <a:cs typeface="Arial"/>
              </a:rPr>
              <a:t> (Pfizer) –  Domain Lead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Claire Bellamy (Pistoia Alliance) – Project Manager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b="1" dirty="0" smtClean="0">
                <a:latin typeface="Arial"/>
                <a:cs typeface="Arial"/>
              </a:rPr>
              <a:t>Active Team Members: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Roland </a:t>
            </a:r>
            <a:r>
              <a:rPr lang="en-US" sz="1400" dirty="0" err="1" smtClean="0">
                <a:latin typeface="Arial"/>
                <a:cs typeface="Arial"/>
              </a:rPr>
              <a:t>Knispel</a:t>
            </a:r>
            <a:r>
              <a:rPr lang="en-US" sz="1400" dirty="0" smtClean="0">
                <a:latin typeface="Arial"/>
                <a:cs typeface="Arial"/>
              </a:rPr>
              <a:t> (</a:t>
            </a:r>
            <a:r>
              <a:rPr lang="en-US" sz="1400" dirty="0" err="1" smtClean="0">
                <a:latin typeface="Arial"/>
                <a:cs typeface="Arial"/>
              </a:rPr>
              <a:t>ChemAxon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Matthias Nolte (BMS)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Jan Holst </a:t>
            </a:r>
            <a:r>
              <a:rPr lang="en-US" sz="1400" dirty="0" smtClean="0">
                <a:latin typeface="Arial"/>
                <a:cs typeface="Arial"/>
              </a:rPr>
              <a:t>Jensen (</a:t>
            </a:r>
            <a:r>
              <a:rPr lang="en-US" sz="1400" dirty="0" err="1" smtClean="0">
                <a:latin typeface="Arial"/>
                <a:cs typeface="Arial"/>
              </a:rPr>
              <a:t>Chembiofusion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Thomas </a:t>
            </a:r>
            <a:r>
              <a:rPr lang="en-US" sz="1400" dirty="0" err="1">
                <a:latin typeface="Arial"/>
                <a:cs typeface="Arial"/>
              </a:rPr>
              <a:t>Gan</a:t>
            </a:r>
            <a:r>
              <a:rPr lang="en-US" sz="1400" dirty="0">
                <a:latin typeface="Arial"/>
                <a:cs typeface="Arial"/>
              </a:rPr>
              <a:t> (Merck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Stefan </a:t>
            </a:r>
            <a:r>
              <a:rPr lang="en-US" sz="1400" dirty="0" err="1" smtClean="0">
                <a:latin typeface="Arial"/>
                <a:cs typeface="Arial"/>
              </a:rPr>
              <a:t>Klostermann</a:t>
            </a:r>
            <a:r>
              <a:rPr lang="en-US" sz="1400" dirty="0" smtClean="0">
                <a:latin typeface="Arial"/>
                <a:cs typeface="Arial"/>
              </a:rPr>
              <a:t>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Sven </a:t>
            </a:r>
            <a:r>
              <a:rPr lang="en-US" sz="1400" dirty="0" err="1" smtClean="0">
                <a:latin typeface="Arial"/>
                <a:cs typeface="Arial"/>
              </a:rPr>
              <a:t>Neumeyer</a:t>
            </a:r>
            <a:r>
              <a:rPr lang="en-US" sz="1400" dirty="0" smtClean="0">
                <a:latin typeface="Arial"/>
                <a:cs typeface="Arial"/>
              </a:rPr>
              <a:t>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latin typeface="Arial"/>
                <a:cs typeface="Arial"/>
              </a:rPr>
              <a:t>Yohann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Potier</a:t>
            </a:r>
            <a:r>
              <a:rPr lang="en-US" sz="1400" dirty="0" smtClean="0">
                <a:latin typeface="Arial"/>
                <a:cs typeface="Arial"/>
              </a:rPr>
              <a:t>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Tianhong Zhang (Pfizer)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Steering </a:t>
            </a:r>
            <a:r>
              <a:rPr lang="en-US" sz="1400" b="1" dirty="0" smtClean="0">
                <a:latin typeface="Arial"/>
                <a:cs typeface="Arial"/>
              </a:rPr>
              <a:t>Committee Members:</a:t>
            </a:r>
            <a:endParaRPr lang="en-US" sz="1400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John Wise (Pistoia Alliance)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Margret </a:t>
            </a:r>
            <a:r>
              <a:rPr lang="en-US" sz="1400" dirty="0" err="1">
                <a:latin typeface="Arial"/>
                <a:cs typeface="Arial"/>
              </a:rPr>
              <a:t>Assfalg</a:t>
            </a:r>
            <a:r>
              <a:rPr lang="en-US" sz="1400" dirty="0">
                <a:latin typeface="Arial"/>
                <a:cs typeface="Arial"/>
              </a:rPr>
              <a:t>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Leah O'Brien (GSK)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Ramesh </a:t>
            </a:r>
            <a:r>
              <a:rPr lang="en-US" sz="1400" dirty="0" err="1">
                <a:latin typeface="Arial"/>
                <a:cs typeface="Arial"/>
              </a:rPr>
              <a:t>Durvasula</a:t>
            </a:r>
            <a:r>
              <a:rPr lang="en-US" sz="1400" dirty="0">
                <a:latin typeface="Arial"/>
                <a:cs typeface="Arial"/>
              </a:rPr>
              <a:t> (BMS)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Sergio </a:t>
            </a:r>
            <a:r>
              <a:rPr lang="en-US" sz="1400" dirty="0" err="1">
                <a:latin typeface="Arial"/>
                <a:cs typeface="Arial"/>
              </a:rPr>
              <a:t>Rotstein</a:t>
            </a:r>
            <a:r>
              <a:rPr lang="en-US" sz="1400" dirty="0">
                <a:latin typeface="Arial"/>
                <a:cs typeface="Arial"/>
              </a:rPr>
              <a:t> (Pfizer)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Alex </a:t>
            </a:r>
            <a:r>
              <a:rPr lang="en-US" sz="1400" dirty="0" err="1">
                <a:latin typeface="Arial"/>
                <a:cs typeface="Arial"/>
              </a:rPr>
              <a:t>Drijver</a:t>
            </a:r>
            <a:r>
              <a:rPr lang="en-US" sz="1400" dirty="0">
                <a:latin typeface="Arial"/>
                <a:cs typeface="Arial"/>
              </a:rPr>
              <a:t> (</a:t>
            </a:r>
            <a:r>
              <a:rPr lang="en-US" sz="1400" dirty="0" err="1">
                <a:latin typeface="Arial"/>
                <a:cs typeface="Arial"/>
              </a:rPr>
              <a:t>ChemAxon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Chris Waller (Merck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Arial"/>
                <a:cs typeface="Arial"/>
              </a:rPr>
              <a:t>Quan</a:t>
            </a:r>
            <a:r>
              <a:rPr lang="en-US" sz="1400" dirty="0" smtClean="0">
                <a:latin typeface="Arial"/>
                <a:cs typeface="Arial"/>
              </a:rPr>
              <a:t> Yang (Novartis)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8278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77171"/>
            <a:ext cx="3657600" cy="3375965"/>
          </a:xfrm>
          <a:prstGeom prst="rect">
            <a:avLst/>
          </a:prstGeom>
        </p:spPr>
      </p:pic>
      <p:pic>
        <p:nvPicPr>
          <p:cNvPr id="6146" name="Picture 2" descr="https://encrypted-tbn1.gstatic.com/images?q=tbn:ANd9GcQWDFTNiPX4wvSnXqU9UhM4Vke6fndUt18HhU2hbypOFTe9sN5b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25" y="1238163"/>
            <a:ext cx="2338535" cy="23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4010" y="3717032"/>
            <a:ext cx="275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4C5156"/>
                </a:solidFill>
              </a:rPr>
              <a:t>www.OpenHelm.org</a:t>
            </a:r>
            <a:r>
              <a:rPr lang="en-US" sz="2400" dirty="0">
                <a:solidFill>
                  <a:srgbClr val="4C5156"/>
                </a:solidFill>
              </a:rPr>
              <a:t/>
            </a:r>
            <a:br>
              <a:rPr lang="en-US" sz="2400" dirty="0">
                <a:solidFill>
                  <a:srgbClr val="4C5156"/>
                </a:solidFill>
              </a:rPr>
            </a:br>
            <a:r>
              <a:rPr lang="en-US" sz="2400" dirty="0" err="1" smtClean="0">
                <a:solidFill>
                  <a:srgbClr val="4C5156"/>
                </a:solidFill>
              </a:rPr>
              <a:t>info@openhelm.org</a:t>
            </a:r>
            <a:endParaRPr lang="en-US" sz="2400" dirty="0">
              <a:solidFill>
                <a:srgbClr val="4C5156"/>
              </a:solidFill>
            </a:endParaRPr>
          </a:p>
        </p:txBody>
      </p:sp>
      <p:pic>
        <p:nvPicPr>
          <p:cNvPr id="7" name="Picture 6" descr="HELM_logo_fu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6" y="5126242"/>
            <a:ext cx="4703420" cy="15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40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2708920"/>
            <a:ext cx="339472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Backup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74249"/>
            <a:ext cx="7067128" cy="1077218"/>
          </a:xfrm>
        </p:spPr>
        <p:txBody>
          <a:bodyPr/>
          <a:lstStyle/>
          <a:p>
            <a:r>
              <a:rPr lang="en-US" sz="3200" dirty="0" smtClean="0"/>
              <a:t>HELM Enables “</a:t>
            </a:r>
            <a:r>
              <a:rPr lang="en-US" sz="3200" dirty="0"/>
              <a:t>Fit-for-Purpose”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Structure View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628800"/>
            <a:ext cx="16912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79512" y="1196752"/>
            <a:ext cx="8712968" cy="5544616"/>
            <a:chOff x="179512" y="1196752"/>
            <a:chExt cx="8712968" cy="5544616"/>
          </a:xfrm>
        </p:grpSpPr>
        <p:grpSp>
          <p:nvGrpSpPr>
            <p:cNvPr id="3" name="Group 2"/>
            <p:cNvGrpSpPr/>
            <p:nvPr/>
          </p:nvGrpSpPr>
          <p:grpSpPr>
            <a:xfrm>
              <a:off x="179512" y="1196752"/>
              <a:ext cx="8712968" cy="5472608"/>
              <a:chOff x="179512" y="1196752"/>
              <a:chExt cx="8712968" cy="547260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79512" y="2924944"/>
                <a:ext cx="8712968" cy="3744416"/>
              </a:xfrm>
              <a:prstGeom prst="rect">
                <a:avLst/>
              </a:prstGeom>
              <a:solidFill>
                <a:srgbClr val="FFE75B"/>
              </a:solidFill>
              <a:ln>
                <a:solidFill>
                  <a:srgbClr val="FFE75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76056" y="1196752"/>
                <a:ext cx="3816424" cy="1728192"/>
              </a:xfrm>
              <a:prstGeom prst="rect">
                <a:avLst/>
              </a:prstGeom>
              <a:solidFill>
                <a:srgbClr val="FFE75B"/>
              </a:solidFill>
              <a:ln>
                <a:solidFill>
                  <a:srgbClr val="FFE75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800" y="5353496"/>
              <a:ext cx="1387872" cy="1387872"/>
            </a:xfrm>
            <a:prstGeom prst="rect">
              <a:avLst/>
            </a:prstGeom>
          </p:spPr>
        </p:pic>
      </p:grpSp>
      <p:sp>
        <p:nvSpPr>
          <p:cNvPr id="9" name="Bent Arrow 8"/>
          <p:cNvSpPr/>
          <p:nvPr/>
        </p:nvSpPr>
        <p:spPr>
          <a:xfrm rot="10800000">
            <a:off x="7218294" y="3086962"/>
            <a:ext cx="828092" cy="792088"/>
          </a:xfrm>
          <a:prstGeom prst="ben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10800000" flipH="1">
            <a:off x="467545" y="4293096"/>
            <a:ext cx="720080" cy="1008112"/>
          </a:xfrm>
          <a:prstGeom prst="bentArrow">
            <a:avLst>
              <a:gd name="adj1" fmla="val 29308"/>
              <a:gd name="adj2" fmla="val 25000"/>
              <a:gd name="adj3" fmla="val 25000"/>
              <a:gd name="adj4" fmla="val 46928"/>
            </a:avLst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779912" y="1959656"/>
            <a:ext cx="720080" cy="411424"/>
          </a:xfrm>
          <a:prstGeom prst="righ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51" y="4293096"/>
            <a:ext cx="4879749" cy="209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8911" y="1196752"/>
            <a:ext cx="3285537" cy="17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660233" y="5229201"/>
            <a:ext cx="2232247" cy="1296143"/>
            <a:chOff x="523448" y="4869161"/>
            <a:chExt cx="2232247" cy="1296143"/>
          </a:xfrm>
        </p:grpSpPr>
        <p:graphicFrame>
          <p:nvGraphicFramePr>
            <p:cNvPr id="2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7398846"/>
                </p:ext>
              </p:extLst>
            </p:nvPr>
          </p:nvGraphicFramePr>
          <p:xfrm>
            <a:off x="755576" y="5085184"/>
            <a:ext cx="2000119" cy="108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3" name="MarvinOLE" r:id="rId8" imgW="3426781" imgH="1855433" progId="">
                    <p:embed/>
                  </p:oleObj>
                </mc:Choice>
                <mc:Fallback>
                  <p:oleObj name="MarvinOLE" r:id="rId8" imgW="3426781" imgH="18554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5085184"/>
                          <a:ext cx="2000119" cy="1080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5"/>
            <p:cNvSpPr/>
            <p:nvPr/>
          </p:nvSpPr>
          <p:spPr bwMode="auto">
            <a:xfrm>
              <a:off x="523448" y="4869161"/>
              <a:ext cx="444138" cy="43204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rPr>
                <a:t>Ab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3528" y="306896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MTTSASSHLNKGIKQVYMSLPQGEKVQAMYIWIDGTGEGLRCKTRTLDSEPKCVEELPEWNFDGSSTLQSEGSNSDMYLVPAAMFRDPFRKDPNKLVLCEVFKYNRRPAETNLRHTCKRIMDMVSNQHPWFGMEQEYTLMGTDGHPFGWPSNGFPGPQGPYYCGVGADRAYGRDIVEAHYRACLYAGVKIAGTNAEVMPAQWEFQIGPCEGISMGDHLWVARFILHRVCEDFGVIATFDPKPIPGNWNGAGCHTNFSTKAMREENGLKYIEEAIEKLSKRHQYHIRAYDPKGGLDNARRLTGFHETSNINDFSAGVANRSASIRIPRTVGQEKKGYFEDRRPSANCDPFSVTEALIRTCLLNETGDEPFQYKN</a:t>
            </a:r>
            <a:endParaRPr lang="en-US" sz="1200" dirty="0"/>
          </a:p>
        </p:txBody>
      </p:sp>
      <p:sp>
        <p:nvSpPr>
          <p:cNvPr id="19" name="Bent Arrow 18"/>
          <p:cNvSpPr/>
          <p:nvPr/>
        </p:nvSpPr>
        <p:spPr>
          <a:xfrm rot="5400000">
            <a:off x="7218294" y="4509120"/>
            <a:ext cx="828092" cy="792088"/>
          </a:xfrm>
          <a:prstGeom prst="ben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39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882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31658" y="1556792"/>
            <a:ext cx="400110" cy="949498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r>
              <a:rPr lang="en-US" sz="1400" b="1" dirty="0" smtClean="0"/>
              <a:t>GAP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“Informatics Problem”?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2391113" y="2704291"/>
            <a:ext cx="3487917" cy="3487917"/>
          </a:xfrm>
          <a:prstGeom prst="ellipse">
            <a:avLst/>
          </a:prstGeom>
          <a:solidFill>
            <a:srgbClr val="E8F4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1196" y="2705866"/>
            <a:ext cx="3487917" cy="3487917"/>
          </a:xfrm>
          <a:prstGeom prst="ellipse">
            <a:avLst/>
          </a:prstGeom>
          <a:solidFill>
            <a:srgbClr val="4AC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340" y="4082633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 bwMode="auto">
          <a:xfrm>
            <a:off x="4887914" y="4901442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54" y="3533849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56" y="3416417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4758" y="4868146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68852" y="4135567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4C5156"/>
                </a:solidFill>
              </a:rPr>
              <a:t>Small Molecules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7668" y="4263583"/>
            <a:ext cx="118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4C5156"/>
                </a:solidFill>
              </a:rPr>
              <a:t>Sequences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9412" y="621125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4C5156"/>
                </a:solidFill>
              </a:rPr>
              <a:t>Biomolecules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4118" y="2198513"/>
            <a:ext cx="2140953" cy="307777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C5156"/>
                </a:solidFill>
              </a:rPr>
              <a:t>Small Molecule Tools</a:t>
            </a:r>
            <a:endParaRPr lang="en-US" sz="1400" dirty="0">
              <a:solidFill>
                <a:srgbClr val="4C515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9030" y="2198512"/>
            <a:ext cx="2140953" cy="307777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C5156"/>
                </a:solidFill>
              </a:rPr>
              <a:t>Sequence-Based Tools</a:t>
            </a:r>
            <a:endParaRPr lang="en-US" sz="1400" dirty="0">
              <a:solidFill>
                <a:srgbClr val="4C515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2976" y="1556792"/>
            <a:ext cx="400110" cy="949498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endParaRPr lang="en-US" sz="1400" dirty="0">
              <a:solidFill>
                <a:srgbClr val="4C5156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40745" y="2570298"/>
            <a:ext cx="0" cy="291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7386" r="26866"/>
          <a:stretch/>
        </p:blipFill>
        <p:spPr>
          <a:xfrm>
            <a:off x="179512" y="1484784"/>
            <a:ext cx="1619734" cy="2253072"/>
          </a:xfrm>
          <a:prstGeom prst="rect">
            <a:avLst/>
          </a:prstGeom>
        </p:spPr>
      </p:pic>
      <p:sp>
        <p:nvSpPr>
          <p:cNvPr id="22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4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24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do we need/want?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599" cy="50875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Capture Structure Hierarchy </a:t>
            </a:r>
          </a:p>
          <a:p>
            <a:pPr lvl="1"/>
            <a:r>
              <a:rPr lang="en-US" dirty="0" smtClean="0"/>
              <a:t>What are the components in the structure?</a:t>
            </a:r>
          </a:p>
          <a:p>
            <a:pPr lvl="1"/>
            <a:r>
              <a:rPr lang="en-US" dirty="0" smtClean="0"/>
              <a:t>How are they connected (or not)?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Maintain Structure Specificity </a:t>
            </a:r>
            <a:endParaRPr lang="en-US" dirty="0"/>
          </a:p>
          <a:p>
            <a:pPr lvl="1"/>
            <a:r>
              <a:rPr lang="en-US" dirty="0" smtClean="0"/>
              <a:t>How and where the structure is modified?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Allow Contextual Visualization</a:t>
            </a:r>
          </a:p>
          <a:p>
            <a:pPr lvl="1"/>
            <a:r>
              <a:rPr lang="en-US" dirty="0" smtClean="0"/>
              <a:t>Zoom in/out on each component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“Mind The Gap Only”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Cheminformatics</a:t>
            </a:r>
            <a:r>
              <a:rPr lang="en-US" dirty="0" smtClean="0"/>
              <a:t> for chemical structure handling</a:t>
            </a:r>
          </a:p>
          <a:p>
            <a:pPr lvl="1"/>
            <a:r>
              <a:rPr lang="en-US" dirty="0" smtClean="0"/>
              <a:t>Use Bioinformatics for sequence handling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5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24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1340768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Computational Representation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of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Biomolecule Structures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0731" y="4653136"/>
            <a:ext cx="62718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HELM was designed to do that!</a:t>
            </a:r>
            <a:endParaRPr lang="en-US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6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4729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HELM?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599" cy="5087591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H</a:t>
            </a:r>
            <a:r>
              <a:rPr lang="en-US" dirty="0"/>
              <a:t>ierarchical </a:t>
            </a:r>
            <a:r>
              <a:rPr lang="en-US" b="1" u="sng" dirty="0"/>
              <a:t>E</a:t>
            </a:r>
            <a:r>
              <a:rPr lang="en-US" dirty="0"/>
              <a:t>diting </a:t>
            </a:r>
            <a:r>
              <a:rPr lang="en-US" b="1" u="sng" dirty="0"/>
              <a:t>L</a:t>
            </a:r>
            <a:r>
              <a:rPr lang="en-US" dirty="0"/>
              <a:t>anguage for </a:t>
            </a:r>
            <a:r>
              <a:rPr lang="en-US" b="1" u="sng" dirty="0" smtClean="0"/>
              <a:t>M</a:t>
            </a:r>
            <a:r>
              <a:rPr lang="en-US" dirty="0" smtClean="0"/>
              <a:t>acromolecules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Notation Language for polymers</a:t>
            </a:r>
            <a:endParaRPr lang="en-US" dirty="0"/>
          </a:p>
          <a:p>
            <a:pPr lvl="1"/>
            <a:r>
              <a:rPr lang="en-US" dirty="0" smtClean="0"/>
              <a:t>Vocabulary (Monomers)</a:t>
            </a:r>
          </a:p>
          <a:p>
            <a:pPr lvl="1"/>
            <a:r>
              <a:rPr lang="en-US" dirty="0" smtClean="0"/>
              <a:t>Grammar (Syntax)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85750" indent="-285750"/>
            <a:r>
              <a:rPr lang="en-US" sz="2600" dirty="0"/>
              <a:t> </a:t>
            </a:r>
            <a:r>
              <a:rPr lang="en-US" dirty="0" smtClean="0"/>
              <a:t>Hierarchical</a:t>
            </a:r>
          </a:p>
          <a:p>
            <a:pPr marL="685800" lvl="1"/>
            <a:r>
              <a:rPr lang="en-US" dirty="0" smtClean="0"/>
              <a:t>Complex Polymer</a:t>
            </a:r>
          </a:p>
          <a:p>
            <a:pPr marL="685800" lvl="1"/>
            <a:r>
              <a:rPr lang="en-US" dirty="0" smtClean="0"/>
              <a:t>Simple Polymer</a:t>
            </a:r>
          </a:p>
          <a:p>
            <a:pPr marL="685800" lvl="1"/>
            <a:r>
              <a:rPr lang="en-US" dirty="0" smtClean="0"/>
              <a:t>Monomer</a:t>
            </a:r>
          </a:p>
          <a:p>
            <a:pPr marL="685800" lvl="1"/>
            <a:r>
              <a:rPr lang="en-US" dirty="0" smtClean="0"/>
              <a:t>Atom </a:t>
            </a:r>
          </a:p>
          <a:p>
            <a:pPr marL="685800" lvl="1"/>
            <a:endParaRPr lang="en-US" sz="2600" dirty="0"/>
          </a:p>
          <a:p>
            <a:pPr marL="285750" indent="-285750"/>
            <a:r>
              <a:rPr lang="en-US" sz="2600" dirty="0"/>
              <a:t>  </a:t>
            </a:r>
            <a:r>
              <a:rPr lang="en-US" dirty="0"/>
              <a:t>HELM to </a:t>
            </a:r>
            <a:r>
              <a:rPr lang="en-US" dirty="0" smtClean="0"/>
              <a:t>biomolecules</a:t>
            </a:r>
          </a:p>
          <a:p>
            <a:pPr marL="685800" lvl="1"/>
            <a:r>
              <a:rPr lang="en-US" sz="2200" dirty="0" smtClean="0"/>
              <a:t>SMILES </a:t>
            </a:r>
            <a:r>
              <a:rPr lang="en-US" sz="2200" dirty="0"/>
              <a:t>or </a:t>
            </a:r>
            <a:r>
              <a:rPr lang="en-US" sz="2200" dirty="0" err="1"/>
              <a:t>InChi</a:t>
            </a:r>
            <a:r>
              <a:rPr lang="en-US" sz="2200" dirty="0"/>
              <a:t> to small molecules 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7</a:t>
            </a:fld>
            <a:endParaRPr lang="en-US" sz="1200" dirty="0"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2780928"/>
            <a:ext cx="4237866" cy="277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775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045" y="1469268"/>
            <a:ext cx="8687227" cy="239208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Higher level components are </a:t>
            </a:r>
            <a:r>
              <a:rPr lang="en-US" sz="2000" dirty="0" smtClean="0">
                <a:latin typeface="+mn-lt"/>
                <a:cs typeface="Arial" pitchFamily="34" charset="0"/>
              </a:rPr>
              <a:t>a combination </a:t>
            </a:r>
            <a:r>
              <a:rPr lang="en-US" sz="2000" dirty="0">
                <a:latin typeface="+mn-lt"/>
                <a:cs typeface="Arial" pitchFamily="34" charset="0"/>
              </a:rPr>
              <a:t>of lower level components</a:t>
            </a:r>
          </a:p>
          <a:p>
            <a:pPr>
              <a:lnSpc>
                <a:spcPct val="150000"/>
              </a:lnSpc>
              <a:buSzPct val="80000"/>
            </a:pPr>
            <a:endParaRPr lang="de-DE" sz="2000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 hierarchy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044860" y="4604838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688" y="4707393"/>
            <a:ext cx="111007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Monomer</a:t>
            </a:r>
            <a:endParaRPr lang="en-US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4860" y="5780676"/>
            <a:ext cx="3853732" cy="5225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263" y="5883231"/>
            <a:ext cx="71092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Atom</a:t>
            </a:r>
            <a:endParaRPr lang="en-US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4863" y="3428999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7276" y="3531554"/>
            <a:ext cx="176891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Simple polymer</a:t>
            </a:r>
            <a:endParaRPr lang="en-US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4861" y="2253161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7088" y="2355716"/>
            <a:ext cx="1969285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Complex polymer</a:t>
            </a:r>
            <a:endParaRPr lang="en-US" dirty="0"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30410" y="2253161"/>
            <a:ext cx="718492" cy="4050110"/>
          </a:xfrm>
          <a:prstGeom prst="downArrow">
            <a:avLst>
              <a:gd name="adj1" fmla="val 64613"/>
              <a:gd name="adj2" fmla="val 58768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76673" y="2437095"/>
            <a:ext cx="62596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9916" y="5403868"/>
            <a:ext cx="579482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9857" y="2238856"/>
            <a:ext cx="3788415" cy="119175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20000"/>
              </a:lnSpc>
              <a:buSzPct val="80000"/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Molecules described by a HELM notation consist of atoms and bonds</a:t>
            </a:r>
          </a:p>
        </p:txBody>
      </p:sp>
      <p:sp>
        <p:nvSpPr>
          <p:cNvPr id="17" name="Slide Number Placeholder 22"/>
          <p:cNvSpPr txBox="1">
            <a:spLocks/>
          </p:cNvSpPr>
          <p:nvPr/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28ED40A3-BEA1-2645-9E17-452BD130FCD0}" type="slidenum">
              <a:rPr lang="en-US" sz="1200" smtClean="0"/>
              <a:pPr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0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045" y="1469268"/>
            <a:ext cx="8687227" cy="233559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Higher level components are </a:t>
            </a:r>
            <a:r>
              <a:rPr lang="en-US" sz="2000" dirty="0" smtClean="0">
                <a:latin typeface="+mn-lt"/>
                <a:cs typeface="Arial" pitchFamily="34" charset="0"/>
              </a:rPr>
              <a:t>a combination </a:t>
            </a:r>
            <a:r>
              <a:rPr lang="en-US" sz="2000" dirty="0">
                <a:latin typeface="+mn-lt"/>
                <a:cs typeface="Arial" pitchFamily="34" charset="0"/>
              </a:rPr>
              <a:t>of lower level components</a:t>
            </a:r>
          </a:p>
          <a:p>
            <a:pPr>
              <a:lnSpc>
                <a:spcPct val="150000"/>
              </a:lnSpc>
              <a:buSzPct val="80000"/>
            </a:pPr>
            <a:endParaRPr lang="de-DE" sz="2000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 hierarchy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044860" y="4604838"/>
            <a:ext cx="3853732" cy="5225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688" y="4707393"/>
            <a:ext cx="111007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Monomer</a:t>
            </a:r>
            <a:endParaRPr lang="en-US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4860" y="5780676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263" y="5883231"/>
            <a:ext cx="71092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Atom</a:t>
            </a:r>
            <a:endParaRPr lang="en-US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4863" y="3428999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7276" y="3531554"/>
            <a:ext cx="176891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Simple polymer</a:t>
            </a:r>
            <a:endParaRPr lang="en-US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4861" y="2253161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7088" y="2355716"/>
            <a:ext cx="1969285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Complex polymer</a:t>
            </a:r>
            <a:endParaRPr lang="en-US" dirty="0"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30410" y="2253161"/>
            <a:ext cx="718492" cy="4050110"/>
          </a:xfrm>
          <a:prstGeom prst="downArrow">
            <a:avLst>
              <a:gd name="adj1" fmla="val 64613"/>
              <a:gd name="adj2" fmla="val 58768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76673" y="2437095"/>
            <a:ext cx="62596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9916" y="5403868"/>
            <a:ext cx="579482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2132856"/>
            <a:ext cx="3588607" cy="314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48064" y="5373216"/>
            <a:ext cx="3788415" cy="107171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85750" indent="-285750">
              <a:lnSpc>
                <a:spcPct val="120000"/>
              </a:lnSpc>
              <a:buSzPct val="80000"/>
              <a:buFont typeface="Arial"/>
              <a:buChar char="•"/>
            </a:pPr>
            <a:r>
              <a:rPr lang="en-US" dirty="0" smtClean="0">
                <a:latin typeface="+mn-lt"/>
              </a:rPr>
              <a:t>Each monomer is given a unique ID, and is backed by its structure and attachment points</a:t>
            </a:r>
          </a:p>
        </p:txBody>
      </p:sp>
      <p:sp>
        <p:nvSpPr>
          <p:cNvPr id="18" name="Slide Number Placeholder 22"/>
          <p:cNvSpPr txBox="1">
            <a:spLocks/>
          </p:cNvSpPr>
          <p:nvPr/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28ED40A3-BEA1-2645-9E17-452BD130FCD0}" type="slidenum">
              <a:rPr lang="en-US" sz="1200" smtClean="0"/>
              <a:pPr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20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SjqKDXCkyuyAtIIp11m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NrksexuU6CLx7WOC7b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Lev7rnxECrToqfYDgP.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7GlnjJj0.hR._N4CCzE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Aaswfcr0CSUfAjDK45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XRRJEPxE.tW.yHgwWa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gp.jZFokOOggcVPez7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SMNv4lqUmP1Y2zkRlVc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5rApjO8E2iX2.V3R.k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KM2bZydUSfRu7gaFm8l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ZPjALjrEyt2aNa_W2cMw"/>
</p:tagLst>
</file>

<file path=ppt/theme/theme1.xml><?xml version="1.0" encoding="utf-8"?>
<a:theme xmlns:a="http://schemas.openxmlformats.org/drawingml/2006/main" name="Pistoia Alliance Theme">
  <a:themeElements>
    <a:clrScheme name="Pistoia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Pistoia Alliance Theme.thmx</Template>
  <TotalTime>0</TotalTime>
  <Words>1501</Words>
  <Application>Microsoft Office PowerPoint</Application>
  <PresentationFormat>On-screen Show (4:3)</PresentationFormat>
  <Paragraphs>452</Paragraphs>
  <Slides>39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Pistoia Alliance Theme</vt:lpstr>
      <vt:lpstr>Pistoia Content Theme</vt:lpstr>
      <vt:lpstr>MarvinOLE</vt:lpstr>
      <vt:lpstr>HELM: Setting the Standard for Biomolecular Data Exchange </vt:lpstr>
      <vt:lpstr>Outline</vt:lpstr>
      <vt:lpstr>What is a “Biomolecule”?</vt:lpstr>
      <vt:lpstr>What is the “Informatics Problem”?</vt:lpstr>
      <vt:lpstr>What do we need/want?</vt:lpstr>
      <vt:lpstr>PowerPoint Presentation</vt:lpstr>
      <vt:lpstr>What is HELM?</vt:lpstr>
      <vt:lpstr>Structure hierarchy</vt:lpstr>
      <vt:lpstr>Structure hierarchy</vt:lpstr>
      <vt:lpstr>Structure hierarchy</vt:lpstr>
      <vt:lpstr>Structure hierarchy</vt:lpstr>
      <vt:lpstr>PowerPoint Presentation</vt:lpstr>
      <vt:lpstr>Linear Peptide</vt:lpstr>
      <vt:lpstr>Short Hairpin RNA</vt:lpstr>
      <vt:lpstr>Oligonucleotide Peptide Conjugate</vt:lpstr>
      <vt:lpstr>HELM at Pfizer</vt:lpstr>
      <vt:lpstr>HELM at Pfizer: Editing</vt:lpstr>
      <vt:lpstr>HELM at Pfizer: Registration</vt:lpstr>
      <vt:lpstr>HELM at Pfizer: Analysis &amp; Design</vt:lpstr>
      <vt:lpstr>HELM at Pfizer: Workflow</vt:lpstr>
      <vt:lpstr>The Pistoia Alliance</vt:lpstr>
      <vt:lpstr>PowerPoint Presentation</vt:lpstr>
      <vt:lpstr>Pistoia HELM Project Goal</vt:lpstr>
      <vt:lpstr>Web Site</vt:lpstr>
      <vt:lpstr>Open Source</vt:lpstr>
      <vt:lpstr>Major Milestones </vt:lpstr>
      <vt:lpstr>Major Milestones</vt:lpstr>
      <vt:lpstr>HELM Extension</vt:lpstr>
      <vt:lpstr>PowerPoint Presentation</vt:lpstr>
      <vt:lpstr>Roche Antibody Editor</vt:lpstr>
      <vt:lpstr>HELM Search POC</vt:lpstr>
      <vt:lpstr>HELM Phase 2</vt:lpstr>
      <vt:lpstr>The HELM Ecosystem</vt:lpstr>
      <vt:lpstr>HELM For You: Different strokes…</vt:lpstr>
      <vt:lpstr>My Ask</vt:lpstr>
      <vt:lpstr>Acknowledgements</vt:lpstr>
      <vt:lpstr>PowerPoint Presentation</vt:lpstr>
      <vt:lpstr>PowerPoint Presentation</vt:lpstr>
      <vt:lpstr>HELM Enables “Fit-for-Purpose”  Structure 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2015-03-03T21:13:06Z</dcterms:created>
  <dcterms:modified xsi:type="dcterms:W3CDTF">2015-03-03T21:14:16Z</dcterms:modified>
</cp:coreProperties>
</file>