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  <p:sldMasterId id="2147483776" r:id="rId5"/>
  </p:sldMasterIdLst>
  <p:notesMasterIdLst>
    <p:notesMasterId r:id="rId36"/>
  </p:notesMasterIdLst>
  <p:handoutMasterIdLst>
    <p:handoutMasterId r:id="rId37"/>
  </p:handoutMasterIdLst>
  <p:sldIdLst>
    <p:sldId id="363" r:id="rId6"/>
    <p:sldId id="310" r:id="rId7"/>
    <p:sldId id="332" r:id="rId8"/>
    <p:sldId id="331" r:id="rId9"/>
    <p:sldId id="356" r:id="rId10"/>
    <p:sldId id="346" r:id="rId11"/>
    <p:sldId id="370" r:id="rId12"/>
    <p:sldId id="371" r:id="rId13"/>
    <p:sldId id="374" r:id="rId14"/>
    <p:sldId id="375" r:id="rId15"/>
    <p:sldId id="376" r:id="rId16"/>
    <p:sldId id="377" r:id="rId17"/>
    <p:sldId id="379" r:id="rId18"/>
    <p:sldId id="378" r:id="rId19"/>
    <p:sldId id="287" r:id="rId20"/>
    <p:sldId id="350" r:id="rId21"/>
    <p:sldId id="351" r:id="rId22"/>
    <p:sldId id="352" r:id="rId23"/>
    <p:sldId id="357" r:id="rId24"/>
    <p:sldId id="365" r:id="rId25"/>
    <p:sldId id="364" r:id="rId26"/>
    <p:sldId id="359" r:id="rId27"/>
    <p:sldId id="367" r:id="rId28"/>
    <p:sldId id="340" r:id="rId29"/>
    <p:sldId id="358" r:id="rId30"/>
    <p:sldId id="345" r:id="rId31"/>
    <p:sldId id="362" r:id="rId32"/>
    <p:sldId id="361" r:id="rId33"/>
    <p:sldId id="343" r:id="rId34"/>
    <p:sldId id="355" r:id="rId35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5B"/>
    <a:srgbClr val="2B5CA3"/>
    <a:srgbClr val="4C5156"/>
    <a:srgbClr val="000000"/>
    <a:srgbClr val="6C6ACF"/>
    <a:srgbClr val="9C9CDE"/>
    <a:srgbClr val="202166"/>
    <a:srgbClr val="002060"/>
    <a:srgbClr val="C00000"/>
    <a:srgbClr val="21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 autoAdjust="0"/>
    <p:restoredTop sz="94660"/>
  </p:normalViewPr>
  <p:slideViewPr>
    <p:cSldViewPr>
      <p:cViewPr varScale="1">
        <p:scale>
          <a:sx n="88" d="100"/>
          <a:sy n="88" d="100"/>
        </p:scale>
        <p:origin x="-188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36A6-4774-6D43-AE78-FBAE16B8DD8F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97AC-7BEE-6743-AEF2-89A2F22A9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9AE17-F4F6-4742-A6F5-590E324539FA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29F-729F-4FAD-A57E-3BDB518F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Ignoring the small molecule</a:t>
            </a:r>
            <a:r>
              <a:rPr lang="en-US" baseline="0" dirty="0" smtClean="0"/>
              <a:t> part, HELM is the technology that lets you gracefully deal with all of these entities, unnatural derivatives of these entities and even *combinations* of these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EB4732-FA58-CB41-8D7F-63B5CE8B636C}" type="datetime3">
              <a:rPr lang="en-US" smtClean="0"/>
              <a:pPr/>
              <a:t>6 May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23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5/6/15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January 16, 2015</a:t>
            </a:fld>
            <a:endParaRPr lang="en-GB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presenter</a:t>
            </a:r>
            <a:endParaRPr lang="en-US" dirty="0"/>
          </a:p>
        </p:txBody>
      </p:sp>
      <p:pic>
        <p:nvPicPr>
          <p:cNvPr id="15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547"/>
          <a:stretch>
            <a:fillRect/>
          </a:stretch>
        </p:blipFill>
        <p:spPr>
          <a:xfrm>
            <a:off x="179511" y="188640"/>
            <a:ext cx="352709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thank you message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 dirty="0">
                <a:solidFill>
                  <a:srgbClr val="002060"/>
                </a:solidFill>
                <a:latin typeface="Trebuchet MS" pitchFamily="34" charset="0"/>
              </a:rPr>
              <a:t>http://</a:t>
            </a:r>
            <a:r>
              <a:rPr lang="en-GB" sz="1400" b="1" dirty="0" err="1">
                <a:solidFill>
                  <a:srgbClr val="002060"/>
                </a:solidFill>
                <a:latin typeface="Trebuchet MS" pitchFamily="34" charset="0"/>
              </a:rPr>
              <a:t>pistoiaalliance.org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98580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8817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February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srgbClr val="4C5156"/>
                </a:solidFill>
              </a:rPr>
              <a:t>HELM Steering Committee 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27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6" r:id="rId9"/>
    <p:sldLayoutId id="2147483787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jpg"/><Relationship Id="rId14" Type="http://schemas.openxmlformats.org/officeDocument/2006/relationships/image" Target="../media/image49.jpg"/><Relationship Id="rId15" Type="http://schemas.openxmlformats.org/officeDocument/2006/relationships/image" Target="../media/image50.png"/><Relationship Id="rId16" Type="http://schemas.openxmlformats.org/officeDocument/2006/relationships/image" Target="../media/image51.jpg"/><Relationship Id="rId17" Type="http://schemas.openxmlformats.org/officeDocument/2006/relationships/image" Target="../media/image52.jpg"/><Relationship Id="rId18" Type="http://schemas.openxmlformats.org/officeDocument/2006/relationships/image" Target="../media/image53.png"/><Relationship Id="rId19" Type="http://schemas.openxmlformats.org/officeDocument/2006/relationships/image" Target="../media/image54.jpg"/><Relationship Id="rId63" Type="http://schemas.openxmlformats.org/officeDocument/2006/relationships/image" Target="../media/image98.jpg"/><Relationship Id="rId64" Type="http://schemas.openxmlformats.org/officeDocument/2006/relationships/image" Target="../media/image99.png"/><Relationship Id="rId65" Type="http://schemas.openxmlformats.org/officeDocument/2006/relationships/image" Target="../media/image100.jpg"/><Relationship Id="rId66" Type="http://schemas.openxmlformats.org/officeDocument/2006/relationships/image" Target="../media/image101.png"/><Relationship Id="rId67" Type="http://schemas.openxmlformats.org/officeDocument/2006/relationships/image" Target="../media/image102.png"/><Relationship Id="rId68" Type="http://schemas.openxmlformats.org/officeDocument/2006/relationships/image" Target="../media/image103.png"/><Relationship Id="rId69" Type="http://schemas.openxmlformats.org/officeDocument/2006/relationships/image" Target="../media/image104.jpg"/><Relationship Id="rId50" Type="http://schemas.openxmlformats.org/officeDocument/2006/relationships/image" Target="../media/image85.png"/><Relationship Id="rId51" Type="http://schemas.openxmlformats.org/officeDocument/2006/relationships/image" Target="../media/image86.png"/><Relationship Id="rId52" Type="http://schemas.openxmlformats.org/officeDocument/2006/relationships/image" Target="../media/image87.jpg"/><Relationship Id="rId53" Type="http://schemas.openxmlformats.org/officeDocument/2006/relationships/image" Target="../media/image88.jpg"/><Relationship Id="rId54" Type="http://schemas.openxmlformats.org/officeDocument/2006/relationships/image" Target="../media/image89.png"/><Relationship Id="rId55" Type="http://schemas.openxmlformats.org/officeDocument/2006/relationships/image" Target="../media/image90.jpg"/><Relationship Id="rId56" Type="http://schemas.openxmlformats.org/officeDocument/2006/relationships/image" Target="../media/image91.jpg"/><Relationship Id="rId57" Type="http://schemas.openxmlformats.org/officeDocument/2006/relationships/image" Target="../media/image92.png"/><Relationship Id="rId58" Type="http://schemas.openxmlformats.org/officeDocument/2006/relationships/image" Target="../media/image93.png"/><Relationship Id="rId59" Type="http://schemas.openxmlformats.org/officeDocument/2006/relationships/image" Target="../media/image94.png"/><Relationship Id="rId40" Type="http://schemas.openxmlformats.org/officeDocument/2006/relationships/image" Target="../media/image75.jpg"/><Relationship Id="rId41" Type="http://schemas.openxmlformats.org/officeDocument/2006/relationships/image" Target="../media/image76.jpg"/><Relationship Id="rId42" Type="http://schemas.openxmlformats.org/officeDocument/2006/relationships/image" Target="../media/image77.jpg"/><Relationship Id="rId43" Type="http://schemas.openxmlformats.org/officeDocument/2006/relationships/image" Target="../media/image78.jpg"/><Relationship Id="rId44" Type="http://schemas.openxmlformats.org/officeDocument/2006/relationships/image" Target="../media/image79.jpg"/><Relationship Id="rId45" Type="http://schemas.openxmlformats.org/officeDocument/2006/relationships/image" Target="../media/image80.jpg"/><Relationship Id="rId46" Type="http://schemas.openxmlformats.org/officeDocument/2006/relationships/image" Target="../media/image81.jpg"/><Relationship Id="rId47" Type="http://schemas.openxmlformats.org/officeDocument/2006/relationships/image" Target="../media/image82.jpg"/><Relationship Id="rId48" Type="http://schemas.openxmlformats.org/officeDocument/2006/relationships/image" Target="../media/image83.png"/><Relationship Id="rId49" Type="http://schemas.openxmlformats.org/officeDocument/2006/relationships/image" Target="../media/image84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jpg"/><Relationship Id="rId30" Type="http://schemas.openxmlformats.org/officeDocument/2006/relationships/image" Target="../media/image65.jpg"/><Relationship Id="rId31" Type="http://schemas.openxmlformats.org/officeDocument/2006/relationships/image" Target="../media/image66.gif"/><Relationship Id="rId32" Type="http://schemas.openxmlformats.org/officeDocument/2006/relationships/image" Target="../media/image67.png"/><Relationship Id="rId33" Type="http://schemas.openxmlformats.org/officeDocument/2006/relationships/image" Target="../media/image68.png"/><Relationship Id="rId34" Type="http://schemas.openxmlformats.org/officeDocument/2006/relationships/image" Target="../media/image69.png"/><Relationship Id="rId35" Type="http://schemas.openxmlformats.org/officeDocument/2006/relationships/image" Target="../media/image70.jpg"/><Relationship Id="rId36" Type="http://schemas.openxmlformats.org/officeDocument/2006/relationships/image" Target="../media/image71.jpg"/><Relationship Id="rId37" Type="http://schemas.openxmlformats.org/officeDocument/2006/relationships/image" Target="../media/image72.jpg"/><Relationship Id="rId38" Type="http://schemas.openxmlformats.org/officeDocument/2006/relationships/image" Target="../media/image73.jpg"/><Relationship Id="rId39" Type="http://schemas.openxmlformats.org/officeDocument/2006/relationships/image" Target="../media/image74.jpg"/><Relationship Id="rId70" Type="http://schemas.openxmlformats.org/officeDocument/2006/relationships/image" Target="../media/image105.png"/><Relationship Id="rId20" Type="http://schemas.openxmlformats.org/officeDocument/2006/relationships/image" Target="../media/image55.png"/><Relationship Id="rId21" Type="http://schemas.openxmlformats.org/officeDocument/2006/relationships/image" Target="../media/image56.jpg"/><Relationship Id="rId22" Type="http://schemas.openxmlformats.org/officeDocument/2006/relationships/image" Target="../media/image57.jpg"/><Relationship Id="rId23" Type="http://schemas.openxmlformats.org/officeDocument/2006/relationships/image" Target="../media/image58.jpg"/><Relationship Id="rId24" Type="http://schemas.openxmlformats.org/officeDocument/2006/relationships/image" Target="../media/image59.jpg"/><Relationship Id="rId25" Type="http://schemas.openxmlformats.org/officeDocument/2006/relationships/image" Target="../media/image60.png"/><Relationship Id="rId26" Type="http://schemas.openxmlformats.org/officeDocument/2006/relationships/image" Target="../media/image61.png"/><Relationship Id="rId27" Type="http://schemas.openxmlformats.org/officeDocument/2006/relationships/image" Target="../media/image62.jpg"/><Relationship Id="rId28" Type="http://schemas.openxmlformats.org/officeDocument/2006/relationships/image" Target="../media/image63.png"/><Relationship Id="rId29" Type="http://schemas.openxmlformats.org/officeDocument/2006/relationships/image" Target="../media/image64.jpg"/><Relationship Id="rId60" Type="http://schemas.openxmlformats.org/officeDocument/2006/relationships/image" Target="../media/image95.png"/><Relationship Id="rId61" Type="http://schemas.openxmlformats.org/officeDocument/2006/relationships/image" Target="../media/image96.jpeg"/><Relationship Id="rId62" Type="http://schemas.openxmlformats.org/officeDocument/2006/relationships/image" Target="../media/image97.jpeg"/><Relationship Id="rId10" Type="http://schemas.openxmlformats.org/officeDocument/2006/relationships/image" Target="../media/image45.jpg"/><Relationship Id="rId11" Type="http://schemas.openxmlformats.org/officeDocument/2006/relationships/image" Target="../media/image46.jpg"/><Relationship Id="rId12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15.xml"/><Relationship Id="rId16" Type="http://schemas.openxmlformats.org/officeDocument/2006/relationships/image" Target="../media/image9.jpeg"/><Relationship Id="rId17" Type="http://schemas.openxmlformats.org/officeDocument/2006/relationships/image" Target="../media/image10.png"/><Relationship Id="rId18" Type="http://schemas.openxmlformats.org/officeDocument/2006/relationships/image" Target="../media/image11.jpeg"/><Relationship Id="rId19" Type="http://schemas.openxmlformats.org/officeDocument/2006/relationships/image" Target="../media/image12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jpeg"/><Relationship Id="rId5" Type="http://schemas.openxmlformats.org/officeDocument/2006/relationships/image" Target="../media/image11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w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Pistoia Alliance HELM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62664" cy="400110"/>
          </a:xfrm>
        </p:spPr>
        <p:txBody>
          <a:bodyPr/>
          <a:lstStyle/>
          <a:p>
            <a:r>
              <a:rPr lang="en-US" sz="2000" dirty="0"/>
              <a:t>Setting the Standard for </a:t>
            </a:r>
            <a:r>
              <a:rPr lang="en-US" sz="2000" dirty="0" err="1"/>
              <a:t>Biomolecular</a:t>
            </a:r>
            <a:r>
              <a:rPr lang="en-US" sz="2000" dirty="0"/>
              <a:t> Data Exchange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4343400"/>
            <a:ext cx="8001000" cy="701731"/>
          </a:xfrm>
        </p:spPr>
        <p:txBody>
          <a:bodyPr/>
          <a:lstStyle/>
          <a:p>
            <a:r>
              <a:rPr lang="en-US" dirty="0" smtClean="0"/>
              <a:t>Stream 5b: Biophysical Analysis of </a:t>
            </a:r>
            <a:r>
              <a:rPr lang="en-US" dirty="0" err="1" smtClean="0"/>
              <a:t>Biotherapeutics</a:t>
            </a:r>
            <a:endParaRPr lang="en-US" dirty="0" smtClean="0"/>
          </a:p>
          <a:p>
            <a:r>
              <a:rPr lang="en-US" dirty="0" smtClean="0"/>
              <a:t>PEGS Boston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May 6, 2015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5147900"/>
            <a:ext cx="8001000" cy="369332"/>
          </a:xfrm>
        </p:spPr>
        <p:txBody>
          <a:bodyPr/>
          <a:lstStyle/>
          <a:p>
            <a:r>
              <a:rPr lang="en-US" dirty="0" smtClean="0"/>
              <a:t>Sergio H. Rotstein,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3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89874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25978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63589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72000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495011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1802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5412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429000"/>
            <a:ext cx="75681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4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501008"/>
            <a:ext cx="3588607" cy="314598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tem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4" y="3839310"/>
            <a:ext cx="576064" cy="5978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63688" y="4149080"/>
            <a:ext cx="93610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021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Supports multi-level structures</a:t>
            </a:r>
            <a:endParaRPr lang="en-US" dirty="0"/>
          </a:p>
          <a:p>
            <a:pPr lvl="2"/>
            <a:r>
              <a:rPr lang="en-US" dirty="0"/>
              <a:t>Complex Polymer ⇒ Simple Polymer ⇒ Monomer ⇒ </a:t>
            </a:r>
            <a:r>
              <a:rPr lang="en-US" dirty="0" smtClean="0"/>
              <a:t>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92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Supports multi-level structures</a:t>
            </a:r>
            <a:endParaRPr lang="en-US" dirty="0"/>
          </a:p>
          <a:p>
            <a:pPr lvl="2"/>
            <a:r>
              <a:rPr lang="en-US" dirty="0"/>
              <a:t>Complex Polymer ⇒ Simple Polymer ⇒ Monomer ⇒ Atom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addition of new </a:t>
            </a:r>
            <a:r>
              <a:rPr lang="en-US" dirty="0" smtClean="0"/>
              <a:t>polymer types</a:t>
            </a:r>
          </a:p>
          <a:p>
            <a:pPr lvl="2"/>
            <a:r>
              <a:rPr lang="en-US" dirty="0" smtClean="0"/>
              <a:t>E.g. Polysaccharides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255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Supports multi-level structures</a:t>
            </a:r>
            <a:endParaRPr lang="en-US" dirty="0"/>
          </a:p>
          <a:p>
            <a:pPr lvl="2"/>
            <a:r>
              <a:rPr lang="en-US" dirty="0"/>
              <a:t>Complex Polymer ⇒ Simple Polymer ⇒ Monomer ⇒ Atom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addition of new </a:t>
            </a:r>
            <a:r>
              <a:rPr lang="en-US" dirty="0" smtClean="0"/>
              <a:t>polymer types</a:t>
            </a:r>
          </a:p>
          <a:p>
            <a:pPr lvl="2"/>
            <a:r>
              <a:rPr lang="en-US" dirty="0" smtClean="0"/>
              <a:t>E.g. Polysaccharides</a:t>
            </a:r>
            <a:endParaRPr lang="en-US" dirty="0"/>
          </a:p>
          <a:p>
            <a:r>
              <a:rPr lang="en-US" dirty="0" smtClean="0"/>
              <a:t>Able to handle entity complexity</a:t>
            </a:r>
          </a:p>
          <a:p>
            <a:pPr lvl="2"/>
            <a:r>
              <a:rPr lang="en-US" dirty="0" smtClean="0"/>
              <a:t>Oligonucleotide hybridization</a:t>
            </a:r>
          </a:p>
          <a:p>
            <a:pPr lvl="2"/>
            <a:r>
              <a:rPr lang="en-US" dirty="0" smtClean="0"/>
              <a:t>Chemically modified Biologics</a:t>
            </a:r>
          </a:p>
          <a:p>
            <a:pPr lvl="3"/>
            <a:r>
              <a:rPr lang="en-US" dirty="0" smtClean="0"/>
              <a:t>Unnatural amino acids</a:t>
            </a:r>
          </a:p>
          <a:p>
            <a:pPr lvl="3"/>
            <a:r>
              <a:rPr lang="en-US" dirty="0" err="1" smtClean="0"/>
              <a:t>Bioconjugates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255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205412"/>
            <a:ext cx="8280920" cy="1463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u="sng" dirty="0" smtClean="0">
                <a:solidFill>
                  <a:srgbClr val="4C5156"/>
                </a:solidFill>
                <a:latin typeface="Calibri"/>
                <a:cs typeface="Calibri"/>
              </a:rPr>
              <a:t>HELM notation</a:t>
            </a:r>
            <a:endParaRPr lang="en-US" sz="1800" u="sng" dirty="0">
              <a:solidFill>
                <a:srgbClr val="4C5156"/>
              </a:solidFill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4C5156"/>
                </a:solidFill>
                <a:latin typeface="Calibri"/>
                <a:cs typeface="Calibri"/>
              </a:rPr>
              <a:t>RNA1{R(G)P.R(G)P.R(C)P.R(A)P.R(C)P.R(U)P.R(U)P.R(C)P.R(G)P.R(G)P.R(U)P.R(G)P.R(C)P.R(C)}$$RNA1,RNA1,11:pair-32:pair|RNA1,RNA1,5:pair-38:pair|RNA1,RNA1,14:pair-29:pair|RNA1,RNA1,8:pair-35:pair|RNA1,RNA1,2:pair-41:pair$$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2555776" y="2866400"/>
            <a:ext cx="4896544" cy="257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b="57389"/>
          <a:stretch/>
        </p:blipFill>
        <p:spPr bwMode="auto">
          <a:xfrm>
            <a:off x="1043608" y="1412776"/>
            <a:ext cx="6923452" cy="6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en-US" u="sng" dirty="0">
                <a:solidFill>
                  <a:srgbClr val="4C5156"/>
                </a:solidFill>
              </a:rPr>
              <a:t>HELM </a:t>
            </a:r>
            <a:r>
              <a:rPr lang="en-US" u="sng" dirty="0" smtClean="0">
                <a:solidFill>
                  <a:srgbClr val="4C5156"/>
                </a:solidFill>
              </a:rPr>
              <a:t>notation</a:t>
            </a:r>
            <a:endParaRPr lang="en-US" u="sng" dirty="0">
              <a:solidFill>
                <a:srgbClr val="4C5156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4C5156"/>
                </a:solidFill>
              </a:rPr>
              <a:t>PEPTIDE1{A.R.G.[</a:t>
            </a:r>
            <a:r>
              <a:rPr lang="en-US" dirty="0" err="1" smtClean="0">
                <a:solidFill>
                  <a:srgbClr val="4C5156"/>
                </a:solidFill>
              </a:rPr>
              <a:t>dF</a:t>
            </a:r>
            <a:r>
              <a:rPr lang="en-US" dirty="0" smtClean="0">
                <a:solidFill>
                  <a:srgbClr val="4C5156"/>
                </a:solidFill>
              </a:rPr>
              <a:t>].C.K.[</a:t>
            </a:r>
            <a:r>
              <a:rPr lang="en-US" dirty="0" err="1" smtClean="0">
                <a:solidFill>
                  <a:srgbClr val="4C5156"/>
                </a:solidFill>
              </a:rPr>
              <a:t>meA</a:t>
            </a:r>
            <a:r>
              <a:rPr lang="en-US" dirty="0" smtClean="0">
                <a:solidFill>
                  <a:srgbClr val="4C5156"/>
                </a:solidFill>
              </a:rPr>
              <a:t>].E.D.A}$$$$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98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Pfizer: Drawing</a:t>
            </a:r>
            <a:endParaRPr lang="en-US" dirty="0"/>
          </a:p>
        </p:txBody>
      </p:sp>
      <p:pic>
        <p:nvPicPr>
          <p:cNvPr id="5" name="Picture 4" descr="figure 3 PME Content Pa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4724400" cy="3492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5013176"/>
            <a:ext cx="75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Editor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66234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5949280"/>
            <a:ext cx="2559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4C5156"/>
                </a:solidFill>
              </a:rPr>
              <a:t>Centralized Monomer DB </a:t>
            </a:r>
          </a:p>
          <a:p>
            <a:pPr algn="ctr"/>
            <a:r>
              <a:rPr lang="en-US" dirty="0" smtClean="0">
                <a:solidFill>
                  <a:srgbClr val="4C5156"/>
                </a:solidFill>
              </a:rPr>
              <a:t>(smiles, </a:t>
            </a:r>
            <a:r>
              <a:rPr lang="en-US" dirty="0" err="1" smtClean="0">
                <a:solidFill>
                  <a:srgbClr val="4C5156"/>
                </a:solidFill>
              </a:rPr>
              <a:t>InChI</a:t>
            </a:r>
            <a:r>
              <a:rPr lang="en-US" dirty="0" smtClean="0">
                <a:solidFill>
                  <a:srgbClr val="4C5156"/>
                </a:solidFill>
              </a:rPr>
              <a:t>, </a:t>
            </a:r>
            <a:r>
              <a:rPr lang="en-US" dirty="0" err="1" smtClean="0">
                <a:solidFill>
                  <a:srgbClr val="4C5156"/>
                </a:solidFill>
              </a:rPr>
              <a:t>mol</a:t>
            </a:r>
            <a:r>
              <a:rPr lang="en-US" dirty="0" smtClean="0">
                <a:solidFill>
                  <a:srgbClr val="4C5156"/>
                </a:solidFill>
              </a:rPr>
              <a:t>)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99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 at Pfizer: </a:t>
            </a:r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5219908"/>
            <a:ext cx="240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Compound Registration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9098"/>
            <a:ext cx="473075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304" y="2949298"/>
            <a:ext cx="3900886" cy="31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132856"/>
            <a:ext cx="108012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34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>
            <a:fillRect/>
          </a:stretch>
        </p:blipFill>
        <p:spPr bwMode="auto">
          <a:xfrm>
            <a:off x="5531296" y="5157936"/>
            <a:ext cx="34861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HELM at Pfizer: </a:t>
            </a:r>
            <a:r>
              <a:rPr lang="en-US" sz="3200" dirty="0" smtClean="0"/>
              <a:t>Analysis &amp; Design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92896" y="5538936"/>
            <a:ext cx="79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PFRED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" y="1652736"/>
            <a:ext cx="5138351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6304002"/>
            <a:ext cx="563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4C5156"/>
                </a:solidFill>
              </a:rPr>
              <a:t>PFRED: A computational tool for </a:t>
            </a:r>
            <a:r>
              <a:rPr lang="en-US" sz="1000" i="1" dirty="0" err="1">
                <a:solidFill>
                  <a:srgbClr val="4C5156"/>
                </a:solidFill>
              </a:rPr>
              <a:t>siRNA</a:t>
            </a:r>
            <a:r>
              <a:rPr lang="en-US" sz="1000" i="1" dirty="0">
                <a:solidFill>
                  <a:srgbClr val="4C5156"/>
                </a:solidFill>
              </a:rPr>
              <a:t> and antisense design</a:t>
            </a:r>
            <a:r>
              <a:rPr lang="en-US" sz="1000" dirty="0">
                <a:solidFill>
                  <a:srgbClr val="4C5156"/>
                </a:solidFill>
              </a:rPr>
              <a:t>. Simon </a:t>
            </a:r>
            <a:r>
              <a:rPr lang="en-US" sz="1000" dirty="0" smtClean="0">
                <a:solidFill>
                  <a:srgbClr val="4C5156"/>
                </a:solidFill>
              </a:rPr>
              <a:t>Xi, </a:t>
            </a:r>
            <a:r>
              <a:rPr lang="en-US" sz="1000" dirty="0">
                <a:solidFill>
                  <a:srgbClr val="4C5156"/>
                </a:solidFill>
              </a:rPr>
              <a:t>Qing </a:t>
            </a:r>
            <a:r>
              <a:rPr lang="en-US" sz="1000" dirty="0" smtClean="0">
                <a:solidFill>
                  <a:srgbClr val="4C5156"/>
                </a:solidFill>
              </a:rPr>
              <a:t>Cao, </a:t>
            </a:r>
            <a:r>
              <a:rPr lang="en-US" sz="1000" dirty="0">
                <a:solidFill>
                  <a:srgbClr val="4C5156"/>
                </a:solidFill>
              </a:rPr>
              <a:t>Christine </a:t>
            </a:r>
            <a:r>
              <a:rPr lang="en-US" sz="1000" dirty="0" smtClean="0">
                <a:solidFill>
                  <a:srgbClr val="4C5156"/>
                </a:solidFill>
              </a:rPr>
              <a:t>Lawrence, </a:t>
            </a:r>
            <a:r>
              <a:rPr lang="en-US" sz="1000" dirty="0" err="1">
                <a:solidFill>
                  <a:srgbClr val="4C5156"/>
                </a:solidFill>
              </a:rPr>
              <a:t>Tianhong</a:t>
            </a:r>
            <a:r>
              <a:rPr lang="en-US" sz="1000" dirty="0">
                <a:solidFill>
                  <a:srgbClr val="4C5156"/>
                </a:solidFill>
              </a:rPr>
              <a:t> </a:t>
            </a:r>
            <a:r>
              <a:rPr lang="en-US" sz="1000" dirty="0" smtClean="0">
                <a:solidFill>
                  <a:srgbClr val="4C5156"/>
                </a:solidFill>
              </a:rPr>
              <a:t>Zhang, </a:t>
            </a:r>
            <a:r>
              <a:rPr lang="en-US" sz="1000" dirty="0">
                <a:solidFill>
                  <a:srgbClr val="4C5156"/>
                </a:solidFill>
              </a:rPr>
              <a:t>Simone </a:t>
            </a:r>
            <a:r>
              <a:rPr lang="en-US" sz="1000" dirty="0" err="1" smtClean="0">
                <a:solidFill>
                  <a:srgbClr val="4C5156"/>
                </a:solidFill>
              </a:rPr>
              <a:t>Sciabola</a:t>
            </a:r>
            <a:r>
              <a:rPr lang="en-US" sz="1000" dirty="0" smtClean="0">
                <a:solidFill>
                  <a:srgbClr val="4C5156"/>
                </a:solidFill>
              </a:rPr>
              <a:t>, </a:t>
            </a:r>
            <a:r>
              <a:rPr lang="en-US" sz="1000" dirty="0">
                <a:solidFill>
                  <a:srgbClr val="4C5156"/>
                </a:solidFill>
              </a:rPr>
              <a:t>Sergio </a:t>
            </a:r>
            <a:r>
              <a:rPr lang="en-US" sz="1000" dirty="0" smtClean="0">
                <a:solidFill>
                  <a:srgbClr val="4C5156"/>
                </a:solidFill>
              </a:rPr>
              <a:t>Rotstein, </a:t>
            </a:r>
            <a:r>
              <a:rPr lang="en-US" sz="1000" dirty="0">
                <a:solidFill>
                  <a:srgbClr val="4C5156"/>
                </a:solidFill>
              </a:rPr>
              <a:t>Jason </a:t>
            </a:r>
            <a:r>
              <a:rPr lang="en-US" sz="1000" dirty="0" smtClean="0">
                <a:solidFill>
                  <a:srgbClr val="4C5156"/>
                </a:solidFill>
              </a:rPr>
              <a:t>Hughes, </a:t>
            </a:r>
            <a:r>
              <a:rPr lang="en-US" sz="1000" dirty="0">
                <a:solidFill>
                  <a:srgbClr val="4C5156"/>
                </a:solidFill>
              </a:rPr>
              <a:t>Daniel </a:t>
            </a:r>
            <a:r>
              <a:rPr lang="en-US" sz="1000" dirty="0" err="1" smtClean="0">
                <a:solidFill>
                  <a:srgbClr val="4C5156"/>
                </a:solidFill>
              </a:rPr>
              <a:t>Caffrey</a:t>
            </a:r>
            <a:r>
              <a:rPr lang="en-US" sz="1000" dirty="0" smtClean="0">
                <a:solidFill>
                  <a:srgbClr val="4C5156"/>
                </a:solidFill>
              </a:rPr>
              <a:t>, </a:t>
            </a:r>
            <a:r>
              <a:rPr lang="en-US" sz="1000" dirty="0">
                <a:solidFill>
                  <a:srgbClr val="4C5156"/>
                </a:solidFill>
              </a:rPr>
              <a:t>and Robert </a:t>
            </a:r>
            <a:r>
              <a:rPr lang="en-US" sz="1000" dirty="0" smtClean="0">
                <a:solidFill>
                  <a:srgbClr val="4C5156"/>
                </a:solidFill>
              </a:rPr>
              <a:t>Stanton, PLOS ONE, </a:t>
            </a:r>
            <a:r>
              <a:rPr lang="en-US" sz="1000" i="1" dirty="0" smtClean="0">
                <a:solidFill>
                  <a:srgbClr val="4C5156"/>
                </a:solidFill>
              </a:rPr>
              <a:t>Submitted</a:t>
            </a:r>
            <a:endParaRPr lang="en-US" sz="1000" i="1" dirty="0">
              <a:solidFill>
                <a:srgbClr val="4C5156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6" y="1195536"/>
            <a:ext cx="36576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96" y="2186136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/>
          <p:nvPr/>
        </p:nvCxnSpPr>
        <p:spPr bwMode="auto">
          <a:xfrm rot="5400000">
            <a:off x="6864796" y="1843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5400000">
            <a:off x="7093396" y="4891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41" y="1477246"/>
            <a:ext cx="4972053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88" y="2204864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026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07407E-6 L -0.26667 4.07407E-6 " pathEditMode="relative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</a:t>
            </a:r>
            <a:r>
              <a:rPr lang="en-US" smtClean="0"/>
              <a:t>: Workflow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4790-8E4E-3144-B348-3F515F04FD9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23232"/>
              </p:ext>
            </p:extLst>
          </p:nvPr>
        </p:nvGraphicFramePr>
        <p:xfrm>
          <a:off x="549728" y="5871552"/>
          <a:ext cx="8044544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1136"/>
                <a:gridCol w="2011136"/>
                <a:gridCol w="2011136"/>
                <a:gridCol w="201113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Antibody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Linker Payload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ADC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Workflow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3" y="1268760"/>
            <a:ext cx="6829054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Pfizer </a:t>
            </a:r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Top-tier </a:t>
            </a:r>
            <a:r>
              <a:rPr lang="en-US" dirty="0" err="1"/>
              <a:t>biotherapeutics</a:t>
            </a:r>
            <a:r>
              <a:rPr lang="en-US" dirty="0"/>
              <a:t> </a:t>
            </a:r>
            <a:r>
              <a:rPr lang="en-US" dirty="0" smtClean="0"/>
              <a:t>company”</a:t>
            </a:r>
            <a:endParaRPr lang="en-US" dirty="0"/>
          </a:p>
          <a:p>
            <a:pPr lvl="2"/>
            <a:r>
              <a:rPr lang="en-US" dirty="0"/>
              <a:t>But </a:t>
            </a:r>
            <a:r>
              <a:rPr lang="en-US" dirty="0" smtClean="0"/>
              <a:t>supporting informatics </a:t>
            </a:r>
            <a:r>
              <a:rPr lang="en-US" dirty="0"/>
              <a:t>infrastructure </a:t>
            </a:r>
            <a:r>
              <a:rPr lang="en-US" dirty="0" smtClean="0"/>
              <a:t>had many gaps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Biomolecules </a:t>
            </a:r>
            <a:r>
              <a:rPr lang="en-US" dirty="0"/>
              <a:t>Team </a:t>
            </a:r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Make biomolecules “first-class citizens” of the informatics tool portfolio</a:t>
            </a:r>
          </a:p>
          <a:p>
            <a:pPr lvl="2"/>
            <a:r>
              <a:rPr lang="en-US" dirty="0" smtClean="0"/>
              <a:t>Working on therapeutic oligonucleotides since 2008</a:t>
            </a:r>
          </a:p>
          <a:p>
            <a:pPr lvl="2"/>
            <a:r>
              <a:rPr lang="en-US" dirty="0" smtClean="0"/>
              <a:t>Build on this work to support additional entities for</a:t>
            </a:r>
            <a:endParaRPr lang="en-US" dirty="0"/>
          </a:p>
          <a:p>
            <a:pPr lvl="3"/>
            <a:r>
              <a:rPr lang="en-US" dirty="0"/>
              <a:t>Registration</a:t>
            </a:r>
          </a:p>
          <a:p>
            <a:pPr lvl="3"/>
            <a:r>
              <a:rPr lang="en-US" dirty="0" smtClean="0"/>
              <a:t>Visualization</a:t>
            </a:r>
            <a:endParaRPr lang="en-US" dirty="0"/>
          </a:p>
          <a:p>
            <a:pPr lvl="3"/>
            <a:r>
              <a:rPr lang="en-US" dirty="0"/>
              <a:t>Analysis and design</a:t>
            </a:r>
          </a:p>
          <a:p>
            <a:pPr lvl="3"/>
            <a:r>
              <a:rPr lang="en-US" dirty="0"/>
              <a:t>Workflows</a:t>
            </a:r>
          </a:p>
          <a:p>
            <a:endParaRPr lang="en-US" dirty="0" smtClean="0"/>
          </a:p>
          <a:p>
            <a:r>
              <a:rPr lang="en-US" dirty="0" smtClean="0"/>
              <a:t>HELM is a result of this initiative</a:t>
            </a:r>
          </a:p>
        </p:txBody>
      </p:sp>
    </p:spTree>
    <p:extLst>
      <p:ext uri="{BB962C8B-B14F-4D97-AF65-F5344CB8AC3E}">
        <p14:creationId xmlns:p14="http://schemas.microsoft.com/office/powerpoint/2010/main" val="908027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Pistoia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060848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The Pistoia Alliance is a global, </a:t>
            </a:r>
            <a:r>
              <a:rPr lang="en-GB" sz="3200" dirty="0" smtClean="0"/>
              <a:t>non-</a:t>
            </a:r>
            <a:r>
              <a:rPr lang="en-GB" sz="3200" dirty="0"/>
              <a:t>profit alliance of life science companies, vendors, publishers, and academic groups that work together to </a:t>
            </a:r>
            <a:r>
              <a:rPr lang="en-GB" sz="3200" dirty="0" smtClean="0"/>
              <a:t>solve common problems and lower </a:t>
            </a:r>
            <a:r>
              <a:rPr lang="en-GB" sz="3200" dirty="0"/>
              <a:t>barriers to innovation in R&amp;D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37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-A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11" y="66770"/>
            <a:ext cx="637617" cy="490475"/>
          </a:xfrm>
          <a:prstGeom prst="rect">
            <a:avLst/>
          </a:prstGeom>
        </p:spPr>
      </p:pic>
      <p:pic>
        <p:nvPicPr>
          <p:cNvPr id="11" name="Picture 10" descr="logo-AstraZenec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03" y="700569"/>
            <a:ext cx="1471424" cy="372761"/>
          </a:xfrm>
          <a:prstGeom prst="rect">
            <a:avLst/>
          </a:prstGeom>
        </p:spPr>
      </p:pic>
      <p:pic>
        <p:nvPicPr>
          <p:cNvPr id="12" name="Picture 11" descr="logo-Bay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20" y="4148845"/>
            <a:ext cx="490475" cy="490475"/>
          </a:xfrm>
          <a:prstGeom prst="rect">
            <a:avLst/>
          </a:prstGeom>
        </p:spPr>
      </p:pic>
      <p:pic>
        <p:nvPicPr>
          <p:cNvPr id="13" name="Picture 12" descr="logo-B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70" y="700569"/>
            <a:ext cx="1422377" cy="490475"/>
          </a:xfrm>
          <a:prstGeom prst="rect">
            <a:avLst/>
          </a:prstGeom>
        </p:spPr>
      </p:pic>
      <p:pic>
        <p:nvPicPr>
          <p:cNvPr id="15" name="Picture 14" descr="logo-BiochemFusi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92" y="5460703"/>
            <a:ext cx="1471424" cy="264856"/>
          </a:xfrm>
          <a:prstGeom prst="rect">
            <a:avLst/>
          </a:prstGeom>
        </p:spPr>
      </p:pic>
      <p:pic>
        <p:nvPicPr>
          <p:cNvPr id="16" name="Picture 15" descr="logo-Bio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3492"/>
            <a:ext cx="980949" cy="470856"/>
          </a:xfrm>
          <a:prstGeom prst="rect">
            <a:avLst/>
          </a:prstGeom>
        </p:spPr>
      </p:pic>
      <p:pic>
        <p:nvPicPr>
          <p:cNvPr id="17" name="Picture 16" descr="logo-Biovarianc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877272"/>
            <a:ext cx="1373329" cy="490475"/>
          </a:xfrm>
          <a:prstGeom prst="rect">
            <a:avLst/>
          </a:prstGeom>
        </p:spPr>
      </p:pic>
      <p:pic>
        <p:nvPicPr>
          <p:cNvPr id="18" name="Picture 17" descr="logo-biovi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07" y="2770609"/>
            <a:ext cx="1029997" cy="279571"/>
          </a:xfrm>
          <a:prstGeom prst="rect">
            <a:avLst/>
          </a:prstGeom>
        </p:spPr>
      </p:pic>
      <p:pic>
        <p:nvPicPr>
          <p:cNvPr id="19" name="Picture 18" descr="logo-BM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28" y="5877273"/>
            <a:ext cx="843616" cy="490474"/>
          </a:xfrm>
          <a:prstGeom prst="rect">
            <a:avLst/>
          </a:prstGeom>
        </p:spPr>
      </p:pic>
      <p:pic>
        <p:nvPicPr>
          <p:cNvPr id="20" name="Picture 19" descr="logo-CCDC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92" y="6001317"/>
            <a:ext cx="1008112" cy="235226"/>
          </a:xfrm>
          <a:prstGeom prst="rect">
            <a:avLst/>
          </a:prstGeom>
        </p:spPr>
      </p:pic>
      <p:pic>
        <p:nvPicPr>
          <p:cNvPr id="21" name="Picture 20" descr="logo-Certar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25" y="4774453"/>
            <a:ext cx="1471424" cy="431618"/>
          </a:xfrm>
          <a:prstGeom prst="rect">
            <a:avLst/>
          </a:prstGeom>
        </p:spPr>
      </p:pic>
      <p:pic>
        <p:nvPicPr>
          <p:cNvPr id="22" name="Picture 21" descr="logo-Chemaxo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1" y="5877273"/>
            <a:ext cx="559141" cy="490475"/>
          </a:xfrm>
          <a:prstGeom prst="rect">
            <a:avLst/>
          </a:prstGeom>
        </p:spPr>
      </p:pic>
      <p:pic>
        <p:nvPicPr>
          <p:cNvPr id="24" name="Picture 23" descr="logo-ConnDiscov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70" y="5460703"/>
            <a:ext cx="1471424" cy="255047"/>
          </a:xfrm>
          <a:prstGeom prst="rect">
            <a:avLst/>
          </a:prstGeom>
        </p:spPr>
      </p:pic>
      <p:pic>
        <p:nvPicPr>
          <p:cNvPr id="25" name="Picture 24" descr="logo-DataBi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3" y="4138426"/>
            <a:ext cx="1471424" cy="392380"/>
          </a:xfrm>
          <a:prstGeom prst="rect">
            <a:avLst/>
          </a:prstGeom>
        </p:spPr>
      </p:pic>
      <p:pic>
        <p:nvPicPr>
          <p:cNvPr id="26" name="Picture 25" descr="logo-Deloitt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63" y="5333180"/>
            <a:ext cx="1353710" cy="490475"/>
          </a:xfrm>
          <a:prstGeom prst="rect">
            <a:avLst/>
          </a:prstGeom>
        </p:spPr>
      </p:pic>
      <p:pic>
        <p:nvPicPr>
          <p:cNvPr id="28" name="Picture 27" descr="logo-Eagl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425552"/>
            <a:ext cx="1177139" cy="490475"/>
          </a:xfrm>
          <a:prstGeom prst="rect">
            <a:avLst/>
          </a:prstGeom>
        </p:spPr>
      </p:pic>
      <p:pic>
        <p:nvPicPr>
          <p:cNvPr id="29" name="Picture 28" descr="logo-EBI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05" y="4836595"/>
            <a:ext cx="1471424" cy="451237"/>
          </a:xfrm>
          <a:prstGeom prst="rect">
            <a:avLst/>
          </a:prstGeom>
        </p:spPr>
      </p:pic>
      <p:pic>
        <p:nvPicPr>
          <p:cNvPr id="31" name="Picture 30" descr="logo-EdiPCC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" y="3426790"/>
            <a:ext cx="1451805" cy="411999"/>
          </a:xfrm>
          <a:prstGeom prst="rect">
            <a:avLst/>
          </a:prstGeom>
        </p:spPr>
      </p:pic>
      <p:pic>
        <p:nvPicPr>
          <p:cNvPr id="32" name="Picture 31" descr="logo-EPAM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94" y="1354521"/>
            <a:ext cx="935041" cy="274279"/>
          </a:xfrm>
          <a:prstGeom prst="rect">
            <a:avLst/>
          </a:prstGeom>
        </p:spPr>
      </p:pic>
      <p:pic>
        <p:nvPicPr>
          <p:cNvPr id="33" name="Picture 32" descr="logo-Fulcrum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2" y="1434990"/>
            <a:ext cx="1049616" cy="490475"/>
          </a:xfrm>
          <a:prstGeom prst="rect">
            <a:avLst/>
          </a:prstGeom>
        </p:spPr>
      </p:pic>
      <p:pic>
        <p:nvPicPr>
          <p:cNvPr id="34" name="Picture 33" descr="logo-GeneStack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951"/>
            <a:ext cx="1471424" cy="323713"/>
          </a:xfrm>
          <a:prstGeom prst="rect">
            <a:avLst/>
          </a:prstGeom>
        </p:spPr>
      </p:pic>
      <p:pic>
        <p:nvPicPr>
          <p:cNvPr id="35" name="Picture 34" descr="logo-GSK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726570"/>
            <a:ext cx="1353710" cy="490475"/>
          </a:xfrm>
          <a:prstGeom prst="rect">
            <a:avLst/>
          </a:prstGeom>
        </p:spPr>
      </p:pic>
      <p:pic>
        <p:nvPicPr>
          <p:cNvPr id="36" name="Picture 35" descr="logo-hp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80" y="1406049"/>
            <a:ext cx="490475" cy="490475"/>
          </a:xfrm>
          <a:prstGeom prst="rect">
            <a:avLst/>
          </a:prstGeom>
        </p:spPr>
      </p:pic>
      <p:pic>
        <p:nvPicPr>
          <p:cNvPr id="37" name="Picture 36" descr="logo-Hyve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03" y="66770"/>
            <a:ext cx="1471424" cy="411999"/>
          </a:xfrm>
          <a:prstGeom prst="rect">
            <a:avLst/>
          </a:prstGeom>
        </p:spPr>
      </p:pic>
      <p:pic>
        <p:nvPicPr>
          <p:cNvPr id="38" name="Picture 37" descr="logo-IanHarrow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2078030"/>
            <a:ext cx="1471424" cy="264856"/>
          </a:xfrm>
          <a:prstGeom prst="rect">
            <a:avLst/>
          </a:prstGeom>
        </p:spPr>
      </p:pic>
      <p:pic>
        <p:nvPicPr>
          <p:cNvPr id="39" name="Picture 38" descr="logo-INCHI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73" y="66770"/>
            <a:ext cx="931902" cy="490475"/>
          </a:xfrm>
          <a:prstGeom prst="rect">
            <a:avLst/>
          </a:prstGeom>
        </p:spPr>
      </p:pic>
      <p:pic>
        <p:nvPicPr>
          <p:cNvPr id="41" name="Picture 40" descr="logo-Instem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58781"/>
            <a:ext cx="1471424" cy="382570"/>
          </a:xfrm>
          <a:prstGeom prst="rect">
            <a:avLst/>
          </a:prstGeom>
        </p:spPr>
      </p:pic>
      <p:pic>
        <p:nvPicPr>
          <p:cNvPr id="42" name="Picture 41" descr="logo-I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35" y="5877273"/>
            <a:ext cx="510094" cy="490475"/>
          </a:xfrm>
          <a:prstGeom prst="rect">
            <a:avLst/>
          </a:prstGeom>
        </p:spPr>
      </p:pic>
      <p:pic>
        <p:nvPicPr>
          <p:cNvPr id="43" name="Picture 42" descr="logo-Ipsen.gi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99" y="2708291"/>
            <a:ext cx="1471424" cy="480665"/>
          </a:xfrm>
          <a:prstGeom prst="rect">
            <a:avLst/>
          </a:prstGeom>
        </p:spPr>
      </p:pic>
      <p:pic>
        <p:nvPicPr>
          <p:cNvPr id="45" name="Picture 44" descr="logo-jax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4" y="2674030"/>
            <a:ext cx="1206568" cy="490475"/>
          </a:xfrm>
          <a:prstGeom prst="rect">
            <a:avLst/>
          </a:prstGeom>
        </p:spPr>
      </p:pic>
      <p:pic>
        <p:nvPicPr>
          <p:cNvPr id="46" name="Picture 45" descr="logo-JnJ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56" y="2078030"/>
            <a:ext cx="1471424" cy="304094"/>
          </a:xfrm>
          <a:prstGeom prst="rect">
            <a:avLst/>
          </a:prstGeom>
        </p:spPr>
      </p:pic>
      <p:pic>
        <p:nvPicPr>
          <p:cNvPr id="48" name="Picture 47" descr="logo-MerckCo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58" y="3359404"/>
            <a:ext cx="1471424" cy="490475"/>
          </a:xfrm>
          <a:prstGeom prst="rect">
            <a:avLst/>
          </a:prstGeom>
        </p:spPr>
      </p:pic>
      <p:pic>
        <p:nvPicPr>
          <p:cNvPr id="49" name="Picture 48" descr="logo-MerckKgAA.jp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92" y="5333180"/>
            <a:ext cx="696474" cy="490475"/>
          </a:xfrm>
          <a:prstGeom prst="rect">
            <a:avLst/>
          </a:prstGeom>
        </p:spPr>
      </p:pic>
      <p:pic>
        <p:nvPicPr>
          <p:cNvPr id="50" name="Picture 49" descr="logo-MolConns.jp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72" y="4148845"/>
            <a:ext cx="1324282" cy="490475"/>
          </a:xfrm>
          <a:prstGeom prst="rect">
            <a:avLst/>
          </a:prstGeom>
        </p:spPr>
      </p:pic>
      <p:pic>
        <p:nvPicPr>
          <p:cNvPr id="51" name="Picture 50" descr="logo-Novartis.jp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90" y="3426790"/>
            <a:ext cx="1471424" cy="353142"/>
          </a:xfrm>
          <a:prstGeom prst="rect">
            <a:avLst/>
          </a:prstGeom>
        </p:spPr>
      </p:pic>
      <p:pic>
        <p:nvPicPr>
          <p:cNvPr id="52" name="Picture 51" descr="logo-Omixon.jp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09" y="4148845"/>
            <a:ext cx="1471424" cy="451237"/>
          </a:xfrm>
          <a:prstGeom prst="rect">
            <a:avLst/>
          </a:prstGeom>
        </p:spPr>
      </p:pic>
      <p:pic>
        <p:nvPicPr>
          <p:cNvPr id="53" name="Picture 52" descr="logo-Oracle.jp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56" y="1380254"/>
            <a:ext cx="1471424" cy="304094"/>
          </a:xfrm>
          <a:prstGeom prst="rect">
            <a:avLst/>
          </a:prstGeom>
        </p:spPr>
      </p:pic>
      <p:pic>
        <p:nvPicPr>
          <p:cNvPr id="54" name="Picture 53" descr="logo-Osthus.jp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60" y="4077072"/>
            <a:ext cx="1392948" cy="490475"/>
          </a:xfrm>
          <a:prstGeom prst="rect">
            <a:avLst/>
          </a:prstGeom>
        </p:spPr>
      </p:pic>
      <p:pic>
        <p:nvPicPr>
          <p:cNvPr id="55" name="Picture 54" descr="logo-PerkinElmer.jp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07" y="3403245"/>
            <a:ext cx="931902" cy="490475"/>
          </a:xfrm>
          <a:prstGeom prst="rect">
            <a:avLst/>
          </a:prstGeom>
        </p:spPr>
      </p:pic>
      <p:pic>
        <p:nvPicPr>
          <p:cNvPr id="56" name="Picture 55" descr="logo-Pfizer.jp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" y="4077072"/>
            <a:ext cx="843616" cy="490474"/>
          </a:xfrm>
          <a:prstGeom prst="rect">
            <a:avLst/>
          </a:prstGeom>
        </p:spPr>
      </p:pic>
      <p:pic>
        <p:nvPicPr>
          <p:cNvPr id="58" name="Picture 57" descr="logo-Promeditec.jp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85" y="4934739"/>
            <a:ext cx="1471424" cy="186380"/>
          </a:xfrm>
          <a:prstGeom prst="rect">
            <a:avLst/>
          </a:prstGeom>
        </p:spPr>
      </p:pic>
      <p:pic>
        <p:nvPicPr>
          <p:cNvPr id="59" name="Picture 58" descr="logo-QFAB.jp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3" y="1411203"/>
            <a:ext cx="382570" cy="490474"/>
          </a:xfrm>
          <a:prstGeom prst="rect">
            <a:avLst/>
          </a:prstGeom>
        </p:spPr>
      </p:pic>
      <p:pic>
        <p:nvPicPr>
          <p:cNvPr id="60" name="Picture 59" descr="logo-Roche.jp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78" y="736300"/>
            <a:ext cx="922092" cy="490474"/>
          </a:xfrm>
          <a:prstGeom prst="rect">
            <a:avLst/>
          </a:prstGeom>
        </p:spPr>
      </p:pic>
      <p:pic>
        <p:nvPicPr>
          <p:cNvPr id="61" name="Picture 60" descr="logo-RSC.jp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2078030"/>
            <a:ext cx="686665" cy="490475"/>
          </a:xfrm>
          <a:prstGeom prst="rect">
            <a:avLst/>
          </a:prstGeom>
        </p:spPr>
      </p:pic>
      <p:pic>
        <p:nvPicPr>
          <p:cNvPr id="62" name="Picture 61" descr="logo-Sanofi.jp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23" y="66770"/>
            <a:ext cx="617998" cy="490475"/>
          </a:xfrm>
          <a:prstGeom prst="rect">
            <a:avLst/>
          </a:prstGeom>
        </p:spPr>
      </p:pic>
      <p:pic>
        <p:nvPicPr>
          <p:cNvPr id="63" name="Picture 62" descr="logo-Schrod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2012"/>
            <a:ext cx="1471424" cy="205999"/>
          </a:xfrm>
          <a:prstGeom prst="rect">
            <a:avLst/>
          </a:prstGeom>
        </p:spPr>
      </p:pic>
      <p:pic>
        <p:nvPicPr>
          <p:cNvPr id="65" name="Picture 64" descr="logo-Scitegrity.jp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19544"/>
            <a:ext cx="1471424" cy="421808"/>
          </a:xfrm>
          <a:prstGeom prst="rect">
            <a:avLst/>
          </a:prstGeom>
        </p:spPr>
      </p:pic>
      <p:pic>
        <p:nvPicPr>
          <p:cNvPr id="66" name="Picture 65" descr="logo-Semtific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29" y="2078030"/>
            <a:ext cx="1383139" cy="490475"/>
          </a:xfrm>
          <a:prstGeom prst="rect">
            <a:avLst/>
          </a:prstGeom>
        </p:spPr>
      </p:pic>
      <p:pic>
        <p:nvPicPr>
          <p:cNvPr id="68" name="Picture 67" descr="logo-Syapse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78" y="1411203"/>
            <a:ext cx="1059425" cy="490475"/>
          </a:xfrm>
          <a:prstGeom prst="rect">
            <a:avLst/>
          </a:prstGeom>
        </p:spPr>
      </p:pic>
      <p:pic>
        <p:nvPicPr>
          <p:cNvPr id="69" name="Picture 68" descr="logo-TheEdge.jp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3359404"/>
            <a:ext cx="735712" cy="490475"/>
          </a:xfrm>
          <a:prstGeom prst="rect">
            <a:avLst/>
          </a:prstGeom>
        </p:spPr>
      </p:pic>
      <p:pic>
        <p:nvPicPr>
          <p:cNvPr id="70" name="Picture 69" descr="logo-Titian.jp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73" y="4138957"/>
            <a:ext cx="676855" cy="490475"/>
          </a:xfrm>
          <a:prstGeom prst="rect">
            <a:avLst/>
          </a:prstGeom>
        </p:spPr>
      </p:pic>
      <p:pic>
        <p:nvPicPr>
          <p:cNvPr id="71" name="Picture 70" descr="logo-TR.png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3" y="3534695"/>
            <a:ext cx="1471424" cy="245237"/>
          </a:xfrm>
          <a:prstGeom prst="rect">
            <a:avLst/>
          </a:prstGeom>
        </p:spPr>
      </p:pic>
      <p:pic>
        <p:nvPicPr>
          <p:cNvPr id="72" name="Picture 71" descr="logo-UCB.jpg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401849"/>
            <a:ext cx="490475" cy="490475"/>
          </a:xfrm>
          <a:prstGeom prst="rect">
            <a:avLst/>
          </a:prstGeom>
        </p:spPr>
      </p:pic>
      <p:pic>
        <p:nvPicPr>
          <p:cNvPr id="73" name="Picture 72" descr="logo-UCL.jpg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37" y="701770"/>
            <a:ext cx="1471424" cy="431618"/>
          </a:xfrm>
          <a:prstGeom prst="rect">
            <a:avLst/>
          </a:prstGeom>
        </p:spPr>
      </p:pic>
      <p:pic>
        <p:nvPicPr>
          <p:cNvPr id="2" name="Picture 1" descr="logo-amgen.png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" y="4697360"/>
            <a:ext cx="1117600" cy="635000"/>
          </a:xfrm>
          <a:prstGeom prst="rect">
            <a:avLst/>
          </a:prstGeom>
        </p:spPr>
      </p:pic>
      <p:pic>
        <p:nvPicPr>
          <p:cNvPr id="4" name="Picture 3" descr="logo-cambridgene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80" y="1795179"/>
            <a:ext cx="1503294" cy="260571"/>
          </a:xfrm>
          <a:prstGeom prst="rect">
            <a:avLst/>
          </a:prstGeom>
        </p:spPr>
      </p:pic>
      <p:pic>
        <p:nvPicPr>
          <p:cNvPr id="5" name="Picture 4" descr="logo-patcore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" y="6001317"/>
            <a:ext cx="1221432" cy="366430"/>
          </a:xfrm>
          <a:prstGeom prst="rect">
            <a:avLst/>
          </a:prstGeom>
        </p:spPr>
      </p:pic>
      <p:pic>
        <p:nvPicPr>
          <p:cNvPr id="6" name="Picture 5" descr="logo-dotmatics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1" y="4934739"/>
            <a:ext cx="1020471" cy="258519"/>
          </a:xfrm>
          <a:prstGeom prst="rect">
            <a:avLst/>
          </a:prstGeom>
        </p:spPr>
      </p:pic>
      <p:pic>
        <p:nvPicPr>
          <p:cNvPr id="7" name="Picture 6" descr="logo-quattro.jpe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00" y="5916027"/>
            <a:ext cx="1310928" cy="410757"/>
          </a:xfrm>
          <a:prstGeom prst="rect">
            <a:avLst/>
          </a:prstGeom>
        </p:spPr>
      </p:pic>
      <p:pic>
        <p:nvPicPr>
          <p:cNvPr id="8" name="Picture 7" descr="logo-reading.jpe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19" y="5935216"/>
            <a:ext cx="1069937" cy="374104"/>
          </a:xfrm>
          <a:prstGeom prst="rect">
            <a:avLst/>
          </a:prstGeom>
        </p:spPr>
      </p:pic>
      <p:pic>
        <p:nvPicPr>
          <p:cNvPr id="30" name="Picture 29" descr="Lundbeck_logo_LibraryView.jp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96923" cy="478769"/>
          </a:xfrm>
          <a:prstGeom prst="rect">
            <a:avLst/>
          </a:prstGeom>
        </p:spPr>
      </p:pic>
      <p:pic>
        <p:nvPicPr>
          <p:cNvPr id="3" name="Picture 2" descr="Jeeva Logo - Justified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" y="2642578"/>
            <a:ext cx="721590" cy="580534"/>
          </a:xfrm>
          <a:prstGeom prst="rect">
            <a:avLst/>
          </a:prstGeom>
        </p:spPr>
      </p:pic>
      <p:pic>
        <p:nvPicPr>
          <p:cNvPr id="10" name="Picture 9" descr="Logo Industrial Lab Automation 1000x750 px.jp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13" y="4697360"/>
            <a:ext cx="1084541" cy="813406"/>
          </a:xfrm>
          <a:prstGeom prst="rect">
            <a:avLst/>
          </a:prstGeom>
        </p:spPr>
      </p:pic>
      <p:pic>
        <p:nvPicPr>
          <p:cNvPr id="40" name="Picture 39" descr="logo-SciencePoint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1690256"/>
            <a:ext cx="853440" cy="304800"/>
          </a:xfrm>
          <a:prstGeom prst="rect">
            <a:avLst/>
          </a:prstGeom>
        </p:spPr>
      </p:pic>
      <p:pic>
        <p:nvPicPr>
          <p:cNvPr id="57" name="Picture 56" descr="logo-delta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64073"/>
            <a:ext cx="1069195" cy="156815"/>
          </a:xfrm>
          <a:prstGeom prst="rect">
            <a:avLst/>
          </a:prstGeom>
        </p:spPr>
      </p:pic>
      <p:pic>
        <p:nvPicPr>
          <p:cNvPr id="27" name="Picture 26" descr="logo-knime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58781"/>
            <a:ext cx="1120763" cy="291399"/>
          </a:xfrm>
          <a:prstGeom prst="rect">
            <a:avLst/>
          </a:prstGeom>
        </p:spPr>
      </p:pic>
      <p:pic>
        <p:nvPicPr>
          <p:cNvPr id="64" name="Picture 63" descr="logo-binocular.jpg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74" y="5395359"/>
            <a:ext cx="1905000" cy="330200"/>
          </a:xfrm>
          <a:prstGeom prst="rect">
            <a:avLst/>
          </a:prstGeom>
        </p:spPr>
      </p:pic>
      <p:pic>
        <p:nvPicPr>
          <p:cNvPr id="47" name="Picture 46" descr="logo-sib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29" y="2078030"/>
            <a:ext cx="833887" cy="4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8746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Pistoia HELM </a:t>
            </a:r>
            <a:r>
              <a:rPr lang="en-US" dirty="0"/>
              <a:t>Project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HELM technology from Pfizer proprietary to Open Source</a:t>
            </a:r>
          </a:p>
          <a:p>
            <a:pPr lvl="1"/>
            <a:r>
              <a:rPr lang="en-US" dirty="0" smtClean="0"/>
              <a:t>Provide an industry-wide standard for </a:t>
            </a:r>
            <a:r>
              <a:rPr lang="en-US" dirty="0"/>
              <a:t>data exchange </a:t>
            </a:r>
            <a:r>
              <a:rPr lang="en-US" dirty="0" smtClean="0"/>
              <a:t>within and between organizations</a:t>
            </a:r>
            <a:endParaRPr lang="en-US" dirty="0"/>
          </a:p>
          <a:p>
            <a:pPr lvl="1"/>
            <a:r>
              <a:rPr lang="en-US" dirty="0"/>
              <a:t>Reduce software development costs by minimizing the need for companies to develop similar </a:t>
            </a:r>
            <a:r>
              <a:rPr lang="en-US" dirty="0" smtClean="0"/>
              <a:t>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69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OpenHelm</a:t>
            </a:r>
            <a:r>
              <a:rPr lang="en-US" dirty="0" smtClean="0"/>
              <a:t> Site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4248" y="2924944"/>
            <a:ext cx="2339752" cy="1728192"/>
          </a:xfrm>
          <a:noFill/>
        </p:spPr>
        <p:txBody>
          <a:bodyPr>
            <a:normAutofit/>
          </a:bodyPr>
          <a:lstStyle/>
          <a:p>
            <a:pPr marL="182880" indent="-182880"/>
            <a:r>
              <a:rPr lang="en-US" sz="1700" dirty="0"/>
              <a:t>News</a:t>
            </a:r>
          </a:p>
          <a:p>
            <a:pPr marL="182880" indent="-182880"/>
            <a:r>
              <a:rPr lang="en-US" sz="1700" dirty="0"/>
              <a:t>Documentation</a:t>
            </a:r>
          </a:p>
          <a:p>
            <a:pPr marL="182880" indent="-182880"/>
            <a:r>
              <a:rPr lang="en-US" sz="1700" dirty="0"/>
              <a:t>Demo and Tutorial</a:t>
            </a:r>
          </a:p>
          <a:p>
            <a:pPr marL="182880" indent="-182880"/>
            <a:r>
              <a:rPr lang="en-US" sz="1700" dirty="0"/>
              <a:t>Link to source code</a:t>
            </a:r>
          </a:p>
          <a:p>
            <a:pPr marL="182880" indent="-182880"/>
            <a:r>
              <a:rPr lang="en-US" sz="1700" dirty="0"/>
              <a:t>Mailing </a:t>
            </a:r>
            <a:r>
              <a:rPr lang="en-US" sz="1700" dirty="0" smtClean="0"/>
              <a:t>list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1497"/>
            <a:ext cx="6611488" cy="396573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97946" y="6371377"/>
            <a:ext cx="375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  <a:latin typeface="+mn-lt"/>
              </a:rPr>
              <a:t>http://</a:t>
            </a:r>
            <a:r>
              <a:rPr lang="en-US" dirty="0" err="1" smtClean="0">
                <a:solidFill>
                  <a:srgbClr val="4C5156"/>
                </a:solidFill>
                <a:latin typeface="+mn-lt"/>
              </a:rPr>
              <a:t>www.openhelm.org</a:t>
            </a:r>
            <a:endParaRPr lang="en-US" dirty="0">
              <a:solidFill>
                <a:srgbClr val="4C5156"/>
              </a:solidFill>
              <a:latin typeface="+mn-lt"/>
            </a:endParaRP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23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8829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Open Source Repository</a:t>
            </a: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81730" y="3402601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4" name="Textfeld 2"/>
          <p:cNvSpPr txBox="1"/>
          <p:nvPr/>
        </p:nvSpPr>
        <p:spPr>
          <a:xfrm>
            <a:off x="819172" y="4147157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08610" y="3181421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46" y="6371377"/>
            <a:ext cx="375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  <a:latin typeface="+mn-lt"/>
              </a:rPr>
              <a:t>https://github.com/PistoiaHELM</a:t>
            </a:r>
            <a:endParaRPr lang="en-US" dirty="0">
              <a:solidFill>
                <a:srgbClr val="4C5156"/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632002" cy="2934586"/>
          </a:xfrm>
          <a:prstGeom prst="rect">
            <a:avLst/>
          </a:prstGeom>
          <a:ln>
            <a:noFill/>
          </a:ln>
          <a:effectLst>
            <a:outerShdw blurRad="190500" algn="br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683568" y="4509120"/>
            <a:ext cx="2808312" cy="14401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rgbClr val="4C5156"/>
                </a:solidFill>
              </a:rPr>
              <a:t>MIT license</a:t>
            </a:r>
          </a:p>
          <a:p>
            <a:r>
              <a:rPr lang="en-US" sz="1800" dirty="0">
                <a:solidFill>
                  <a:srgbClr val="4C5156"/>
                </a:solidFill>
              </a:rPr>
              <a:t>Source Code</a:t>
            </a:r>
          </a:p>
          <a:p>
            <a:r>
              <a:rPr lang="en-US" sz="1800" dirty="0">
                <a:solidFill>
                  <a:srgbClr val="4C5156"/>
                </a:solidFill>
              </a:rPr>
              <a:t>Binary Distribution</a:t>
            </a:r>
          </a:p>
          <a:p>
            <a:r>
              <a:rPr lang="en-US" sz="1800" dirty="0">
                <a:solidFill>
                  <a:srgbClr val="4C5156"/>
                </a:solidFill>
              </a:rPr>
              <a:t>Editor Demo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3501008"/>
            <a:ext cx="4608512" cy="3043561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6156176" y="1484784"/>
            <a:ext cx="1800898" cy="1478597"/>
            <a:chOff x="6398386" y="1484784"/>
            <a:chExt cx="1800898" cy="1478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4248" y="1484784"/>
              <a:ext cx="980728" cy="9807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8386" y="2492896"/>
              <a:ext cx="1800898" cy="470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64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HELM For You: Different strokes…</a:t>
            </a:r>
            <a:endParaRPr lang="en-GB" sz="32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228600" y="1752600"/>
            <a:ext cx="8686800" cy="3886200"/>
          </a:xfrm>
          <a:prstGeom prst="rtTriangle">
            <a:avLst/>
          </a:prstGeom>
          <a:gradFill flip="none" rotWithShape="1">
            <a:gsLst>
              <a:gs pos="61000">
                <a:srgbClr val="FFFF00"/>
              </a:gs>
              <a:gs pos="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448" y="5073831"/>
            <a:ext cx="221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       Biomolecule Data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Exchange Mechanism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933056"/>
            <a:ext cx="358247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Foundation for your </a:t>
            </a:r>
            <a:r>
              <a:rPr lang="en-US" dirty="0">
                <a:solidFill>
                  <a:srgbClr val="4C5156"/>
                </a:solidFill>
              </a:rPr>
              <a:t>biomolecule informatics infrastructure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Registration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Visualization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Analysis and design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Workflows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8600" y="5791200"/>
            <a:ext cx="8686800" cy="457200"/>
          </a:xfrm>
          <a:prstGeom prst="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of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87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HELM Ecosystem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5194920" cy="504056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/>
              <a:t>Pharma</a:t>
            </a:r>
            <a:r>
              <a:rPr lang="en-US" sz="2400" dirty="0" smtClean="0"/>
              <a:t> / Biotech / Institutes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BMS, GSK, </a:t>
            </a:r>
            <a:r>
              <a:rPr lang="en-US" sz="2000" dirty="0" err="1" smtClean="0"/>
              <a:t>Lundbeck</a:t>
            </a:r>
            <a:r>
              <a:rPr lang="en-US" sz="2000" dirty="0" smtClean="0"/>
              <a:t>, Merck, Novartis, Pfizer, Roche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Software vendors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ACD/Labs, </a:t>
            </a:r>
            <a:r>
              <a:rPr lang="en-US" sz="2000" dirty="0" err="1" smtClean="0"/>
              <a:t>Arxspan</a:t>
            </a:r>
            <a:r>
              <a:rPr lang="en-US" sz="2000" dirty="0" smtClean="0"/>
              <a:t>, </a:t>
            </a:r>
            <a:r>
              <a:rPr lang="en-US" sz="2000" dirty="0" err="1" smtClean="0"/>
              <a:t>Biochemfusion</a:t>
            </a:r>
            <a:r>
              <a:rPr lang="en-US" sz="2000" dirty="0" smtClean="0"/>
              <a:t>, </a:t>
            </a:r>
            <a:r>
              <a:rPr lang="en-US" sz="2000" dirty="0" err="1" smtClean="0"/>
              <a:t>BioMax</a:t>
            </a:r>
            <a:r>
              <a:rPr lang="en-US" sz="2000" dirty="0" smtClean="0"/>
              <a:t>, </a:t>
            </a:r>
            <a:r>
              <a:rPr lang="en-US" sz="2000" dirty="0" err="1" smtClean="0"/>
              <a:t>Biovia</a:t>
            </a:r>
            <a:r>
              <a:rPr lang="en-US" sz="2000" dirty="0" smtClean="0"/>
              <a:t>, </a:t>
            </a:r>
            <a:r>
              <a:rPr lang="en-US" sz="2000" dirty="0" err="1" smtClean="0"/>
              <a:t>ChemAxon</a:t>
            </a:r>
            <a:r>
              <a:rPr lang="en-US" sz="2000" dirty="0" smtClean="0"/>
              <a:t>, </a:t>
            </a:r>
            <a:r>
              <a:rPr lang="en-US" sz="2000" dirty="0" err="1" smtClean="0"/>
              <a:t>NextMove</a:t>
            </a:r>
            <a:r>
              <a:rPr lang="en-US" sz="2000" dirty="0" smtClean="0"/>
              <a:t>, </a:t>
            </a:r>
            <a:r>
              <a:rPr lang="en-US" sz="2000" dirty="0" err="1" smtClean="0"/>
              <a:t>Scilligence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Content / Service Providers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EBI (</a:t>
            </a:r>
            <a:r>
              <a:rPr lang="en-US" sz="2000" dirty="0" err="1" smtClean="0"/>
              <a:t>ChEMBL</a:t>
            </a:r>
            <a:r>
              <a:rPr lang="en-US" sz="2000" dirty="0" smtClean="0"/>
              <a:t>), </a:t>
            </a:r>
            <a:r>
              <a:rPr lang="en-US" sz="2000" dirty="0" err="1" smtClean="0"/>
              <a:t>eMolecules</a:t>
            </a:r>
            <a:r>
              <a:rPr lang="en-US" sz="2000" dirty="0" smtClean="0"/>
              <a:t>, </a:t>
            </a:r>
            <a:r>
              <a:rPr lang="en-US" sz="2000" dirty="0" err="1" smtClean="0"/>
              <a:t>quattro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Active discussions on-going with others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e.g. FDA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90"/>
          <a:stretch/>
        </p:blipFill>
        <p:spPr>
          <a:xfrm>
            <a:off x="5724128" y="1185332"/>
            <a:ext cx="3384376" cy="332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268" r="31098"/>
          <a:stretch/>
        </p:blipFill>
        <p:spPr>
          <a:xfrm>
            <a:off x="6732240" y="4869160"/>
            <a:ext cx="1146944" cy="135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742" y="2132856"/>
            <a:ext cx="1387872" cy="13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229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801" y="2492896"/>
            <a:ext cx="2745883" cy="24484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00609"/>
            <a:ext cx="8507288" cy="464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988840"/>
            <a:ext cx="5112568" cy="20882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In-Line HELM Notation</a:t>
            </a:r>
          </a:p>
          <a:p>
            <a:r>
              <a:rPr lang="en-US" dirty="0" smtClean="0"/>
              <a:t>Exchangeable HELM</a:t>
            </a:r>
          </a:p>
          <a:p>
            <a:r>
              <a:rPr lang="en-US" dirty="0" smtClean="0"/>
              <a:t>Roche Antibody Editor</a:t>
            </a:r>
            <a:endParaRPr lang="en-US" dirty="0"/>
          </a:p>
          <a:p>
            <a:r>
              <a:rPr lang="en-US" dirty="0" smtClean="0"/>
              <a:t>Search POC</a:t>
            </a:r>
          </a:p>
          <a:p>
            <a:r>
              <a:rPr lang="en-US" dirty="0" err="1" smtClean="0"/>
              <a:t>ChEMBL</a:t>
            </a:r>
            <a:r>
              <a:rPr lang="en-US" dirty="0" smtClean="0"/>
              <a:t> v20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1840" y="1268760"/>
            <a:ext cx="5832648" cy="338554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4C5156"/>
                </a:solidFill>
              </a:rPr>
              <a:t>PEPTIDE1{G.</a:t>
            </a:r>
            <a:r>
              <a:rPr lang="pt-BR" sz="1600" b="1" dirty="0">
                <a:solidFill>
                  <a:srgbClr val="4C5156"/>
                </a:solidFill>
              </a:rPr>
              <a:t>[[*]N[C@@H](C=O)C([*])=O |$_R1;;;;;;_R2;$|]</a:t>
            </a:r>
            <a:r>
              <a:rPr lang="pt-BR" sz="1600" dirty="0">
                <a:solidFill>
                  <a:srgbClr val="4C5156"/>
                </a:solidFill>
              </a:rPr>
              <a:t>.C}$$$$ </a:t>
            </a:r>
            <a:endParaRPr lang="en-US" sz="1600" dirty="0">
              <a:solidFill>
                <a:srgbClr val="4C5156"/>
              </a:solidFill>
            </a:endParaRPr>
          </a:p>
        </p:txBody>
      </p:sp>
      <p:pic>
        <p:nvPicPr>
          <p:cNvPr id="11" name="Picture 32" descr="Logo_RGB_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4412" y="1751945"/>
            <a:ext cx="2462014" cy="696327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395536" y="5805264"/>
            <a:ext cx="2403222" cy="936104"/>
            <a:chOff x="2411760" y="5819375"/>
            <a:chExt cx="2403222" cy="936104"/>
          </a:xfrm>
        </p:grpSpPr>
        <p:sp>
          <p:nvSpPr>
            <p:cNvPr id="14" name="Rectangle 13"/>
            <p:cNvSpPr/>
            <p:nvPr/>
          </p:nvSpPr>
          <p:spPr>
            <a:xfrm>
              <a:off x="2414513" y="5819375"/>
              <a:ext cx="2386169" cy="93610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21570" r="20975"/>
            <a:stretch/>
          </p:blipFill>
          <p:spPr>
            <a:xfrm>
              <a:off x="2488494" y="5896396"/>
              <a:ext cx="576793" cy="6177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411760" y="6381328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dobe Caslon Pro"/>
                  <a:cs typeface="Adobe Caslon Pro"/>
                </a:rPr>
                <a:t>Andreas Bender Group</a:t>
              </a:r>
              <a:endParaRPr lang="en-US" b="1" dirty="0">
                <a:latin typeface="Adobe Caslon Pro"/>
                <a:cs typeface="Adobe Caslon Pro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824" y="5867980"/>
              <a:ext cx="17940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/>
                  <a:cs typeface="Times New Roman"/>
                </a:rPr>
                <a:t>UNIVERSITY OF</a:t>
              </a:r>
              <a:endParaRPr lang="en-US" sz="1600" b="1" dirty="0">
                <a:latin typeface="Times New Roman"/>
                <a:cs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87824" y="6093296"/>
              <a:ext cx="18090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CAMBRIDGE</a:t>
              </a:r>
              <a:endParaRPr lang="en-US" sz="2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43808" y="6381328"/>
            <a:ext cx="372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Peter </a:t>
            </a:r>
            <a:r>
              <a:rPr lang="en-US" dirty="0" err="1" smtClean="0">
                <a:solidFill>
                  <a:srgbClr val="4C5156"/>
                </a:solidFill>
              </a:rPr>
              <a:t>MacCallum</a:t>
            </a:r>
            <a:r>
              <a:rPr lang="en-US" dirty="0" smtClean="0">
                <a:solidFill>
                  <a:srgbClr val="4C5156"/>
                </a:solidFill>
              </a:rPr>
              <a:t>, Andrea </a:t>
            </a:r>
            <a:r>
              <a:rPr lang="en-US" dirty="0" err="1" smtClean="0">
                <a:solidFill>
                  <a:srgbClr val="4C5156"/>
                </a:solidFill>
              </a:rPr>
              <a:t>Chlebikova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3871637" cy="16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871567"/>
          </a:xfrm>
        </p:spPr>
        <p:txBody>
          <a:bodyPr>
            <a:normAutofit/>
          </a:bodyPr>
          <a:lstStyle/>
          <a:p>
            <a:r>
              <a:rPr lang="en-US" dirty="0" smtClean="0"/>
              <a:t>Started in November</a:t>
            </a:r>
          </a:p>
          <a:p>
            <a:r>
              <a:rPr lang="en-US" dirty="0" smtClean="0"/>
              <a:t>Areas of focus (prioritized by steering committee)</a:t>
            </a:r>
          </a:p>
          <a:p>
            <a:pPr lvl="1"/>
            <a:r>
              <a:rPr lang="en-US" dirty="0" smtClean="0"/>
              <a:t>Continued dissemination and adoption</a:t>
            </a:r>
          </a:p>
          <a:p>
            <a:pPr lvl="1"/>
            <a:r>
              <a:rPr lang="en-US" dirty="0" smtClean="0"/>
              <a:t>Technical work to maximize utility and adoptability</a:t>
            </a:r>
          </a:p>
          <a:p>
            <a:pPr lvl="2"/>
            <a:r>
              <a:rPr lang="en-US" dirty="0" smtClean="0"/>
              <a:t>Management of ambiguity</a:t>
            </a:r>
          </a:p>
          <a:p>
            <a:pPr lvl="2"/>
            <a:r>
              <a:rPr lang="en-US" dirty="0" smtClean="0"/>
              <a:t>Mitigation of dependencies on commercial libraries</a:t>
            </a:r>
          </a:p>
          <a:p>
            <a:pPr lvl="3"/>
            <a:r>
              <a:rPr lang="en-US" dirty="0" smtClean="0"/>
              <a:t>Graphing</a:t>
            </a:r>
          </a:p>
          <a:p>
            <a:pPr lvl="3"/>
            <a:r>
              <a:rPr lang="en-US" dirty="0" smtClean="0"/>
              <a:t>Chemical toolkit</a:t>
            </a:r>
          </a:p>
          <a:p>
            <a:pPr lvl="2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4790-8E4E-3144-B348-3F515F04FD9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5313952" y="5013176"/>
            <a:ext cx="232432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Team Members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156176" y="1261785"/>
            <a:ext cx="2376264" cy="3240360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Pfizer Team</a:t>
            </a:r>
            <a:endParaRPr lang="en-US" sz="1400" b="1" u="sng" dirty="0"/>
          </a:p>
          <a:p>
            <a:r>
              <a:rPr lang="en-US" sz="1400" dirty="0" smtClean="0"/>
              <a:t>Peter </a:t>
            </a:r>
            <a:r>
              <a:rPr lang="en-US" sz="1400" dirty="0" err="1" smtClean="0"/>
              <a:t>Henstock</a:t>
            </a:r>
            <a:endParaRPr lang="en-US" sz="1400" dirty="0" smtClean="0"/>
          </a:p>
          <a:p>
            <a:r>
              <a:rPr lang="en-US" sz="1400" dirty="0" smtClean="0"/>
              <a:t>David </a:t>
            </a:r>
            <a:r>
              <a:rPr lang="en-US" sz="1400" dirty="0" err="1" smtClean="0"/>
              <a:t>Klatte</a:t>
            </a:r>
            <a:endParaRPr lang="en-US" sz="1400" dirty="0" smtClean="0"/>
          </a:p>
          <a:p>
            <a:r>
              <a:rPr lang="en-US" sz="1400" dirty="0" smtClean="0"/>
              <a:t>Christine Lawrence</a:t>
            </a:r>
          </a:p>
          <a:p>
            <a:r>
              <a:rPr lang="en-US" sz="1400" dirty="0" smtClean="0"/>
              <a:t>Frank </a:t>
            </a:r>
            <a:r>
              <a:rPr lang="en-US" sz="1400" dirty="0" err="1" smtClean="0"/>
              <a:t>Loganzo</a:t>
            </a:r>
            <a:endParaRPr lang="en-US" sz="1400" dirty="0" smtClean="0"/>
          </a:p>
          <a:p>
            <a:r>
              <a:rPr lang="en-US" sz="1400" dirty="0" err="1" smtClean="0"/>
              <a:t>Hongli</a:t>
            </a:r>
            <a:r>
              <a:rPr lang="en-US" sz="1400" dirty="0" smtClean="0"/>
              <a:t> </a:t>
            </a:r>
            <a:r>
              <a:rPr lang="en-US" sz="1400" dirty="0"/>
              <a:t>Li</a:t>
            </a:r>
          </a:p>
          <a:p>
            <a:r>
              <a:rPr lang="en-US" sz="1400" dirty="0" smtClean="0"/>
              <a:t>Sergio </a:t>
            </a:r>
            <a:r>
              <a:rPr lang="en-US" sz="1400" dirty="0" err="1" smtClean="0"/>
              <a:t>Rotstein</a:t>
            </a:r>
            <a:endParaRPr lang="en-US" sz="1400" dirty="0" smtClean="0"/>
          </a:p>
          <a:p>
            <a:r>
              <a:rPr lang="en-US" sz="1400" dirty="0" smtClean="0"/>
              <a:t>Simone </a:t>
            </a:r>
            <a:r>
              <a:rPr lang="en-US" sz="1400" dirty="0" err="1" smtClean="0"/>
              <a:t>Sciabola</a:t>
            </a:r>
            <a:endParaRPr lang="en-US" sz="1400" dirty="0" smtClean="0"/>
          </a:p>
          <a:p>
            <a:r>
              <a:rPr lang="en-US" sz="1400" dirty="0"/>
              <a:t>Rob </a:t>
            </a:r>
            <a:r>
              <a:rPr lang="en-US" sz="1400" dirty="0" smtClean="0"/>
              <a:t>Stanton</a:t>
            </a:r>
          </a:p>
          <a:p>
            <a:r>
              <a:rPr lang="en-US" sz="1400" dirty="0" smtClean="0"/>
              <a:t>Nathan </a:t>
            </a:r>
            <a:r>
              <a:rPr lang="en-US" sz="1400" dirty="0" err="1" smtClean="0"/>
              <a:t>Tumey</a:t>
            </a:r>
            <a:endParaRPr lang="en-US" sz="1400" dirty="0" smtClean="0"/>
          </a:p>
          <a:p>
            <a:r>
              <a:rPr lang="en-US" sz="1400" dirty="0" smtClean="0"/>
              <a:t>Simon Xi</a:t>
            </a:r>
          </a:p>
          <a:p>
            <a:r>
              <a:rPr lang="en-US" sz="1400" dirty="0" smtClean="0"/>
              <a:t>Tianhong Zhang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261785"/>
            <a:ext cx="5184576" cy="504753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The Pistoia Alliance HELM </a:t>
            </a:r>
            <a:r>
              <a:rPr lang="en-US" sz="1400" b="1" dirty="0">
                <a:latin typeface="Arial"/>
                <a:cs typeface="Arial"/>
              </a:rPr>
              <a:t>P</a:t>
            </a:r>
            <a:r>
              <a:rPr lang="en-US" sz="1400" b="1" dirty="0" smtClean="0">
                <a:latin typeface="Arial"/>
                <a:cs typeface="Arial"/>
              </a:rPr>
              <a:t>roject Team, especially</a:t>
            </a:r>
            <a:r>
              <a:rPr lang="en-US" sz="1400" dirty="0" smtClean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Sergio </a:t>
            </a:r>
            <a:r>
              <a:rPr lang="en-US" sz="1400" dirty="0" err="1" smtClean="0">
                <a:latin typeface="Arial"/>
                <a:cs typeface="Arial"/>
              </a:rPr>
              <a:t>Rotstein</a:t>
            </a:r>
            <a:r>
              <a:rPr lang="en-US" sz="1400" dirty="0" smtClean="0">
                <a:latin typeface="Arial"/>
                <a:cs typeface="Arial"/>
              </a:rPr>
              <a:t> (Pfizer) –  Domain Lead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Claire Bellamy (Pistoia Alliance) – Project Manager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 smtClean="0">
                <a:latin typeface="Arial"/>
                <a:cs typeface="Arial"/>
              </a:rPr>
              <a:t>Active Team Members: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Roland </a:t>
            </a:r>
            <a:r>
              <a:rPr lang="en-US" sz="1400" dirty="0" err="1" smtClean="0">
                <a:latin typeface="Arial"/>
                <a:cs typeface="Arial"/>
              </a:rPr>
              <a:t>Knispel</a:t>
            </a:r>
            <a:r>
              <a:rPr lang="en-US" sz="1400" dirty="0" smtClean="0">
                <a:latin typeface="Arial"/>
                <a:cs typeface="Arial"/>
              </a:rPr>
              <a:t> (</a:t>
            </a:r>
            <a:r>
              <a:rPr lang="en-US" sz="1400" dirty="0" err="1" smtClean="0">
                <a:latin typeface="Arial"/>
                <a:cs typeface="Arial"/>
              </a:rPr>
              <a:t>ChemAxon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Matthias Nolte (BMS)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Jan Holst </a:t>
            </a:r>
            <a:r>
              <a:rPr lang="en-US" sz="1400" dirty="0" smtClean="0">
                <a:latin typeface="Arial"/>
                <a:cs typeface="Arial"/>
              </a:rPr>
              <a:t>Jensen (</a:t>
            </a:r>
            <a:r>
              <a:rPr lang="en-US" sz="1400" dirty="0" err="1" smtClean="0">
                <a:latin typeface="Arial"/>
                <a:cs typeface="Arial"/>
              </a:rPr>
              <a:t>Chembiofusion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Thomas </a:t>
            </a:r>
            <a:r>
              <a:rPr lang="en-US" sz="1400" dirty="0" err="1">
                <a:latin typeface="Arial"/>
                <a:cs typeface="Arial"/>
              </a:rPr>
              <a:t>Gan</a:t>
            </a:r>
            <a:r>
              <a:rPr lang="en-US" sz="1400" dirty="0">
                <a:latin typeface="Arial"/>
                <a:cs typeface="Arial"/>
              </a:rPr>
              <a:t> (Merck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Stefan </a:t>
            </a:r>
            <a:r>
              <a:rPr lang="en-US" sz="1400" dirty="0" err="1" smtClean="0">
                <a:latin typeface="Arial"/>
                <a:cs typeface="Arial"/>
              </a:rPr>
              <a:t>Klostermann</a:t>
            </a:r>
            <a:r>
              <a:rPr lang="en-US" sz="1400" dirty="0" smtClean="0"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Sven </a:t>
            </a:r>
            <a:r>
              <a:rPr lang="en-US" sz="1400" dirty="0" err="1" smtClean="0">
                <a:latin typeface="Arial"/>
                <a:cs typeface="Arial"/>
              </a:rPr>
              <a:t>Neumeyer</a:t>
            </a:r>
            <a:r>
              <a:rPr lang="en-US" sz="1400" dirty="0" smtClean="0"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latin typeface="Arial"/>
                <a:cs typeface="Arial"/>
              </a:rPr>
              <a:t>Yohann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Potier</a:t>
            </a:r>
            <a:r>
              <a:rPr lang="en-US" sz="1400" dirty="0" smtClean="0"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Tianhong Zhang (Pfizer)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Steering </a:t>
            </a:r>
            <a:r>
              <a:rPr lang="en-US" sz="1400" b="1" dirty="0" smtClean="0">
                <a:latin typeface="Arial"/>
                <a:cs typeface="Arial"/>
              </a:rPr>
              <a:t>Committee Members:</a:t>
            </a:r>
            <a:endParaRPr lang="en-US" sz="14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John Wise (Pistoia Alliance)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Margret </a:t>
            </a:r>
            <a:r>
              <a:rPr lang="en-US" sz="1400" dirty="0" err="1">
                <a:latin typeface="Arial"/>
                <a:cs typeface="Arial"/>
              </a:rPr>
              <a:t>Assfalg</a:t>
            </a:r>
            <a:r>
              <a:rPr lang="en-US" sz="1400" dirty="0"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Leah O'Brien (GSK)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Ramesh </a:t>
            </a:r>
            <a:r>
              <a:rPr lang="en-US" sz="1400" dirty="0" err="1">
                <a:latin typeface="Arial"/>
                <a:cs typeface="Arial"/>
              </a:rPr>
              <a:t>Durvasula</a:t>
            </a:r>
            <a:r>
              <a:rPr lang="en-US" sz="1400" dirty="0">
                <a:latin typeface="Arial"/>
                <a:cs typeface="Arial"/>
              </a:rPr>
              <a:t> (BMS)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Sergio </a:t>
            </a:r>
            <a:r>
              <a:rPr lang="en-US" sz="1400" dirty="0" err="1">
                <a:latin typeface="Arial"/>
                <a:cs typeface="Arial"/>
              </a:rPr>
              <a:t>Rotstein</a:t>
            </a:r>
            <a:r>
              <a:rPr lang="en-US" sz="1400" dirty="0">
                <a:latin typeface="Arial"/>
                <a:cs typeface="Arial"/>
              </a:rPr>
              <a:t> (Pfizer)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Alex </a:t>
            </a:r>
            <a:r>
              <a:rPr lang="en-US" sz="1400" dirty="0" err="1">
                <a:latin typeface="Arial"/>
                <a:cs typeface="Arial"/>
              </a:rPr>
              <a:t>Drijver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ChemAxon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Chris Waller (Merck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Quan</a:t>
            </a:r>
            <a:r>
              <a:rPr lang="en-US" sz="1400" dirty="0" smtClean="0">
                <a:latin typeface="Arial"/>
                <a:cs typeface="Arial"/>
              </a:rPr>
              <a:t> Yang (Novartis)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20918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What is a “Biomolecule”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521152" y="1583334"/>
            <a:ext cx="1876508" cy="1828800"/>
            <a:chOff x="3521152" y="1583334"/>
            <a:chExt cx="1876508" cy="1828800"/>
          </a:xfrm>
        </p:grpSpPr>
        <p:sp>
          <p:nvSpPr>
            <p:cNvPr id="6" name="AutoShap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21152" y="1586101"/>
              <a:ext cx="1876508" cy="182603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Peptides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7" name="Picture 7" descr="t4-3-single-peptide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6" cstate="print">
              <a:clrChange>
                <a:clrFrom>
                  <a:srgbClr val="220000"/>
                </a:clrFrom>
                <a:clrTo>
                  <a:srgbClr val="22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954" y="1583334"/>
              <a:ext cx="1239934" cy="143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861412" y="1583335"/>
            <a:ext cx="1876508" cy="1828800"/>
            <a:chOff x="660" y="1992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0" y="1992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Therapeutic Proteins</a:t>
              </a:r>
            </a:p>
          </p:txBody>
        </p:sp>
        <p:pic>
          <p:nvPicPr>
            <p:cNvPr id="10" name="Picture 10" descr="250px-BMP2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1997"/>
              <a:ext cx="529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21152" y="4509120"/>
            <a:ext cx="1878940" cy="1828800"/>
            <a:chOff x="1086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86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ADCs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grpSp>
          <p:nvGrpSpPr>
            <p:cNvPr id="13" name="Group 13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1226" y="1171"/>
              <a:ext cx="403" cy="415"/>
              <a:chOff x="1276" y="1233"/>
              <a:chExt cx="296" cy="304"/>
            </a:xfrm>
          </p:grpSpPr>
          <p:pic>
            <p:nvPicPr>
              <p:cNvPr id="14" name="Picture 14" descr="Ab"/>
              <p:cNvPicPr preferRelativeResize="0">
                <a:picLocks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" y="1233"/>
                <a:ext cx="29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1453" y="1445"/>
                <a:ext cx="78" cy="66"/>
              </a:xfrm>
              <a:prstGeom prst="ellipse">
                <a:avLst/>
              </a:prstGeom>
              <a:solidFill>
                <a:srgbClr val="C41300"/>
              </a:solidFill>
              <a:ln w="9525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2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180892" y="4509120"/>
            <a:ext cx="1878940" cy="1828800"/>
            <a:chOff x="234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4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Antibodies</a:t>
              </a:r>
              <a:endParaRPr lang="en-US" sz="1400" dirty="0">
                <a:solidFill>
                  <a:srgbClr val="003366"/>
                </a:solidFill>
              </a:endParaRPr>
            </a:p>
          </p:txBody>
        </p:sp>
        <p:pic>
          <p:nvPicPr>
            <p:cNvPr id="18" name="Picture 22" descr="Ab"/>
            <p:cNvPicPr preferRelativeResize="0"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1168"/>
              <a:ext cx="403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0"/>
          <p:cNvGrpSpPr>
            <a:grpSpLocks noChangeAspect="1"/>
          </p:cNvGrpSpPr>
          <p:nvPr/>
        </p:nvGrpSpPr>
        <p:grpSpPr bwMode="auto">
          <a:xfrm>
            <a:off x="5861412" y="4509120"/>
            <a:ext cx="1878940" cy="1828800"/>
            <a:chOff x="729" y="2140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AutoShap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29" y="2140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Vaccines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21" name="Picture 7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2199"/>
              <a:ext cx="53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180892" y="1556792"/>
            <a:ext cx="1878939" cy="1828800"/>
            <a:chOff x="3790952" y="3062502"/>
            <a:chExt cx="1076476" cy="1047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AutoShape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90952" y="3062502"/>
              <a:ext cx="1076476" cy="1047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 smtClean="0">
                  <a:solidFill>
                    <a:srgbClr val="003366"/>
                  </a:solidFill>
                </a:rPr>
                <a:t>ASOs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dirty="0" err="1" smtClean="0">
                  <a:solidFill>
                    <a:srgbClr val="003366"/>
                  </a:solidFill>
                </a:rPr>
                <a:t>siRNAs</a:t>
              </a:r>
              <a:endParaRPr lang="en-US" sz="1600" dirty="0">
                <a:solidFill>
                  <a:srgbClr val="003366"/>
                </a:solidFill>
              </a:endParaRPr>
            </a:p>
          </p:txBody>
        </p:sp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943589" y="3187634"/>
              <a:ext cx="8572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TextBox 25"/>
          <p:cNvSpPr txBox="1"/>
          <p:nvPr/>
        </p:nvSpPr>
        <p:spPr>
          <a:xfrm>
            <a:off x="1619672" y="3748970"/>
            <a:ext cx="5760640" cy="400110"/>
          </a:xfrm>
          <a:prstGeom prst="rect">
            <a:avLst/>
          </a:prstGeom>
          <a:solidFill>
            <a:schemeClr val="bg1"/>
          </a:solidFill>
          <a:ln>
            <a:solidFill>
              <a:srgbClr val="2B5C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C5156"/>
                </a:solidFill>
              </a:rPr>
              <a:t>Biomolecule: </a:t>
            </a:r>
            <a:r>
              <a:rPr lang="en-US" sz="2000" i="1" dirty="0" smtClean="0">
                <a:solidFill>
                  <a:srgbClr val="4C5156"/>
                </a:solidFill>
              </a:rPr>
              <a:t>Anything that is not a small molecule</a:t>
            </a:r>
            <a:endParaRPr lang="en-US" sz="2000" i="1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670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77171"/>
            <a:ext cx="3657600" cy="3375965"/>
          </a:xfrm>
          <a:prstGeom prst="rect">
            <a:avLst/>
          </a:prstGeom>
        </p:spPr>
      </p:pic>
      <p:pic>
        <p:nvPicPr>
          <p:cNvPr id="6146" name="Picture 2" descr="https://encrypted-tbn1.gstatic.com/images?q=tbn:ANd9GcQWDFTNiPX4wvSnXqU9UhM4Vke6fndUt18HhU2hbypOFTe9sN5b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25" y="1238163"/>
            <a:ext cx="2338535" cy="23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4010" y="3717032"/>
            <a:ext cx="275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4C5156"/>
                </a:solidFill>
              </a:rPr>
              <a:t>www.OpenHelm.org</a:t>
            </a:r>
            <a:r>
              <a:rPr lang="en-US" sz="2400" dirty="0">
                <a:solidFill>
                  <a:srgbClr val="4C5156"/>
                </a:solidFill>
              </a:rPr>
              <a:t/>
            </a:r>
            <a:br>
              <a:rPr lang="en-US" sz="2400" dirty="0">
                <a:solidFill>
                  <a:srgbClr val="4C5156"/>
                </a:solidFill>
              </a:rPr>
            </a:br>
            <a:r>
              <a:rPr lang="en-US" sz="2400" dirty="0" err="1" smtClean="0">
                <a:solidFill>
                  <a:srgbClr val="4C5156"/>
                </a:solidFill>
              </a:rPr>
              <a:t>info@openhelm.org</a:t>
            </a:r>
            <a:endParaRPr lang="en-US" sz="2400" dirty="0">
              <a:solidFill>
                <a:srgbClr val="4C5156"/>
              </a:solidFill>
            </a:endParaRPr>
          </a:p>
        </p:txBody>
      </p:sp>
      <p:pic>
        <p:nvPicPr>
          <p:cNvPr id="7" name="Picture 6" descr="HELM_logo_fu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6" y="5126242"/>
            <a:ext cx="4703420" cy="15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0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1400" b="1" dirty="0" smtClean="0"/>
              <a:t>GAP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Stuck in the middle…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4C5156"/>
                </a:solidFill>
              </a:rPr>
              <a:t>Small 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7668" y="4263583"/>
            <a:ext cx="118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Sequences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Biomolecules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Small Molecule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Sequence-Based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endParaRPr lang="en-US" sz="1400" dirty="0">
              <a:solidFill>
                <a:srgbClr val="4C515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“Fit-for-Purpose” Structure Representation</a:t>
            </a:r>
            <a:endParaRPr lang="en-US" sz="2800" dirty="0" smtClean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16912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79512" y="1196752"/>
            <a:ext cx="8712968" cy="5544616"/>
            <a:chOff x="179512" y="1196752"/>
            <a:chExt cx="8712968" cy="5544616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1196752"/>
              <a:ext cx="8712968" cy="5472608"/>
              <a:chOff x="179512" y="1196752"/>
              <a:chExt cx="8712968" cy="547260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79512" y="2924944"/>
                <a:ext cx="8712968" cy="3744416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76056" y="1196752"/>
                <a:ext cx="3816424" cy="1728192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800" y="5353496"/>
              <a:ext cx="1387872" cy="1387872"/>
            </a:xfrm>
            <a:prstGeom prst="rect">
              <a:avLst/>
            </a:prstGeom>
          </p:spPr>
        </p:pic>
      </p:grpSp>
      <p:sp>
        <p:nvSpPr>
          <p:cNvPr id="9" name="Bent Arrow 8"/>
          <p:cNvSpPr/>
          <p:nvPr/>
        </p:nvSpPr>
        <p:spPr>
          <a:xfrm rot="10800000">
            <a:off x="7218294" y="3086962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467545" y="4293096"/>
            <a:ext cx="720080" cy="1008112"/>
          </a:xfrm>
          <a:prstGeom prst="bentArrow">
            <a:avLst>
              <a:gd name="adj1" fmla="val 29308"/>
              <a:gd name="adj2" fmla="val 25000"/>
              <a:gd name="adj3" fmla="val 25000"/>
              <a:gd name="adj4" fmla="val 46928"/>
            </a:avLst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779912" y="1959656"/>
            <a:ext cx="720080" cy="411424"/>
          </a:xfrm>
          <a:prstGeom prst="righ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1" y="4293096"/>
            <a:ext cx="4879749" cy="20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5318911" y="1196752"/>
            <a:ext cx="3285537" cy="17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60233" y="5229201"/>
            <a:ext cx="2232247" cy="1296143"/>
            <a:chOff x="523448" y="4869161"/>
            <a:chExt cx="2232247" cy="1296143"/>
          </a:xfrm>
        </p:grpSpPr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398846"/>
                </p:ext>
              </p:extLst>
            </p:nvPr>
          </p:nvGraphicFramePr>
          <p:xfrm>
            <a:off x="755576" y="5085184"/>
            <a:ext cx="2000119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" name="MarvinOLE" r:id="rId8" imgW="3426781" imgH="1855433" progId="">
                    <p:embed/>
                  </p:oleObj>
                </mc:Choice>
                <mc:Fallback>
                  <p:oleObj name="MarvinOLE" r:id="rId8" imgW="3426781" imgH="18554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5085184"/>
                          <a:ext cx="2000119" cy="1080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 bwMode="auto">
            <a:xfrm>
              <a:off x="523448" y="4869161"/>
              <a:ext cx="444138" cy="43204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rPr>
                <a:t>Ab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3528" y="306896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MTTSASSHLNKGIKQVYMSLPQGEKVQAMYIWIDGTGEGLRCKTRTLDSEPKCVEELPEWNFDGSSTLQSEGSNSDMYLVPAAMFRDPFRKDPNKLVLCEVFKYNRRPAETNLRHTCKRIMDMVSNQHPWFGMEQEYTLMGTDGHPFGWPSNGFPGPQGPYYCGVGADRAYGRDIVEAHYRACLYAGVKIAGTNAEVMPAQWEFQIGPCEGISMGDHLWVARFILHRVCEDFGVIATFDPKPIPGNWNGAGCHTNFSTKAMREENGLKYIEEAIEKLSKRHQYHIRAYDPKGGLDNARRLTGFHETSNINDFSAGVANRSASIRIPRTVGQEKKGYFEDRRPSANCDPFSVTEALIRTCLLNETGDEPFQYKN</a:t>
            </a:r>
            <a:endParaRPr lang="en-US" sz="1200" dirty="0"/>
          </a:p>
        </p:txBody>
      </p:sp>
      <p:sp>
        <p:nvSpPr>
          <p:cNvPr id="19" name="Bent Arrow 18"/>
          <p:cNvSpPr/>
          <p:nvPr/>
        </p:nvSpPr>
        <p:spPr>
          <a:xfrm rot="5400000">
            <a:off x="7218294" y="4509120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822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r>
              <a:rPr lang="en-US" dirty="0" smtClean="0"/>
              <a:t>Extensible</a:t>
            </a:r>
            <a:endParaRPr lang="en-US" dirty="0"/>
          </a:p>
          <a:p>
            <a:r>
              <a:rPr lang="en-US" dirty="0" smtClean="0"/>
              <a:t>Able to handle “entity complexity”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354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083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7544" y="3645024"/>
            <a:ext cx="8064896" cy="2520280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738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59632" y="5445224"/>
            <a:ext cx="4824536" cy="792088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7544" y="3645024"/>
            <a:ext cx="7992888" cy="1224136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055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SjqKDXCkyuyAtIIp11m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NrksexuU6CLx7WOC7b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Lev7rnxECrToqfYDgP.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7GlnjJj0.hR._N4CCzE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Aaswfcr0CSUfAjDK45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XRRJEPxE.tW.yHgwWa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gp.jZFokOOggcVPez7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SMNv4lqUmP1Y2zkRlV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5rApjO8E2iX2.V3R.k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KM2bZydUSfRu7gaFm8l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ZPjALjrEyt2aNa_W2cMw"/>
</p:tagLst>
</file>

<file path=ppt/theme/theme1.xml><?xml version="1.0" encoding="utf-8"?>
<a:theme xmlns:a="http://schemas.openxmlformats.org/drawingml/2006/main" name="Pistoia Alliance Them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DD2B4ACA51342B7A34052BCBF2160" ma:contentTypeVersion="0" ma:contentTypeDescription="Create a new document." ma:contentTypeScope="" ma:versionID="d813433c3743a571253c4b1ba9d83e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95f639f373cbb55f09436e78c8dbc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35EAD9-C5DA-44F0-8DD2-086E90530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98A8BA-6417-415C-A6BE-5669C01C0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90D5E0-5BE7-4B9D-B7B6-BEA320FB97A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Pistoia Alliance Theme.thmx</Template>
  <TotalTime>19713</TotalTime>
  <Words>1097</Words>
  <Application>Microsoft Macintosh PowerPoint</Application>
  <PresentationFormat>On-screen Show (4:3)</PresentationFormat>
  <Paragraphs>238</Paragraphs>
  <Slides>30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Pistoia Alliance Theme</vt:lpstr>
      <vt:lpstr>Pistoia Content Theme</vt:lpstr>
      <vt:lpstr>MarvinOLE</vt:lpstr>
      <vt:lpstr>Pistoia Alliance HELM Project</vt:lpstr>
      <vt:lpstr>Background</vt:lpstr>
      <vt:lpstr>What is a “Biomolecule”</vt:lpstr>
      <vt:lpstr>Stuck in the middle…</vt:lpstr>
      <vt:lpstr>“Fit-for-Purpose” Structure Representation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Examples</vt:lpstr>
      <vt:lpstr>HELM at Pfizer: Drawing</vt:lpstr>
      <vt:lpstr>HELM at Pfizer: Registration</vt:lpstr>
      <vt:lpstr>HELM at Pfizer: Analysis &amp; Design</vt:lpstr>
      <vt:lpstr>HELM at Pfizer: Workflow</vt:lpstr>
      <vt:lpstr>The Pistoia Alliance</vt:lpstr>
      <vt:lpstr>PowerPoint Presentation</vt:lpstr>
      <vt:lpstr>Pistoia HELM Project Goal</vt:lpstr>
      <vt:lpstr>OpenHelm Site</vt:lpstr>
      <vt:lpstr>Open Source Repository</vt:lpstr>
      <vt:lpstr>HELM For You: Different strokes…</vt:lpstr>
      <vt:lpstr>The HELM Ecosystem</vt:lpstr>
      <vt:lpstr>Recent Developments</vt:lpstr>
      <vt:lpstr>HELM Phase 2</vt:lpstr>
      <vt:lpstr>HELM Team Members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BLAST/FASTA</dc:title>
  <dc:creator>john_joseph_smith@hotmail.com</dc:creator>
  <cp:lastModifiedBy>Sergio Rotstein</cp:lastModifiedBy>
  <cp:revision>321</cp:revision>
  <cp:lastPrinted>2013-09-20T15:04:55Z</cp:lastPrinted>
  <dcterms:created xsi:type="dcterms:W3CDTF">2013-02-18T10:26:54Z</dcterms:created>
  <dcterms:modified xsi:type="dcterms:W3CDTF">2015-05-06T14:43:36Z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0x0101004CCDD2B4ACA51342B7A34052BCBF2160</vt:lpwstr>
  </property>
  <property fmtid="{D5CDD505-2E9C-101B-9397-08002B2CF9AE}" pid="3" name="IsMyDocuments">
    <vt:bool>true</vt:bool>
  </property>
</Properties>
</file>