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759" r:id="rId2"/>
    <p:sldId id="769" r:id="rId3"/>
    <p:sldId id="770" r:id="rId4"/>
    <p:sldId id="777" r:id="rId5"/>
    <p:sldId id="778" r:id="rId6"/>
    <p:sldId id="762" r:id="rId7"/>
    <p:sldId id="765" r:id="rId8"/>
    <p:sldId id="768" r:id="rId9"/>
    <p:sldId id="767" r:id="rId10"/>
    <p:sldId id="766" r:id="rId11"/>
    <p:sldId id="786" r:id="rId12"/>
    <p:sldId id="779" r:id="rId13"/>
    <p:sldId id="773" r:id="rId14"/>
    <p:sldId id="774" r:id="rId15"/>
    <p:sldId id="776" r:id="rId16"/>
    <p:sldId id="780" r:id="rId17"/>
    <p:sldId id="781" r:id="rId18"/>
    <p:sldId id="782" r:id="rId19"/>
    <p:sldId id="787" r:id="rId20"/>
    <p:sldId id="771" r:id="rId21"/>
    <p:sldId id="783" r:id="rId22"/>
    <p:sldId id="784" r:id="rId23"/>
    <p:sldId id="785" r:id="rId24"/>
    <p:sldId id="788" r:id="rId25"/>
  </p:sldIdLst>
  <p:sldSz cx="9144000" cy="6858000" type="screen4x3"/>
  <p:notesSz cx="6797675" cy="9926638"/>
  <p:defaultTextStyle>
    <a:defPPr>
      <a:defRPr lang="de-DE"/>
    </a:defPPr>
    <a:lvl1pPr algn="ctr" rtl="0" fontAlgn="base">
      <a:spcBef>
        <a:spcPct val="0"/>
      </a:spcBef>
      <a:spcAft>
        <a:spcPct val="0"/>
      </a:spcAft>
      <a:defRPr sz="1600" kern="1200">
        <a:solidFill>
          <a:srgbClr val="173B64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600" kern="1200">
        <a:solidFill>
          <a:srgbClr val="173B64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600" kern="1200">
        <a:solidFill>
          <a:srgbClr val="173B64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600" kern="1200">
        <a:solidFill>
          <a:srgbClr val="173B64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600" kern="1200">
        <a:solidFill>
          <a:srgbClr val="173B64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rgbClr val="173B64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rgbClr val="173B64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rgbClr val="173B64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rgbClr val="173B64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200">
          <p15:clr>
            <a:srgbClr val="A4A3A4"/>
          </p15:clr>
        </p15:guide>
        <p15:guide id="2" orient="horz" pos="624">
          <p15:clr>
            <a:srgbClr val="A4A3A4"/>
          </p15:clr>
        </p15:guide>
        <p15:guide id="3" orient="horz" pos="384">
          <p15:clr>
            <a:srgbClr val="A4A3A4"/>
          </p15:clr>
        </p15:guide>
        <p15:guide id="4" orient="horz" pos="3168">
          <p15:clr>
            <a:srgbClr val="A4A3A4"/>
          </p15:clr>
        </p15:guide>
        <p15:guide id="5" pos="4704">
          <p15:clr>
            <a:srgbClr val="A4A3A4"/>
          </p15:clr>
        </p15:guide>
        <p15:guide id="6" pos="5424">
          <p15:clr>
            <a:srgbClr val="A4A3A4"/>
          </p15:clr>
        </p15:guide>
        <p15:guide id="7" pos="384">
          <p15:clr>
            <a:srgbClr val="A4A3A4"/>
          </p15:clr>
        </p15:guide>
        <p15:guide id="8" pos="3936">
          <p15:clr>
            <a:srgbClr val="A4A3A4"/>
          </p15:clr>
        </p15:guide>
        <p15:guide id="9" pos="4272">
          <p15:clr>
            <a:srgbClr val="A4A3A4"/>
          </p15:clr>
        </p15:guide>
        <p15:guide id="10" pos="26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9E3C6"/>
    <a:srgbClr val="2E8C5D"/>
    <a:srgbClr val="FF3300"/>
    <a:srgbClr val="FFFF99"/>
    <a:srgbClr val="2143A1"/>
    <a:srgbClr val="3BA19C"/>
    <a:srgbClr val="36947B"/>
    <a:srgbClr val="A9B2C2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Helle Formatvorlage 3 - Akz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4B1156A-380E-4F78-BDF5-A606A8083BF9}" styleName="Mittlere Formatvorlage 4 - Akz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788" autoAdjust="0"/>
    <p:restoredTop sz="96362" autoAdjust="0"/>
  </p:normalViewPr>
  <p:slideViewPr>
    <p:cSldViewPr snapToObjects="1">
      <p:cViewPr varScale="1">
        <p:scale>
          <a:sx n="99" d="100"/>
          <a:sy n="99" d="100"/>
        </p:scale>
        <p:origin x="-2352" y="-104"/>
      </p:cViewPr>
      <p:guideLst>
        <p:guide orient="horz" pos="1200"/>
        <p:guide orient="horz" pos="624"/>
        <p:guide orient="horz" pos="384"/>
        <p:guide orient="horz" pos="3168"/>
        <p:guide pos="4704"/>
        <p:guide pos="5424"/>
        <p:guide pos="384"/>
        <p:guide pos="3936"/>
        <p:guide pos="4272"/>
        <p:guide pos="26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74" d="100"/>
          <a:sy n="74" d="100"/>
        </p:scale>
        <p:origin x="-1506" y="-114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798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70" tIns="45986" rIns="91970" bIns="45986" numCol="1" anchor="t" anchorCtr="0" compatLnSpc="1">
            <a:prstTxWarp prst="textNoShape">
              <a:avLst/>
            </a:prstTxWarp>
          </a:bodyPr>
          <a:lstStyle>
            <a:lvl1pPr algn="l" defTabSz="919163">
              <a:defRPr sz="11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041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798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70" tIns="45986" rIns="91970" bIns="45986" numCol="1" anchor="t" anchorCtr="0" compatLnSpc="1">
            <a:prstTxWarp prst="textNoShape">
              <a:avLst/>
            </a:prstTxWarp>
          </a:bodyPr>
          <a:lstStyle>
            <a:lvl1pPr algn="r" defTabSz="919163">
              <a:defRPr sz="11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041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798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70" tIns="45986" rIns="91970" bIns="45986" numCol="1" anchor="b" anchorCtr="0" compatLnSpc="1">
            <a:prstTxWarp prst="textNoShape">
              <a:avLst/>
            </a:prstTxWarp>
          </a:bodyPr>
          <a:lstStyle>
            <a:lvl1pPr algn="l" defTabSz="919163">
              <a:defRPr sz="11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041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0"/>
            <a:ext cx="294798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70" tIns="45986" rIns="91970" bIns="45986" numCol="1" anchor="b" anchorCtr="0" compatLnSpc="1">
            <a:prstTxWarp prst="textNoShape">
              <a:avLst/>
            </a:prstTxWarp>
          </a:bodyPr>
          <a:lstStyle>
            <a:lvl1pPr algn="r" defTabSz="919163">
              <a:defRPr sz="11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823A9E6-A197-4234-8084-99068B00AB0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09932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798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defTabSz="919163">
              <a:defRPr sz="11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798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defTabSz="919163">
              <a:defRPr sz="11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40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0938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6463"/>
            <a:ext cx="4984750" cy="446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798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defTabSz="919163">
              <a:defRPr sz="11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798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defTabSz="919163">
              <a:defRPr sz="11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2B1C483-5161-44F5-98D4-B730574E53A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16903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 bwMode="auto">
          <a:xfrm>
            <a:off x="2241" y="5028572"/>
            <a:ext cx="1873863" cy="1833164"/>
          </a:xfrm>
          <a:prstGeom prst="rect">
            <a:avLst/>
          </a:prstGeom>
          <a:solidFill>
            <a:srgbClr val="91DCE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rgbClr val="173B64"/>
              </a:solidFill>
              <a:effectLst/>
              <a:latin typeface="Arial" charset="0"/>
            </a:endParaRPr>
          </a:p>
        </p:txBody>
      </p:sp>
      <p:sp>
        <p:nvSpPr>
          <p:cNvPr id="4136" name="Rectangle 106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763713" y="2612504"/>
            <a:ext cx="6400800" cy="1176536"/>
          </a:xfrm>
        </p:spPr>
        <p:txBody>
          <a:bodyPr lIns="91440" tIns="45720" rIns="91440" bIns="45720"/>
          <a:lstStyle>
            <a:lvl1pPr marL="0" indent="0" algn="r">
              <a:buFont typeface="Wingdings 3" pitchFamily="18" charset="2"/>
              <a:buNone/>
              <a:defRPr>
                <a:solidFill>
                  <a:srgbClr val="173B64"/>
                </a:solidFill>
              </a:defRPr>
            </a:lvl1pPr>
          </a:lstStyle>
          <a:p>
            <a:r>
              <a:rPr lang="en-US"/>
              <a:t>Formatvorlage des Untertitelmasters durch Klicken bearbeiten</a:t>
            </a:r>
          </a:p>
        </p:txBody>
      </p:sp>
      <p:pic>
        <p:nvPicPr>
          <p:cNvPr id="2052" name="Picture 4" descr="http://www.quattro-research.com/wp-content/uploads/software-solutions-for-life-science-chemistry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306" y="5028571"/>
            <a:ext cx="5675285" cy="1833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Grafik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205" y="836712"/>
            <a:ext cx="2581275" cy="781050"/>
          </a:xfrm>
          <a:prstGeom prst="rect">
            <a:avLst/>
          </a:prstGeom>
        </p:spPr>
      </p:pic>
      <p:sp>
        <p:nvSpPr>
          <p:cNvPr id="6" name="Rechteck 5"/>
          <p:cNvSpPr/>
          <p:nvPr userDrawn="1"/>
        </p:nvSpPr>
        <p:spPr bwMode="auto">
          <a:xfrm>
            <a:off x="7275117" y="5028571"/>
            <a:ext cx="1873863" cy="1839300"/>
          </a:xfrm>
          <a:prstGeom prst="rect">
            <a:avLst/>
          </a:prstGeom>
          <a:solidFill>
            <a:srgbClr val="91DCE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rgbClr val="173B64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053873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94FED3-F7EB-4A65-BD01-012305613DF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4600136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935788" y="844550"/>
            <a:ext cx="2106612" cy="46561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11188" y="844550"/>
            <a:ext cx="6172200" cy="4656138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6B64B4-33A6-4F17-8E38-2926C33BBEE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0060977"/>
      </p:ext>
    </p:extLst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188" y="844550"/>
            <a:ext cx="8431212" cy="5969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611188" y="1600200"/>
            <a:ext cx="2855912" cy="3900488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619500" y="1600200"/>
            <a:ext cx="2857500" cy="3900488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FBB69-2B93-4376-90E9-69A3D5A6E00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5673439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F65372-B929-454B-AC40-6926AEC9B88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8462"/>
            <a:ext cx="1275289" cy="781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798321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102DD7-3429-40B2-A3A2-244CE0460220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8378669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11188" y="1600200"/>
            <a:ext cx="2855912" cy="3900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619500" y="1600200"/>
            <a:ext cx="2857500" cy="3900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66D7F7-3994-4EDF-812C-AC8AA0F99990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1847685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D24F77-E695-471D-B292-3569A8AF717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8202298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035376-096F-4B9E-AF0B-577937939A5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0877745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5383EA-C4C5-4A02-9912-F94C844E8B9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992890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595FEB-30EB-4DF1-8A7A-723C1AF01C00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209686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AAEF67-FC9F-49A6-8D0F-E20D73E3B64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3052375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844550"/>
            <a:ext cx="8431212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Mastertitelformat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600200"/>
            <a:ext cx="5865812" cy="390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89950" y="6499225"/>
            <a:ext cx="762000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000" b="1">
                <a:solidFill>
                  <a:srgbClr val="2143A1"/>
                </a:solidFill>
              </a:defRPr>
            </a:lvl1pPr>
          </a:lstStyle>
          <a:p>
            <a:pPr>
              <a:defRPr/>
            </a:pPr>
            <a:fld id="{ADDD1306-1064-423A-837A-B3EDBE2C751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1029" name="Line 28"/>
          <p:cNvSpPr>
            <a:spLocks noChangeShapeType="1"/>
          </p:cNvSpPr>
          <p:nvPr/>
        </p:nvSpPr>
        <p:spPr bwMode="auto">
          <a:xfrm>
            <a:off x="0" y="6597650"/>
            <a:ext cx="8567738" cy="0"/>
          </a:xfrm>
          <a:prstGeom prst="line">
            <a:avLst/>
          </a:prstGeom>
          <a:noFill/>
          <a:ln w="38100">
            <a:solidFill>
              <a:srgbClr val="A9E3C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074" name="Picture 2" descr="http://www.quattro-research.com/wp-content/themes/quattroresearch/gfx/quattro-research.pn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7427" y="303244"/>
            <a:ext cx="1763045" cy="533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73B64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73B64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73B64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73B64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73B64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73B64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73B64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73B64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73B64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110000"/>
        </a:lnSpc>
        <a:spcBef>
          <a:spcPct val="30000"/>
        </a:spcBef>
        <a:spcAft>
          <a:spcPct val="0"/>
        </a:spcAft>
        <a:buClr>
          <a:srgbClr val="2143A1"/>
        </a:buClr>
        <a:buFont typeface="Wingdings 3" pitchFamily="18" charset="2"/>
        <a:buChar char="_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09550" algn="l" rtl="0" eaLnBrk="0" fontAlgn="base" hangingPunct="0">
        <a:lnSpc>
          <a:spcPct val="110000"/>
        </a:lnSpc>
        <a:spcBef>
          <a:spcPct val="30000"/>
        </a:spcBef>
        <a:spcAft>
          <a:spcPct val="0"/>
        </a:spcAft>
        <a:buClr>
          <a:srgbClr val="2143A1"/>
        </a:buClr>
        <a:buFont typeface="Wingdings" pitchFamily="2" charset="2"/>
        <a:buChar char="§"/>
        <a:defRPr sz="2000">
          <a:solidFill>
            <a:srgbClr val="173B64"/>
          </a:solidFill>
          <a:latin typeface="+mn-lt"/>
        </a:defRPr>
      </a:lvl2pPr>
      <a:lvl3pPr marL="1147763" indent="-214313" algn="l" rtl="0" eaLnBrk="0" fontAlgn="base" hangingPunct="0">
        <a:lnSpc>
          <a:spcPct val="110000"/>
        </a:lnSpc>
        <a:spcBef>
          <a:spcPct val="30000"/>
        </a:spcBef>
        <a:spcAft>
          <a:spcPct val="0"/>
        </a:spcAft>
        <a:buClr>
          <a:srgbClr val="2143A1"/>
        </a:buClr>
        <a:buFont typeface="Wingdings 3" pitchFamily="18" charset="2"/>
        <a:buChar char="_"/>
        <a:defRPr>
          <a:solidFill>
            <a:schemeClr val="tx1"/>
          </a:solidFill>
          <a:latin typeface="+mn-lt"/>
        </a:defRPr>
      </a:lvl3pPr>
      <a:lvl4pPr marL="1658938" indent="-228600" algn="l" rtl="0" eaLnBrk="0" fontAlgn="base" hangingPunct="0">
        <a:lnSpc>
          <a:spcPct val="110000"/>
        </a:lnSpc>
        <a:spcBef>
          <a:spcPct val="30000"/>
        </a:spcBef>
        <a:spcAft>
          <a:spcPct val="0"/>
        </a:spcAft>
        <a:buClr>
          <a:srgbClr val="2143A1"/>
        </a:buClr>
        <a:buChar char="•"/>
        <a:defRPr sz="1600">
          <a:solidFill>
            <a:srgbClr val="173B64"/>
          </a:solidFill>
          <a:latin typeface="+mn-lt"/>
        </a:defRPr>
      </a:lvl4pPr>
      <a:lvl5pPr marL="2078038" indent="-228600" algn="l" rtl="0" eaLnBrk="0" fontAlgn="base" hangingPunct="0">
        <a:lnSpc>
          <a:spcPct val="110000"/>
        </a:lnSpc>
        <a:spcBef>
          <a:spcPct val="30000"/>
        </a:spcBef>
        <a:spcAft>
          <a:spcPct val="0"/>
        </a:spcAft>
        <a:buClr>
          <a:srgbClr val="2143A1"/>
        </a:buClr>
        <a:buChar char="-"/>
        <a:defRPr sz="1600">
          <a:solidFill>
            <a:schemeClr val="tx1"/>
          </a:solidFill>
          <a:latin typeface="+mn-lt"/>
        </a:defRPr>
      </a:lvl5pPr>
      <a:lvl6pPr marL="2535238" indent="-228600" algn="l" rtl="0" fontAlgn="base">
        <a:lnSpc>
          <a:spcPct val="110000"/>
        </a:lnSpc>
        <a:spcBef>
          <a:spcPct val="30000"/>
        </a:spcBef>
        <a:spcAft>
          <a:spcPct val="0"/>
        </a:spcAft>
        <a:buClr>
          <a:srgbClr val="2143A1"/>
        </a:buClr>
        <a:buChar char="-"/>
        <a:defRPr sz="1600">
          <a:solidFill>
            <a:schemeClr val="tx1"/>
          </a:solidFill>
          <a:latin typeface="+mn-lt"/>
        </a:defRPr>
      </a:lvl6pPr>
      <a:lvl7pPr marL="2992438" indent="-228600" algn="l" rtl="0" fontAlgn="base">
        <a:lnSpc>
          <a:spcPct val="110000"/>
        </a:lnSpc>
        <a:spcBef>
          <a:spcPct val="30000"/>
        </a:spcBef>
        <a:spcAft>
          <a:spcPct val="0"/>
        </a:spcAft>
        <a:buClr>
          <a:srgbClr val="2143A1"/>
        </a:buClr>
        <a:buChar char="-"/>
        <a:defRPr sz="1600">
          <a:solidFill>
            <a:schemeClr val="tx1"/>
          </a:solidFill>
          <a:latin typeface="+mn-lt"/>
        </a:defRPr>
      </a:lvl7pPr>
      <a:lvl8pPr marL="3449638" indent="-228600" algn="l" rtl="0" fontAlgn="base">
        <a:lnSpc>
          <a:spcPct val="110000"/>
        </a:lnSpc>
        <a:spcBef>
          <a:spcPct val="30000"/>
        </a:spcBef>
        <a:spcAft>
          <a:spcPct val="0"/>
        </a:spcAft>
        <a:buClr>
          <a:srgbClr val="2143A1"/>
        </a:buClr>
        <a:buChar char="-"/>
        <a:defRPr sz="1600">
          <a:solidFill>
            <a:schemeClr val="tx1"/>
          </a:solidFill>
          <a:latin typeface="+mn-lt"/>
        </a:defRPr>
      </a:lvl8pPr>
      <a:lvl9pPr marL="3906838" indent="-228600" algn="l" rtl="0" fontAlgn="base">
        <a:lnSpc>
          <a:spcPct val="110000"/>
        </a:lnSpc>
        <a:spcBef>
          <a:spcPct val="30000"/>
        </a:spcBef>
        <a:spcAft>
          <a:spcPct val="0"/>
        </a:spcAft>
        <a:buClr>
          <a:srgbClr val="2143A1"/>
        </a:buClr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5.png"/><Relationship Id="rId3" Type="http://schemas.openxmlformats.org/officeDocument/2006/relationships/image" Target="../media/image8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8.png"/><Relationship Id="rId3" Type="http://schemas.openxmlformats.org/officeDocument/2006/relationships/image" Target="../media/image89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4" Type="http://schemas.openxmlformats.org/officeDocument/2006/relationships/image" Target="../media/image92.png"/><Relationship Id="rId5" Type="http://schemas.openxmlformats.org/officeDocument/2006/relationships/image" Target="../media/image9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PistoiaHELM" TargetMode="External"/><Relationship Id="rId4" Type="http://schemas.openxmlformats.org/officeDocument/2006/relationships/hyperlink" Target="http://pubs.acs.org/doi/full/10.1021/ci3001925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openhelm.org/" TargetMode="Externa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.jpg"/><Relationship Id="rId14" Type="http://schemas.openxmlformats.org/officeDocument/2006/relationships/image" Target="../media/image17.png"/><Relationship Id="rId15" Type="http://schemas.openxmlformats.org/officeDocument/2006/relationships/image" Target="../media/image18.jpg"/><Relationship Id="rId16" Type="http://schemas.openxmlformats.org/officeDocument/2006/relationships/image" Target="../media/image19.jpg"/><Relationship Id="rId17" Type="http://schemas.openxmlformats.org/officeDocument/2006/relationships/image" Target="../media/image20.png"/><Relationship Id="rId18" Type="http://schemas.openxmlformats.org/officeDocument/2006/relationships/image" Target="../media/image21.jpg"/><Relationship Id="rId19" Type="http://schemas.openxmlformats.org/officeDocument/2006/relationships/image" Target="../media/image22.png"/><Relationship Id="rId63" Type="http://schemas.openxmlformats.org/officeDocument/2006/relationships/image" Target="../media/image66.png"/><Relationship Id="rId64" Type="http://schemas.openxmlformats.org/officeDocument/2006/relationships/image" Target="../media/image67.jpeg"/><Relationship Id="rId65" Type="http://schemas.openxmlformats.org/officeDocument/2006/relationships/image" Target="../media/image68.png"/><Relationship Id="rId66" Type="http://schemas.openxmlformats.org/officeDocument/2006/relationships/image" Target="../media/image69.png"/><Relationship Id="rId67" Type="http://schemas.openxmlformats.org/officeDocument/2006/relationships/image" Target="../media/image70.png"/><Relationship Id="rId68" Type="http://schemas.openxmlformats.org/officeDocument/2006/relationships/image" Target="../media/image71.jpg"/><Relationship Id="rId69" Type="http://schemas.openxmlformats.org/officeDocument/2006/relationships/image" Target="../media/image72.png"/><Relationship Id="rId50" Type="http://schemas.openxmlformats.org/officeDocument/2006/relationships/image" Target="../media/image53.png"/><Relationship Id="rId51" Type="http://schemas.openxmlformats.org/officeDocument/2006/relationships/image" Target="../media/image54.jpg"/><Relationship Id="rId52" Type="http://schemas.openxmlformats.org/officeDocument/2006/relationships/image" Target="../media/image55.jpg"/><Relationship Id="rId53" Type="http://schemas.openxmlformats.org/officeDocument/2006/relationships/image" Target="../media/image56.png"/><Relationship Id="rId54" Type="http://schemas.openxmlformats.org/officeDocument/2006/relationships/image" Target="../media/image57.jpg"/><Relationship Id="rId55" Type="http://schemas.openxmlformats.org/officeDocument/2006/relationships/image" Target="../media/image58.jpg"/><Relationship Id="rId56" Type="http://schemas.openxmlformats.org/officeDocument/2006/relationships/image" Target="../media/image59.png"/><Relationship Id="rId57" Type="http://schemas.openxmlformats.org/officeDocument/2006/relationships/image" Target="../media/image60.png"/><Relationship Id="rId58" Type="http://schemas.openxmlformats.org/officeDocument/2006/relationships/image" Target="../media/image61.png"/><Relationship Id="rId59" Type="http://schemas.openxmlformats.org/officeDocument/2006/relationships/image" Target="../media/image62.png"/><Relationship Id="rId40" Type="http://schemas.openxmlformats.org/officeDocument/2006/relationships/image" Target="../media/image43.jpg"/><Relationship Id="rId41" Type="http://schemas.openxmlformats.org/officeDocument/2006/relationships/image" Target="../media/image44.jpg"/><Relationship Id="rId42" Type="http://schemas.openxmlformats.org/officeDocument/2006/relationships/image" Target="../media/image45.jpg"/><Relationship Id="rId43" Type="http://schemas.openxmlformats.org/officeDocument/2006/relationships/image" Target="../media/image46.jpg"/><Relationship Id="rId44" Type="http://schemas.openxmlformats.org/officeDocument/2006/relationships/image" Target="../media/image47.jpg"/><Relationship Id="rId45" Type="http://schemas.openxmlformats.org/officeDocument/2006/relationships/image" Target="../media/image48.jpg"/><Relationship Id="rId46" Type="http://schemas.openxmlformats.org/officeDocument/2006/relationships/image" Target="../media/image49.jpg"/><Relationship Id="rId47" Type="http://schemas.openxmlformats.org/officeDocument/2006/relationships/image" Target="../media/image50.png"/><Relationship Id="rId48" Type="http://schemas.openxmlformats.org/officeDocument/2006/relationships/image" Target="../media/image51.jpg"/><Relationship Id="rId49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6.jpg"/><Relationship Id="rId4" Type="http://schemas.openxmlformats.org/officeDocument/2006/relationships/image" Target="../media/image7.jpg"/><Relationship Id="rId5" Type="http://schemas.openxmlformats.org/officeDocument/2006/relationships/image" Target="../media/image8.jp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jpg"/><Relationship Id="rId9" Type="http://schemas.openxmlformats.org/officeDocument/2006/relationships/image" Target="../media/image12.jpg"/><Relationship Id="rId30" Type="http://schemas.openxmlformats.org/officeDocument/2006/relationships/image" Target="../media/image33.gif"/><Relationship Id="rId31" Type="http://schemas.openxmlformats.org/officeDocument/2006/relationships/image" Target="../media/image34.png"/><Relationship Id="rId32" Type="http://schemas.openxmlformats.org/officeDocument/2006/relationships/image" Target="../media/image35.png"/><Relationship Id="rId33" Type="http://schemas.openxmlformats.org/officeDocument/2006/relationships/image" Target="../media/image36.png"/><Relationship Id="rId34" Type="http://schemas.openxmlformats.org/officeDocument/2006/relationships/image" Target="../media/image37.jpg"/><Relationship Id="rId35" Type="http://schemas.openxmlformats.org/officeDocument/2006/relationships/image" Target="../media/image38.jpg"/><Relationship Id="rId36" Type="http://schemas.openxmlformats.org/officeDocument/2006/relationships/image" Target="../media/image39.jpg"/><Relationship Id="rId37" Type="http://schemas.openxmlformats.org/officeDocument/2006/relationships/image" Target="../media/image40.jpg"/><Relationship Id="rId38" Type="http://schemas.openxmlformats.org/officeDocument/2006/relationships/image" Target="../media/image41.jpg"/><Relationship Id="rId39" Type="http://schemas.openxmlformats.org/officeDocument/2006/relationships/image" Target="../media/image42.jpg"/><Relationship Id="rId20" Type="http://schemas.openxmlformats.org/officeDocument/2006/relationships/image" Target="../media/image23.jpg"/><Relationship Id="rId21" Type="http://schemas.openxmlformats.org/officeDocument/2006/relationships/image" Target="../media/image24.jpg"/><Relationship Id="rId22" Type="http://schemas.openxmlformats.org/officeDocument/2006/relationships/image" Target="../media/image25.jpg"/><Relationship Id="rId23" Type="http://schemas.openxmlformats.org/officeDocument/2006/relationships/image" Target="../media/image26.jpg"/><Relationship Id="rId24" Type="http://schemas.openxmlformats.org/officeDocument/2006/relationships/image" Target="../media/image27.png"/><Relationship Id="rId25" Type="http://schemas.openxmlformats.org/officeDocument/2006/relationships/image" Target="../media/image28.png"/><Relationship Id="rId26" Type="http://schemas.openxmlformats.org/officeDocument/2006/relationships/image" Target="../media/image29.jpg"/><Relationship Id="rId27" Type="http://schemas.openxmlformats.org/officeDocument/2006/relationships/image" Target="../media/image30.png"/><Relationship Id="rId28" Type="http://schemas.openxmlformats.org/officeDocument/2006/relationships/image" Target="../media/image31.jpg"/><Relationship Id="rId29" Type="http://schemas.openxmlformats.org/officeDocument/2006/relationships/image" Target="../media/image32.jpg"/><Relationship Id="rId60" Type="http://schemas.openxmlformats.org/officeDocument/2006/relationships/image" Target="../media/image63.jpeg"/><Relationship Id="rId61" Type="http://schemas.openxmlformats.org/officeDocument/2006/relationships/image" Target="../media/image64.jpeg"/><Relationship Id="rId62" Type="http://schemas.openxmlformats.org/officeDocument/2006/relationships/image" Target="../media/image65.jpeg"/><Relationship Id="rId10" Type="http://schemas.openxmlformats.org/officeDocument/2006/relationships/image" Target="../media/image13.jpg"/><Relationship Id="rId11" Type="http://schemas.openxmlformats.org/officeDocument/2006/relationships/image" Target="../media/image14.jpg"/><Relationship Id="rId12" Type="http://schemas.openxmlformats.org/officeDocument/2006/relationships/image" Target="../media/image1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4" Type="http://schemas.openxmlformats.org/officeDocument/2006/relationships/image" Target="../media/image77.png"/><Relationship Id="rId5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5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9.png"/><Relationship Id="rId3" Type="http://schemas.openxmlformats.org/officeDocument/2006/relationships/image" Target="../media/image8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2.png"/><Relationship Id="rId3" Type="http://schemas.openxmlformats.org/officeDocument/2006/relationships/image" Target="../media/image8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sz="quarter" idx="1"/>
          </p:nvPr>
        </p:nvSpPr>
        <p:spPr>
          <a:xfrm>
            <a:off x="539552" y="2276872"/>
            <a:ext cx="7624961" cy="2664296"/>
          </a:xfrm>
        </p:spPr>
        <p:txBody>
          <a:bodyPr/>
          <a:lstStyle/>
          <a:p>
            <a:r>
              <a:rPr lang="en-US" dirty="0"/>
              <a:t>Embracing Ambiguity: </a:t>
            </a:r>
            <a:endParaRPr lang="en-US" dirty="0" smtClean="0"/>
          </a:p>
          <a:p>
            <a:r>
              <a:rPr lang="en-US" dirty="0" smtClean="0"/>
              <a:t>Representation </a:t>
            </a:r>
            <a:r>
              <a:rPr lang="en-US" dirty="0"/>
              <a:t>of Macromolecules Using the Enhanced Standard HELM </a:t>
            </a:r>
            <a:r>
              <a:rPr lang="en-US" dirty="0" smtClean="0"/>
              <a:t>2.0</a:t>
            </a:r>
          </a:p>
          <a:p>
            <a:endParaRPr lang="en-US" dirty="0"/>
          </a:p>
          <a:p>
            <a:pPr algn="l"/>
            <a:r>
              <a:rPr lang="en-US" sz="1400" i="1" dirty="0" smtClean="0"/>
              <a:t/>
            </a:r>
            <a:br>
              <a:rPr lang="en-US" sz="1400" i="1" dirty="0" smtClean="0"/>
            </a:br>
            <a:r>
              <a:rPr lang="en-US" sz="1400" i="1" dirty="0" smtClean="0"/>
              <a:t>Dr. Markus </a:t>
            </a:r>
            <a:r>
              <a:rPr lang="en-US" sz="1400" i="1" dirty="0" err="1" smtClean="0"/>
              <a:t>Weisser</a:t>
            </a:r>
            <a:r>
              <a:rPr lang="en-US" sz="1400" i="1" dirty="0" smtClean="0"/>
              <a:t>, </a:t>
            </a:r>
            <a:br>
              <a:rPr lang="en-US" sz="1400" i="1" dirty="0" smtClean="0"/>
            </a:br>
            <a:r>
              <a:rPr lang="en-US" sz="1400" i="1" dirty="0" smtClean="0"/>
              <a:t>Co-Founder and Managing Director </a:t>
            </a:r>
            <a:r>
              <a:rPr lang="en-US" sz="1400" i="1" dirty="0" err="1" smtClean="0"/>
              <a:t>quattro</a:t>
            </a:r>
            <a:r>
              <a:rPr lang="en-US" sz="1400" i="1" dirty="0" smtClean="0"/>
              <a:t> research GmbH</a:t>
            </a:r>
            <a:r>
              <a:rPr lang="en-US" sz="1600" dirty="0" smtClean="0"/>
              <a:t> 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3007066" cy="184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373907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HELM history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F65372-B929-454B-AC40-6926AEC9B884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556791"/>
            <a:ext cx="8934896" cy="455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19530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9"/>
          <a:stretch/>
        </p:blipFill>
        <p:spPr bwMode="auto">
          <a:xfrm>
            <a:off x="3399877" y="2053420"/>
            <a:ext cx="2756299" cy="2138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HELM software ecosystem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F65372-B929-454B-AC40-6926AEC9B884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  <p:sp>
        <p:nvSpPr>
          <p:cNvPr id="6" name="Abgerundetes Rechteck 5"/>
          <p:cNvSpPr/>
          <p:nvPr/>
        </p:nvSpPr>
        <p:spPr bwMode="auto">
          <a:xfrm>
            <a:off x="827584" y="5401186"/>
            <a:ext cx="5472608" cy="476086"/>
          </a:xfrm>
          <a:prstGeom prst="roundRect">
            <a:avLst/>
          </a:prstGeom>
          <a:solidFill>
            <a:srgbClr val="28A6B8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smtClean="0">
                <a:ln>
                  <a:noFill/>
                </a:ln>
                <a:solidFill>
                  <a:srgbClr val="173B64"/>
                </a:solidFill>
                <a:effectLst/>
                <a:latin typeface="Arial" charset="0"/>
              </a:rPr>
              <a:t>HELMNotationToolkit</a:t>
            </a: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rgbClr val="173B64"/>
              </a:solidFill>
              <a:effectLst/>
              <a:latin typeface="Arial" charset="0"/>
            </a:endParaRPr>
          </a:p>
        </p:txBody>
      </p:sp>
      <p:sp>
        <p:nvSpPr>
          <p:cNvPr id="7" name="Abgerundetes Rechteck 6"/>
          <p:cNvSpPr/>
          <p:nvPr/>
        </p:nvSpPr>
        <p:spPr bwMode="auto">
          <a:xfrm>
            <a:off x="827584" y="5905242"/>
            <a:ext cx="7560840" cy="476086"/>
          </a:xfrm>
          <a:prstGeom prst="roundRect">
            <a:avLst/>
          </a:prstGeom>
          <a:solidFill>
            <a:srgbClr val="A9E3C6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smtClean="0">
                <a:ln>
                  <a:noFill/>
                </a:ln>
                <a:solidFill>
                  <a:srgbClr val="173B64"/>
                </a:solidFill>
                <a:effectLst/>
                <a:latin typeface="Arial" charset="0"/>
              </a:rPr>
              <a:t>HELM</a:t>
            </a: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rgbClr val="173B64"/>
              </a:solidFill>
              <a:effectLst/>
              <a:latin typeface="Arial" charset="0"/>
            </a:endParaRPr>
          </a:p>
        </p:txBody>
      </p:sp>
      <p:pic>
        <p:nvPicPr>
          <p:cNvPr id="1026" name="Picture 2" descr="HELM Editor Screen Sho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356992"/>
            <a:ext cx="2861055" cy="1889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827584" y="3018438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b="1" smtClean="0"/>
              <a:t>HELM Editor</a:t>
            </a:r>
            <a:endParaRPr lang="de-DE" b="1"/>
          </a:p>
        </p:txBody>
      </p:sp>
      <p:sp>
        <p:nvSpPr>
          <p:cNvPr id="12" name="Textfeld 11"/>
          <p:cNvSpPr txBox="1"/>
          <p:nvPr/>
        </p:nvSpPr>
        <p:spPr>
          <a:xfrm>
            <a:off x="3421185" y="1700808"/>
            <a:ext cx="7409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b="1" smtClean="0"/>
              <a:t>HAbE</a:t>
            </a:r>
            <a:endParaRPr lang="de-DE" b="1"/>
          </a:p>
        </p:txBody>
      </p:sp>
      <p:sp>
        <p:nvSpPr>
          <p:cNvPr id="13" name="Textfeld 12"/>
          <p:cNvSpPr txBox="1"/>
          <p:nvPr/>
        </p:nvSpPr>
        <p:spPr>
          <a:xfrm>
            <a:off x="6320477" y="3018438"/>
            <a:ext cx="221196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b="1" smtClean="0"/>
              <a:t>3rd Party Tools</a:t>
            </a:r>
          </a:p>
          <a:p>
            <a:pPr algn="l"/>
            <a:r>
              <a:rPr lang="de-DE" smtClean="0"/>
              <a:t>ChemAxon</a:t>
            </a:r>
          </a:p>
          <a:p>
            <a:pPr algn="l"/>
            <a:r>
              <a:rPr lang="de-DE" smtClean="0"/>
              <a:t>BioVia</a:t>
            </a:r>
          </a:p>
          <a:p>
            <a:pPr algn="l"/>
            <a:r>
              <a:rPr lang="de-DE" smtClean="0"/>
              <a:t>PerkinElmer</a:t>
            </a:r>
          </a:p>
          <a:p>
            <a:pPr algn="l"/>
            <a:r>
              <a:rPr lang="de-DE" smtClean="0"/>
              <a:t>Biochemfusion</a:t>
            </a:r>
          </a:p>
          <a:p>
            <a:pPr algn="l"/>
            <a:r>
              <a:rPr lang="de-DE" smtClean="0"/>
              <a:t>ChEMBL</a:t>
            </a:r>
          </a:p>
          <a:p>
            <a:pPr algn="l"/>
            <a:r>
              <a:rPr lang="de-DE" smtClean="0"/>
              <a:t>etc.</a:t>
            </a:r>
          </a:p>
          <a:p>
            <a:pPr algn="l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5001206"/>
      </p:ext>
    </p:extLst>
  </p:cSld>
  <p:clrMapOvr>
    <a:masterClrMapping/>
  </p:clrMapOvr>
  <p:transition xmlns:p14="http://schemas.microsoft.com/office/powerpoint/2010/main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Mission </a:t>
            </a:r>
            <a:r>
              <a:rPr lang="de-DE" dirty="0" err="1" smtClean="0"/>
              <a:t>completed</a:t>
            </a:r>
            <a:r>
              <a:rPr lang="de-DE" dirty="0" smtClean="0"/>
              <a:t>?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F65372-B929-454B-AC40-6926AEC9B884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3347864" y="1301859"/>
            <a:ext cx="5613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b="1" dirty="0" smtClean="0">
                <a:solidFill>
                  <a:srgbClr val="FF0000"/>
                </a:solidFill>
              </a:rPr>
              <a:t>?</a:t>
            </a:r>
            <a:endParaRPr lang="de-DE" sz="4800" b="1" dirty="0">
              <a:solidFill>
                <a:srgbClr val="FF0000"/>
              </a:solidFill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2051720" y="1301859"/>
            <a:ext cx="5613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b="1" dirty="0" smtClean="0">
                <a:solidFill>
                  <a:srgbClr val="FF0000"/>
                </a:solidFill>
              </a:rPr>
              <a:t>?</a:t>
            </a:r>
            <a:endParaRPr lang="de-DE" sz="4800" b="1" dirty="0">
              <a:solidFill>
                <a:srgbClr val="FF0000"/>
              </a:solidFill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752460" y="1301859"/>
            <a:ext cx="5613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b="1" dirty="0" smtClean="0">
                <a:solidFill>
                  <a:srgbClr val="FF0000"/>
                </a:solidFill>
              </a:rPr>
              <a:t>?</a:t>
            </a:r>
            <a:endParaRPr lang="de-DE" sz="4800" b="1" dirty="0">
              <a:solidFill>
                <a:srgbClr val="FF0000"/>
              </a:solidFill>
            </a:endParaRPr>
          </a:p>
        </p:txBody>
      </p:sp>
      <p:pic>
        <p:nvPicPr>
          <p:cNvPr id="24" name="Picture 2" descr="http://cdn4.pistoiaalliance.org/wp-content/uploads/2015/05/Slide6b.png?7bc65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773" y="2236586"/>
            <a:ext cx="7794855" cy="1120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Inhaltsplatzhalter 2"/>
          <p:cNvSpPr>
            <a:spLocks noGrp="1"/>
          </p:cNvSpPr>
          <p:nvPr>
            <p:ph idx="1"/>
          </p:nvPr>
        </p:nvSpPr>
        <p:spPr>
          <a:xfrm>
            <a:off x="611188" y="3573016"/>
            <a:ext cx="6985148" cy="2570112"/>
          </a:xfrm>
        </p:spPr>
        <p:txBody>
          <a:bodyPr/>
          <a:lstStyle/>
          <a:p>
            <a:r>
              <a:rPr lang="de-DE" dirty="0" err="1"/>
              <a:t>Unknown</a:t>
            </a:r>
            <a:r>
              <a:rPr lang="de-DE" dirty="0"/>
              <a:t> </a:t>
            </a:r>
            <a:r>
              <a:rPr lang="de-DE" dirty="0" err="1"/>
              <a:t>numbers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repeating</a:t>
            </a:r>
            <a:r>
              <a:rPr lang="de-DE" dirty="0"/>
              <a:t> </a:t>
            </a:r>
            <a:r>
              <a:rPr lang="de-DE" dirty="0" err="1"/>
              <a:t>elements</a:t>
            </a:r>
            <a:endParaRPr lang="de-DE" dirty="0"/>
          </a:p>
          <a:p>
            <a:r>
              <a:rPr lang="de-DE" dirty="0" err="1" smtClean="0"/>
              <a:t>Mixtures</a:t>
            </a:r>
            <a:r>
              <a:rPr lang="de-DE" dirty="0" smtClean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sequences</a:t>
            </a:r>
            <a:endParaRPr lang="de-DE" dirty="0"/>
          </a:p>
          <a:p>
            <a:r>
              <a:rPr lang="de-DE" dirty="0" err="1" smtClean="0"/>
              <a:t>Unknown</a:t>
            </a:r>
            <a:r>
              <a:rPr lang="de-DE" dirty="0" smtClean="0"/>
              <a:t> </a:t>
            </a:r>
            <a:r>
              <a:rPr lang="de-DE" dirty="0" err="1" smtClean="0"/>
              <a:t>elements</a:t>
            </a:r>
            <a:r>
              <a:rPr lang="de-DE" dirty="0" smtClean="0"/>
              <a:t> in </a:t>
            </a:r>
            <a:r>
              <a:rPr lang="de-DE" dirty="0" err="1" smtClean="0"/>
              <a:t>sequences</a:t>
            </a:r>
            <a:endParaRPr lang="de-DE" dirty="0" smtClean="0"/>
          </a:p>
          <a:p>
            <a:r>
              <a:rPr lang="de-DE" dirty="0" err="1" smtClean="0"/>
              <a:t>Unknown</a:t>
            </a:r>
            <a:r>
              <a:rPr lang="de-DE" dirty="0" smtClean="0"/>
              <a:t> </a:t>
            </a:r>
            <a:r>
              <a:rPr lang="de-DE" dirty="0" err="1" smtClean="0"/>
              <a:t>connections</a:t>
            </a:r>
            <a:r>
              <a:rPr lang="de-DE" dirty="0" smtClean="0"/>
              <a:t> </a:t>
            </a:r>
            <a:r>
              <a:rPr lang="de-DE" dirty="0" err="1" smtClean="0"/>
              <a:t>between</a:t>
            </a:r>
            <a:r>
              <a:rPr lang="de-DE" dirty="0" smtClean="0"/>
              <a:t> </a:t>
            </a:r>
            <a:r>
              <a:rPr lang="de-DE" dirty="0" err="1" smtClean="0"/>
              <a:t>polymers</a:t>
            </a:r>
            <a:endParaRPr lang="de-DE" dirty="0" smtClean="0"/>
          </a:p>
          <a:p>
            <a:r>
              <a:rPr lang="de-DE" err="1" smtClean="0"/>
              <a:t>Undefined</a:t>
            </a:r>
            <a:r>
              <a:rPr lang="de-DE" smtClean="0"/>
              <a:t> polymers</a:t>
            </a:r>
          </a:p>
          <a:p>
            <a:r>
              <a:rPr lang="de-DE" smtClean="0"/>
              <a:t>...</a:t>
            </a:r>
            <a:endParaRPr lang="de-DE" dirty="0"/>
          </a:p>
        </p:txBody>
      </p:sp>
      <p:sp>
        <p:nvSpPr>
          <p:cNvPr id="27" name="Textfeld 26"/>
          <p:cNvSpPr txBox="1"/>
          <p:nvPr/>
        </p:nvSpPr>
        <p:spPr>
          <a:xfrm>
            <a:off x="7322996" y="1301859"/>
            <a:ext cx="5613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b="1" dirty="0" smtClean="0">
                <a:solidFill>
                  <a:srgbClr val="FF0000"/>
                </a:solidFill>
              </a:rPr>
              <a:t>?</a:t>
            </a:r>
            <a:endParaRPr lang="de-DE" sz="4800" b="1" dirty="0">
              <a:solidFill>
                <a:srgbClr val="FF0000"/>
              </a:solidFill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6026852" y="1301859"/>
            <a:ext cx="5613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b="1" dirty="0" smtClean="0">
                <a:solidFill>
                  <a:srgbClr val="FF0000"/>
                </a:solidFill>
              </a:rPr>
              <a:t>?</a:t>
            </a:r>
            <a:endParaRPr lang="de-DE" sz="4800" b="1" dirty="0">
              <a:solidFill>
                <a:srgbClr val="FF0000"/>
              </a:solidFill>
            </a:endParaRPr>
          </a:p>
        </p:txBody>
      </p:sp>
      <p:sp>
        <p:nvSpPr>
          <p:cNvPr id="29" name="Textfeld 28"/>
          <p:cNvSpPr txBox="1"/>
          <p:nvPr/>
        </p:nvSpPr>
        <p:spPr>
          <a:xfrm>
            <a:off x="4727592" y="1301859"/>
            <a:ext cx="5613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b="1" dirty="0" smtClean="0">
                <a:solidFill>
                  <a:srgbClr val="FF0000"/>
                </a:solidFill>
              </a:rPr>
              <a:t>?</a:t>
            </a:r>
            <a:endParaRPr lang="de-DE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73979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The HELM 2.0 project	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188" y="1600200"/>
            <a:ext cx="7705228" cy="2692896"/>
          </a:xfrm>
        </p:spPr>
        <p:txBody>
          <a:bodyPr/>
          <a:lstStyle/>
          <a:p>
            <a:r>
              <a:rPr lang="de-DE" smtClean="0"/>
              <a:t>Initiated and founded by the Pistoia Alliance</a:t>
            </a:r>
          </a:p>
          <a:p>
            <a:r>
              <a:rPr lang="de-DE" smtClean="0"/>
              <a:t>3 parts:</a:t>
            </a:r>
          </a:p>
          <a:p>
            <a:pPr marL="990600" lvl="1" indent="-457200">
              <a:buFont typeface="+mj-lt"/>
              <a:buAutoNum type="arabicPeriod"/>
            </a:pPr>
            <a:r>
              <a:rPr lang="de-DE" smtClean="0"/>
              <a:t>Support ambiguity for HELM</a:t>
            </a:r>
          </a:p>
          <a:p>
            <a:pPr marL="990600" lvl="1" indent="-457200">
              <a:buFont typeface="+mj-lt"/>
              <a:buAutoNum type="arabicPeriod"/>
            </a:pPr>
            <a:r>
              <a:rPr lang="de-DE" smtClean="0"/>
              <a:t>Remove dependency to closed source chemical toolkit</a:t>
            </a:r>
          </a:p>
          <a:p>
            <a:pPr marL="990600" lvl="1" indent="-457200">
              <a:buFont typeface="+mj-lt"/>
              <a:buAutoNum type="arabicPeriod"/>
            </a:pPr>
            <a:r>
              <a:rPr lang="de-DE" smtClean="0"/>
              <a:t>Switch to service oriented architecture by using REST services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F65372-B929-454B-AC40-6926AEC9B884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9809830"/>
      </p:ext>
    </p:extLst>
  </p:cSld>
  <p:clrMapOvr>
    <a:masterClrMapping/>
  </p:clrMapOvr>
  <p:transition xmlns:p14="http://schemas.microsoft.com/office/powerpoint/2010/main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Ambiguity in HELM 2.0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188" y="1600200"/>
            <a:ext cx="7633220" cy="3900488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de-DE" smtClean="0"/>
              <a:t>Monomer ambiguity</a:t>
            </a:r>
            <a:br>
              <a:rPr lang="de-DE" smtClean="0"/>
            </a:br>
            <a:r>
              <a:rPr lang="de-DE" sz="1800" smtClean="0"/>
              <a:t>Unknown monomers in a polymer</a:t>
            </a:r>
          </a:p>
          <a:p>
            <a:pPr marL="457200" indent="-457200">
              <a:buFont typeface="+mj-lt"/>
              <a:buAutoNum type="arabicPeriod"/>
            </a:pPr>
            <a:r>
              <a:rPr lang="de-DE" smtClean="0"/>
              <a:t>Polymer ambiguity</a:t>
            </a:r>
            <a:br>
              <a:rPr lang="de-DE" smtClean="0"/>
            </a:br>
            <a:r>
              <a:rPr lang="de-DE" sz="1800" smtClean="0"/>
              <a:t>Sequence or polymer type is unknown</a:t>
            </a:r>
            <a:endParaRPr lang="de-DE" smtClean="0"/>
          </a:p>
          <a:p>
            <a:pPr marL="457200" indent="-457200">
              <a:buFont typeface="+mj-lt"/>
              <a:buAutoNum type="arabicPeriod"/>
            </a:pPr>
            <a:r>
              <a:rPr lang="de-DE" smtClean="0"/>
              <a:t>Connection ambiguity</a:t>
            </a:r>
            <a:br>
              <a:rPr lang="de-DE" smtClean="0"/>
            </a:br>
            <a:r>
              <a:rPr lang="de-DE" sz="1800" smtClean="0"/>
              <a:t>The details of the connections between polymers are unknown</a:t>
            </a:r>
            <a:endParaRPr lang="de-DE" smtClean="0"/>
          </a:p>
          <a:p>
            <a:pPr marL="457200" indent="-457200">
              <a:buFont typeface="+mj-lt"/>
              <a:buAutoNum type="arabicPeriod"/>
            </a:pPr>
            <a:r>
              <a:rPr lang="de-DE" smtClean="0"/>
              <a:t>Grouping ambiguity</a:t>
            </a:r>
            <a:br>
              <a:rPr lang="de-DE" smtClean="0"/>
            </a:br>
            <a:r>
              <a:rPr lang="de-DE" sz="1800" smtClean="0"/>
              <a:t>Unknown details of a grouping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F65372-B929-454B-AC40-6926AEC9B884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813289"/>
      </p:ext>
    </p:extLst>
  </p:cSld>
  <p:clrMapOvr>
    <a:masterClrMapping/>
  </p:clrMapOvr>
  <p:transition xmlns:p14="http://schemas.microsoft.com/office/powerpoint/2010/main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Monomer Ambiguity</a:t>
            </a:r>
            <a:endParaRPr lang="de-DE"/>
          </a:p>
        </p:txBody>
      </p:sp>
      <p:graphicFrame>
        <p:nvGraphicFramePr>
          <p:cNvPr id="5" name="Inhaltsplatzhalt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2458867"/>
              </p:ext>
            </p:extLst>
          </p:nvPr>
        </p:nvGraphicFramePr>
        <p:xfrm>
          <a:off x="611188" y="1484784"/>
          <a:ext cx="7878761" cy="2890519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683481"/>
                <a:gridCol w="3277331"/>
                <a:gridCol w="3917949"/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1400" b="0" smtClean="0"/>
                        <a:t>*</a:t>
                      </a:r>
                      <a:endParaRPr lang="de-DE" sz="14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b="0" smtClean="0"/>
                        <a:t>0..n unknown</a:t>
                      </a:r>
                      <a:r>
                        <a:rPr lang="de-DE" sz="1400" b="0" baseline="0" smtClean="0"/>
                        <a:t> monomers</a:t>
                      </a:r>
                      <a:endParaRPr lang="de-DE" sz="14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PEPTIDE1{A.</a:t>
                      </a:r>
                      <a:r>
                        <a:rPr lang="de-DE" sz="1400" b="0" smtClean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*</a:t>
                      </a:r>
                      <a:r>
                        <a:rPr lang="de-DE" sz="1400" b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.G.C}$$$$V2.0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 smtClean="0"/>
                        <a:t>X</a:t>
                      </a:r>
                      <a:endParaRPr lang="de-D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smtClean="0"/>
                        <a:t>Single unknown amino acid</a:t>
                      </a:r>
                      <a:r>
                        <a:rPr lang="de-DE" sz="1400" baseline="0" smtClean="0"/>
                        <a:t> in a PEPTIDE</a:t>
                      </a:r>
                      <a:endParaRPr lang="de-D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b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PEPTIDE1{A.</a:t>
                      </a:r>
                      <a:r>
                        <a:rPr lang="de-DE" sz="1400" b="0" smtClean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X</a:t>
                      </a:r>
                      <a:r>
                        <a:rPr lang="de-DE" sz="1400" b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.G.C}$$$$V2.0</a:t>
                      </a:r>
                      <a:endParaRPr lang="de-DE" sz="1400" b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 smtClean="0"/>
                        <a:t>N</a:t>
                      </a:r>
                      <a:endParaRPr lang="de-D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smtClean="0"/>
                        <a:t>Single unknown</a:t>
                      </a:r>
                      <a:r>
                        <a:rPr lang="de-DE" sz="1400" baseline="0" smtClean="0"/>
                        <a:t> base in a RNA</a:t>
                      </a:r>
                      <a:endParaRPr lang="de-D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b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RNA1{R(A)P.R(</a:t>
                      </a:r>
                      <a:r>
                        <a:rPr lang="de-DE" sz="1400" b="0" smtClean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N</a:t>
                      </a:r>
                      <a:r>
                        <a:rPr lang="de-DE" sz="1400" b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)P.R(C)P.R(C)P.R(C)}$$$$V2.0</a:t>
                      </a:r>
                      <a:endParaRPr lang="de-DE" sz="1400" b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 smtClean="0"/>
                        <a:t>( , )</a:t>
                      </a:r>
                      <a:endParaRPr lang="de-D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smtClean="0"/>
                        <a:t>One of a list of monomer is possible</a:t>
                      </a:r>
                      <a:endParaRPr lang="de-D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b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PEPTIDE1{A.</a:t>
                      </a:r>
                      <a:r>
                        <a:rPr lang="de-DE" sz="1400" b="0" smtClean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(A:10,G:90)</a:t>
                      </a:r>
                      <a:r>
                        <a:rPr lang="de-DE" sz="1400" b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.G.C}$$$$V2.0</a:t>
                      </a:r>
                      <a:endParaRPr lang="de-DE" sz="1400" b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 smtClean="0"/>
                        <a:t>( + )</a:t>
                      </a:r>
                      <a:endParaRPr lang="de-D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smtClean="0"/>
                        <a:t>Mixture of monomers</a:t>
                      </a:r>
                      <a:endParaRPr lang="de-D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b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PEPTIDE1{A.</a:t>
                      </a:r>
                      <a:r>
                        <a:rPr lang="de-DE" sz="1400" b="0" smtClean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(A+G+C)</a:t>
                      </a:r>
                      <a:r>
                        <a:rPr lang="de-DE" sz="1400" b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.G.C}$$$$V2.0</a:t>
                      </a:r>
                      <a:endParaRPr lang="de-DE" sz="1400" b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 smtClean="0"/>
                        <a:t>_</a:t>
                      </a:r>
                      <a:endParaRPr lang="de-D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smtClean="0"/>
                        <a:t>Deleted or</a:t>
                      </a:r>
                      <a:r>
                        <a:rPr lang="de-DE" sz="1400" baseline="0" smtClean="0"/>
                        <a:t> missing single monomer</a:t>
                      </a:r>
                      <a:endParaRPr lang="de-DE" sz="140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PEPTIDE1{A.</a:t>
                      </a:r>
                      <a:r>
                        <a:rPr lang="de-DE" sz="1400" b="0" smtClean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(A,_)</a:t>
                      </a:r>
                      <a:r>
                        <a:rPr lang="de-DE" sz="1400" b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.G.C}$$$$V2.0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 smtClean="0"/>
                        <a:t>´</a:t>
                      </a:r>
                      <a:r>
                        <a:rPr lang="de-DE" sz="1400" baseline="0" smtClean="0"/>
                        <a:t> ´</a:t>
                      </a:r>
                      <a:endParaRPr lang="de-D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smtClean="0"/>
                        <a:t>Repeating monomers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PEPTIDE1{A.G.A.C.A</a:t>
                      </a:r>
                      <a:r>
                        <a:rPr lang="de-DE" sz="1400" b="0" smtClean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‘5-30‘</a:t>
                      </a:r>
                      <a:r>
                        <a:rPr lang="de-DE" sz="1400" b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}$$$$V2.0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F65372-B929-454B-AC40-6926AEC9B884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  <p:sp>
        <p:nvSpPr>
          <p:cNvPr id="3" name="Raute 2"/>
          <p:cNvSpPr/>
          <p:nvPr/>
        </p:nvSpPr>
        <p:spPr bwMode="auto">
          <a:xfrm>
            <a:off x="3059832" y="5229200"/>
            <a:ext cx="504056" cy="504056"/>
          </a:xfrm>
          <a:prstGeom prst="diamond">
            <a:avLst/>
          </a:prstGeom>
          <a:solidFill>
            <a:srgbClr val="FF0000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smtClean="0">
                <a:ln>
                  <a:noFill/>
                </a:ln>
                <a:solidFill>
                  <a:srgbClr val="173B64"/>
                </a:solidFill>
                <a:effectLst/>
                <a:latin typeface="Arial" charset="0"/>
              </a:rPr>
              <a:t>A</a:t>
            </a:r>
          </a:p>
        </p:txBody>
      </p:sp>
      <p:sp>
        <p:nvSpPr>
          <p:cNvPr id="7" name="Raute 6"/>
          <p:cNvSpPr/>
          <p:nvPr/>
        </p:nvSpPr>
        <p:spPr bwMode="auto">
          <a:xfrm>
            <a:off x="3851920" y="5229200"/>
            <a:ext cx="504056" cy="504056"/>
          </a:xfrm>
          <a:prstGeom prst="diamond">
            <a:avLst/>
          </a:prstGeom>
          <a:solidFill>
            <a:srgbClr val="FF0000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rgbClr val="173B64"/>
              </a:solidFill>
              <a:effectLst/>
              <a:latin typeface="Arial" charset="0"/>
            </a:endParaRPr>
          </a:p>
        </p:txBody>
      </p:sp>
      <p:cxnSp>
        <p:nvCxnSpPr>
          <p:cNvPr id="9" name="Gerader Verbinder 8"/>
          <p:cNvCxnSpPr>
            <a:stCxn id="3" idx="3"/>
            <a:endCxn id="7" idx="1"/>
          </p:cNvCxnSpPr>
          <p:nvPr/>
        </p:nvCxnSpPr>
        <p:spPr bwMode="auto">
          <a:xfrm>
            <a:off x="3563888" y="5481228"/>
            <a:ext cx="288032" cy="0"/>
          </a:xfrm>
          <a:prstGeom prst="line">
            <a:avLst/>
          </a:prstGeom>
          <a:solidFill>
            <a:srgbClr val="00A88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Raute 9"/>
          <p:cNvSpPr/>
          <p:nvPr/>
        </p:nvSpPr>
        <p:spPr bwMode="auto">
          <a:xfrm>
            <a:off x="4644300" y="5229200"/>
            <a:ext cx="504056" cy="504056"/>
          </a:xfrm>
          <a:prstGeom prst="diamond">
            <a:avLst/>
          </a:prstGeom>
          <a:solidFill>
            <a:srgbClr val="FF0000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/>
              <a:t>G</a:t>
            </a:r>
            <a:endParaRPr kumimoji="0" lang="de-DE" sz="1600" b="0" i="0" u="none" strike="noStrike" cap="none" normalizeH="0" baseline="0" smtClean="0">
              <a:ln>
                <a:noFill/>
              </a:ln>
              <a:solidFill>
                <a:srgbClr val="173B64"/>
              </a:solidFill>
              <a:effectLst/>
              <a:latin typeface="Arial" charset="0"/>
            </a:endParaRPr>
          </a:p>
        </p:txBody>
      </p:sp>
      <p:sp>
        <p:nvSpPr>
          <p:cNvPr id="11" name="Raute 10"/>
          <p:cNvSpPr/>
          <p:nvPr/>
        </p:nvSpPr>
        <p:spPr bwMode="auto">
          <a:xfrm>
            <a:off x="5436388" y="5229200"/>
            <a:ext cx="504056" cy="504056"/>
          </a:xfrm>
          <a:prstGeom prst="diamond">
            <a:avLst/>
          </a:prstGeom>
          <a:solidFill>
            <a:srgbClr val="FF0000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/>
              <a:t>C</a:t>
            </a:r>
            <a:endParaRPr kumimoji="0" lang="de-DE" sz="1600" b="0" i="0" u="none" strike="noStrike" cap="none" normalizeH="0" baseline="0" smtClean="0">
              <a:ln>
                <a:noFill/>
              </a:ln>
              <a:solidFill>
                <a:srgbClr val="173B64"/>
              </a:solidFill>
              <a:effectLst/>
              <a:latin typeface="Arial" charset="0"/>
            </a:endParaRPr>
          </a:p>
        </p:txBody>
      </p:sp>
      <p:cxnSp>
        <p:nvCxnSpPr>
          <p:cNvPr id="12" name="Gerader Verbinder 11"/>
          <p:cNvCxnSpPr>
            <a:stCxn id="10" idx="3"/>
            <a:endCxn id="11" idx="1"/>
          </p:cNvCxnSpPr>
          <p:nvPr/>
        </p:nvCxnSpPr>
        <p:spPr bwMode="auto">
          <a:xfrm>
            <a:off x="5148356" y="5481228"/>
            <a:ext cx="288032" cy="0"/>
          </a:xfrm>
          <a:prstGeom prst="line">
            <a:avLst/>
          </a:prstGeom>
          <a:solidFill>
            <a:srgbClr val="00A88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Gerader Verbinder 13"/>
          <p:cNvCxnSpPr>
            <a:stCxn id="7" idx="3"/>
            <a:endCxn id="10" idx="1"/>
          </p:cNvCxnSpPr>
          <p:nvPr/>
        </p:nvCxnSpPr>
        <p:spPr bwMode="auto">
          <a:xfrm>
            <a:off x="4355976" y="5481228"/>
            <a:ext cx="288324" cy="0"/>
          </a:xfrm>
          <a:prstGeom prst="line">
            <a:avLst/>
          </a:prstGeom>
          <a:solidFill>
            <a:srgbClr val="00A88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Textfeld 14"/>
          <p:cNvSpPr txBox="1"/>
          <p:nvPr/>
        </p:nvSpPr>
        <p:spPr>
          <a:xfrm>
            <a:off x="3701365" y="4813628"/>
            <a:ext cx="81144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0" b="1" smtClean="0">
                <a:solidFill>
                  <a:schemeClr val="tx1"/>
                </a:solidFill>
              </a:rPr>
              <a:t>?</a:t>
            </a:r>
            <a:endParaRPr lang="de-DE" sz="80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118246"/>
      </p:ext>
    </p:extLst>
  </p:cSld>
  <p:clrMapOvr>
    <a:masterClrMapping/>
  </p:clrMapOvr>
  <p:transition xmlns:p14="http://schemas.microsoft.com/office/powerpoint/2010/main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Polymer Ambiguity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188" y="1600200"/>
            <a:ext cx="6481092" cy="604664"/>
          </a:xfrm>
        </p:spPr>
        <p:txBody>
          <a:bodyPr/>
          <a:lstStyle/>
          <a:p>
            <a:r>
              <a:rPr lang="de-DE" smtClean="0"/>
              <a:t>Sequence or polymer type is unknown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F65372-B929-454B-AC40-6926AEC9B884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539552" y="2740543"/>
            <a:ext cx="748883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800" b="1">
                <a:solidFill>
                  <a:srgbClr val="FF0000"/>
                </a:solidFill>
              </a:rPr>
              <a:t>BLOB1{Bead}”Aminated Polystyrene</a:t>
            </a:r>
            <a:r>
              <a:rPr lang="de-DE" sz="1800" b="1" smtClean="0">
                <a:solidFill>
                  <a:srgbClr val="FF0000"/>
                </a:solidFill>
              </a:rPr>
              <a:t>”</a:t>
            </a:r>
            <a:r>
              <a:rPr lang="de-DE" sz="1800" smtClean="0"/>
              <a:t>|PEPTIDE1{A.G.T}$$$$</a:t>
            </a:r>
            <a:endParaRPr lang="de-DE" sz="1800"/>
          </a:p>
        </p:txBody>
      </p:sp>
      <p:sp>
        <p:nvSpPr>
          <p:cNvPr id="6" name="Ellipse 5"/>
          <p:cNvSpPr/>
          <p:nvPr/>
        </p:nvSpPr>
        <p:spPr bwMode="auto">
          <a:xfrm>
            <a:off x="2411468" y="4149080"/>
            <a:ext cx="1152128" cy="1152128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rgbClr val="173B64"/>
              </a:solidFill>
              <a:effectLst/>
              <a:latin typeface="Arial" charset="0"/>
            </a:endParaRPr>
          </a:p>
        </p:txBody>
      </p:sp>
      <p:sp>
        <p:nvSpPr>
          <p:cNvPr id="7" name="Raute 6"/>
          <p:cNvSpPr/>
          <p:nvPr/>
        </p:nvSpPr>
        <p:spPr bwMode="auto">
          <a:xfrm>
            <a:off x="4067652" y="4473116"/>
            <a:ext cx="504056" cy="504056"/>
          </a:xfrm>
          <a:prstGeom prst="diamond">
            <a:avLst/>
          </a:prstGeom>
          <a:solidFill>
            <a:srgbClr val="FF0000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smtClean="0">
                <a:ln>
                  <a:noFill/>
                </a:ln>
                <a:solidFill>
                  <a:srgbClr val="173B64"/>
                </a:solidFill>
                <a:effectLst/>
                <a:latin typeface="Arial" charset="0"/>
              </a:rPr>
              <a:t>A</a:t>
            </a:r>
          </a:p>
        </p:txBody>
      </p:sp>
      <p:sp>
        <p:nvSpPr>
          <p:cNvPr id="8" name="Raute 7"/>
          <p:cNvSpPr/>
          <p:nvPr/>
        </p:nvSpPr>
        <p:spPr bwMode="auto">
          <a:xfrm>
            <a:off x="4859740" y="4473116"/>
            <a:ext cx="504056" cy="504056"/>
          </a:xfrm>
          <a:prstGeom prst="diamond">
            <a:avLst/>
          </a:prstGeom>
          <a:solidFill>
            <a:srgbClr val="FF0000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smtClean="0">
                <a:ln>
                  <a:noFill/>
                </a:ln>
                <a:solidFill>
                  <a:srgbClr val="173B64"/>
                </a:solidFill>
                <a:effectLst/>
                <a:latin typeface="Arial" charset="0"/>
              </a:rPr>
              <a:t>G</a:t>
            </a:r>
          </a:p>
        </p:txBody>
      </p:sp>
      <p:cxnSp>
        <p:nvCxnSpPr>
          <p:cNvPr id="9" name="Gerader Verbinder 8"/>
          <p:cNvCxnSpPr/>
          <p:nvPr/>
        </p:nvCxnSpPr>
        <p:spPr bwMode="auto">
          <a:xfrm>
            <a:off x="4571708" y="4725144"/>
            <a:ext cx="288032" cy="0"/>
          </a:xfrm>
          <a:prstGeom prst="line">
            <a:avLst/>
          </a:prstGeom>
          <a:solidFill>
            <a:srgbClr val="00A88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Raute 9"/>
          <p:cNvSpPr/>
          <p:nvPr/>
        </p:nvSpPr>
        <p:spPr bwMode="auto">
          <a:xfrm>
            <a:off x="5652120" y="4473116"/>
            <a:ext cx="504056" cy="504056"/>
          </a:xfrm>
          <a:prstGeom prst="diamond">
            <a:avLst/>
          </a:prstGeom>
          <a:solidFill>
            <a:srgbClr val="FF0000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/>
              <a:t>T</a:t>
            </a:r>
            <a:endParaRPr kumimoji="0" lang="de-DE" sz="1600" b="0" i="0" u="none" strike="noStrike" cap="none" normalizeH="0" baseline="0" smtClean="0">
              <a:ln>
                <a:noFill/>
              </a:ln>
              <a:solidFill>
                <a:srgbClr val="173B64"/>
              </a:solidFill>
              <a:effectLst/>
              <a:latin typeface="Arial" charset="0"/>
            </a:endParaRPr>
          </a:p>
        </p:txBody>
      </p:sp>
      <p:cxnSp>
        <p:nvCxnSpPr>
          <p:cNvPr id="13" name="Gerader Verbinder 12"/>
          <p:cNvCxnSpPr/>
          <p:nvPr/>
        </p:nvCxnSpPr>
        <p:spPr bwMode="auto">
          <a:xfrm>
            <a:off x="5363796" y="4725144"/>
            <a:ext cx="288324" cy="0"/>
          </a:xfrm>
          <a:prstGeom prst="line">
            <a:avLst/>
          </a:prstGeom>
          <a:solidFill>
            <a:srgbClr val="00A88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Gerader Verbinder 14"/>
          <p:cNvCxnSpPr/>
          <p:nvPr/>
        </p:nvCxnSpPr>
        <p:spPr bwMode="auto">
          <a:xfrm>
            <a:off x="3563596" y="4725144"/>
            <a:ext cx="504056" cy="0"/>
          </a:xfrm>
          <a:prstGeom prst="line">
            <a:avLst/>
          </a:prstGeom>
          <a:solidFill>
            <a:srgbClr val="00A88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956025298"/>
      </p:ext>
    </p:extLst>
  </p:cSld>
  <p:clrMapOvr>
    <a:masterClrMapping/>
  </p:clrMapOvr>
  <p:transition xmlns:p14="http://schemas.microsoft.com/office/powerpoint/2010/main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Connection Ambiguity</a:t>
            </a:r>
            <a:endParaRPr lang="de-DE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611188" y="1600200"/>
            <a:ext cx="7878762" cy="3900488"/>
          </a:xfrm>
        </p:spPr>
        <p:txBody>
          <a:bodyPr/>
          <a:lstStyle/>
          <a:p>
            <a:r>
              <a:rPr lang="de-DE"/>
              <a:t>The details of the connections between polymers are unknown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F65372-B929-454B-AC40-6926AEC9B884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  <p:pic>
        <p:nvPicPr>
          <p:cNvPr id="5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636912"/>
            <a:ext cx="1938020" cy="1664335"/>
          </a:xfrm>
          <a:prstGeom prst="rect">
            <a:avLst/>
          </a:prstGeom>
          <a:noFill/>
        </p:spPr>
      </p:pic>
      <p:sp>
        <p:nvSpPr>
          <p:cNvPr id="7" name="Textfeld 6"/>
          <p:cNvSpPr txBox="1"/>
          <p:nvPr/>
        </p:nvSpPr>
        <p:spPr>
          <a:xfrm>
            <a:off x="313472" y="5180066"/>
            <a:ext cx="8176478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800">
                <a:solidFill>
                  <a:srgbClr val="000000"/>
                </a:solidFill>
                <a:latin typeface="+mn-lt"/>
              </a:rPr>
              <a:t>A small molecule binds to </a:t>
            </a:r>
            <a:r>
              <a:rPr lang="de-DE" sz="1800" smtClean="0">
                <a:solidFill>
                  <a:srgbClr val="000000"/>
                </a:solidFill>
                <a:latin typeface="+mn-lt"/>
              </a:rPr>
              <a:t>any </a:t>
            </a:r>
            <a:r>
              <a:rPr lang="de-DE" sz="1800">
                <a:solidFill>
                  <a:srgbClr val="00B050"/>
                </a:solidFill>
                <a:latin typeface="+mn-lt"/>
              </a:rPr>
              <a:t>Cysteine </a:t>
            </a:r>
            <a:r>
              <a:rPr lang="de-DE" sz="1800">
                <a:solidFill>
                  <a:srgbClr val="000000"/>
                </a:solidFill>
                <a:latin typeface="+mn-lt"/>
              </a:rPr>
              <a:t>at </a:t>
            </a:r>
            <a:r>
              <a:rPr lang="de-DE" sz="1800">
                <a:solidFill>
                  <a:srgbClr val="E36C0A"/>
                </a:solidFill>
                <a:latin typeface="+mn-lt"/>
              </a:rPr>
              <a:t>peptide </a:t>
            </a:r>
            <a:r>
              <a:rPr lang="de-DE" sz="1800" smtClean="0">
                <a:solidFill>
                  <a:srgbClr val="E36C0A"/>
                </a:solidFill>
                <a:latin typeface="+mn-lt"/>
              </a:rPr>
              <a:t>1</a:t>
            </a:r>
            <a:r>
              <a:rPr lang="de-DE" sz="1800" smtClean="0">
                <a:solidFill>
                  <a:srgbClr val="000000"/>
                </a:solidFill>
                <a:latin typeface="+mn-lt"/>
              </a:rPr>
              <a:t>.</a:t>
            </a:r>
            <a:r>
              <a:rPr lang="de-DE" sz="1800">
                <a:solidFill>
                  <a:srgbClr val="000000"/>
                </a:solidFill>
                <a:latin typeface="+mn-lt"/>
              </a:rPr>
              <a:t/>
            </a:r>
            <a:br>
              <a:rPr lang="de-DE" sz="1800">
                <a:solidFill>
                  <a:srgbClr val="000000"/>
                </a:solidFill>
                <a:latin typeface="+mn-lt"/>
              </a:rPr>
            </a:br>
            <a:r>
              <a:rPr lang="de-DE" sz="1200">
                <a:solidFill>
                  <a:srgbClr val="1F497D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PEPTIDE1{A.A.A.A.A.A.C.A.A.A.A.A.A.A.A.A.A.A.A.A.A.C.D.D.D.D.D.D.D.D.D.D.D.D.D.D.D.D.D.D.</a:t>
            </a:r>
            <a:br>
              <a:rPr lang="de-DE" sz="1200">
                <a:solidFill>
                  <a:srgbClr val="1F497D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de-DE" sz="1200" smtClean="0">
                <a:solidFill>
                  <a:srgbClr val="1F497D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D.D.E.E.E.E.E.E.E.E.E.E.E.C.E.E.E.E.E.E.E.E.E.E.E</a:t>
            </a:r>
            <a:r>
              <a:rPr lang="de-DE" sz="1200">
                <a:solidFill>
                  <a:srgbClr val="1F497D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}|PEPTIDE2{G.G.G.G.G.G.G.G.G.G.G.G.G.G.G</a:t>
            </a:r>
            <a:br>
              <a:rPr lang="de-DE" sz="1200">
                <a:solidFill>
                  <a:srgbClr val="1F497D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de-DE" sz="1200">
                <a:solidFill>
                  <a:srgbClr val="1F497D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.G.G.G.G.G.G.G.G.G.G.C.S.S.S.S.S.S.S.S.S.P.P.P.P.P.P.P.P.P.K.K.K.K.K.K.K.K.K.K.K.K.K}|CHE</a:t>
            </a:r>
            <a:br>
              <a:rPr lang="de-DE" sz="1200">
                <a:solidFill>
                  <a:srgbClr val="1F497D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de-DE" sz="1200">
                <a:solidFill>
                  <a:srgbClr val="1F497D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M1{[*]SCCCc1ccccc1 |$_R1;;;;;;;;;;$|}$</a:t>
            </a:r>
            <a:r>
              <a:rPr lang="de-DE" sz="1200" b="1">
                <a:solidFill>
                  <a:srgbClr val="E36C0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PEPTIDE1</a:t>
            </a:r>
            <a:r>
              <a:rPr lang="de-DE" sz="1200" b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,CHEM1,</a:t>
            </a:r>
            <a:r>
              <a:rPr lang="de-DE" sz="1200" b="1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</a:t>
            </a:r>
            <a:r>
              <a:rPr lang="de-DE" sz="1200" b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:R3-1:R1</a:t>
            </a:r>
            <a:r>
              <a:rPr lang="de-DE" sz="1200">
                <a:solidFill>
                  <a:srgbClr val="1F497D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$$</a:t>
            </a:r>
            <a:br>
              <a:rPr lang="de-DE" sz="1200">
                <a:solidFill>
                  <a:srgbClr val="1F497D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de-DE" sz="1050">
                <a:solidFill>
                  <a:srgbClr val="1F497D"/>
                </a:solidFill>
                <a:latin typeface="CourierNewPSMT"/>
              </a:rPr>
              <a:t/>
            </a:r>
            <a:br>
              <a:rPr lang="de-DE" sz="1050">
                <a:solidFill>
                  <a:srgbClr val="1F497D"/>
                </a:solidFill>
                <a:latin typeface="CourierNewPSMT"/>
              </a:rPr>
            </a:br>
            <a:endParaRPr lang="de-DE" sz="1050"/>
          </a:p>
        </p:txBody>
      </p:sp>
    </p:spTree>
    <p:extLst>
      <p:ext uri="{BB962C8B-B14F-4D97-AF65-F5344CB8AC3E}">
        <p14:creationId xmlns:p14="http://schemas.microsoft.com/office/powerpoint/2010/main" val="2250355889"/>
      </p:ext>
    </p:extLst>
  </p:cSld>
  <p:clrMapOvr>
    <a:masterClrMapping/>
  </p:clrMapOvr>
  <p:transition xmlns:p14="http://schemas.microsoft.com/office/powerpoint/2010/main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HELM NotationToolkit Re-Engineering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188" y="1600200"/>
            <a:ext cx="7705228" cy="3900488"/>
          </a:xfrm>
        </p:spPr>
        <p:txBody>
          <a:bodyPr/>
          <a:lstStyle/>
          <a:p>
            <a:r>
              <a:rPr lang="de-DE" smtClean="0"/>
              <a:t>New HELM parser</a:t>
            </a:r>
          </a:p>
          <a:p>
            <a:r>
              <a:rPr lang="de-DE" smtClean="0"/>
              <a:t>Remove Marvin Beans dependency</a:t>
            </a:r>
          </a:p>
          <a:p>
            <a:r>
              <a:rPr lang="de-DE" smtClean="0"/>
              <a:t>Service oriented architecture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F65372-B929-454B-AC40-6926AEC9B884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  <p:sp>
        <p:nvSpPr>
          <p:cNvPr id="5" name="Abgerundetes Rechteck 4"/>
          <p:cNvSpPr/>
          <p:nvPr/>
        </p:nvSpPr>
        <p:spPr bwMode="auto">
          <a:xfrm>
            <a:off x="4823589" y="4296697"/>
            <a:ext cx="3492826" cy="476086"/>
          </a:xfrm>
          <a:prstGeom prst="roundRect">
            <a:avLst/>
          </a:prstGeom>
          <a:solidFill>
            <a:srgbClr val="28A6B8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smtClean="0">
                <a:ln>
                  <a:noFill/>
                </a:ln>
                <a:solidFill>
                  <a:srgbClr val="173B64"/>
                </a:solidFill>
                <a:effectLst/>
                <a:latin typeface="Arial" charset="0"/>
              </a:rPr>
              <a:t>HELM2NotationToolkit</a:t>
            </a: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rgbClr val="173B64"/>
              </a:solidFill>
              <a:effectLst/>
              <a:latin typeface="Arial" charset="0"/>
            </a:endParaRPr>
          </a:p>
        </p:txBody>
      </p:sp>
      <p:sp>
        <p:nvSpPr>
          <p:cNvPr id="6" name="Abgerundetes Rechteck 5"/>
          <p:cNvSpPr/>
          <p:nvPr/>
        </p:nvSpPr>
        <p:spPr bwMode="auto">
          <a:xfrm>
            <a:off x="4823588" y="4800753"/>
            <a:ext cx="3492827" cy="476086"/>
          </a:xfrm>
          <a:prstGeom prst="roundRect">
            <a:avLst/>
          </a:prstGeom>
          <a:solidFill>
            <a:srgbClr val="F79C88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smtClean="0">
                <a:ln>
                  <a:noFill/>
                </a:ln>
                <a:solidFill>
                  <a:srgbClr val="173B64"/>
                </a:solidFill>
                <a:effectLst/>
                <a:latin typeface="Arial" charset="0"/>
              </a:rPr>
              <a:t>Chemical Toolkit</a:t>
            </a:r>
            <a:r>
              <a:rPr kumimoji="0" lang="de-DE" sz="1600" b="0" i="0" u="none" strike="noStrike" cap="none" normalizeH="0" smtClean="0">
                <a:ln>
                  <a:noFill/>
                </a:ln>
                <a:solidFill>
                  <a:srgbClr val="173B64"/>
                </a:solidFill>
                <a:effectLst/>
                <a:latin typeface="Arial" charset="0"/>
              </a:rPr>
              <a:t> API</a:t>
            </a:r>
            <a:endParaRPr kumimoji="0" lang="de-DE" sz="1600" b="0" i="0" u="none" strike="noStrike" cap="none" normalizeH="0" baseline="0" smtClean="0">
              <a:ln>
                <a:noFill/>
              </a:ln>
              <a:solidFill>
                <a:srgbClr val="173B64"/>
              </a:solidFill>
              <a:effectLst/>
              <a:latin typeface="Arial" charset="0"/>
            </a:endParaRPr>
          </a:p>
        </p:txBody>
      </p:sp>
      <p:sp>
        <p:nvSpPr>
          <p:cNvPr id="7" name="Abgerundetes Rechteck 6"/>
          <p:cNvSpPr/>
          <p:nvPr/>
        </p:nvSpPr>
        <p:spPr bwMode="auto">
          <a:xfrm>
            <a:off x="395536" y="4800753"/>
            <a:ext cx="2886633" cy="476086"/>
          </a:xfrm>
          <a:prstGeom prst="roundRect">
            <a:avLst/>
          </a:prstGeom>
          <a:solidFill>
            <a:srgbClr val="FFE384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smtClean="0">
                <a:ln>
                  <a:noFill/>
                </a:ln>
                <a:solidFill>
                  <a:srgbClr val="173B64"/>
                </a:solidFill>
                <a:effectLst/>
                <a:latin typeface="Arial" charset="0"/>
              </a:rPr>
              <a:t>MarvinBeans</a:t>
            </a:r>
          </a:p>
        </p:txBody>
      </p:sp>
      <p:sp>
        <p:nvSpPr>
          <p:cNvPr id="8" name="Abgerundetes Rechteck 7"/>
          <p:cNvSpPr/>
          <p:nvPr/>
        </p:nvSpPr>
        <p:spPr bwMode="auto">
          <a:xfrm>
            <a:off x="5919411" y="5329178"/>
            <a:ext cx="830456" cy="476086"/>
          </a:xfrm>
          <a:prstGeom prst="roundRect">
            <a:avLst/>
          </a:prstGeom>
          <a:solidFill>
            <a:srgbClr val="FFE384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dirty="0" smtClean="0">
                <a:ln>
                  <a:noFill/>
                </a:ln>
                <a:solidFill>
                  <a:srgbClr val="173B64"/>
                </a:solidFill>
                <a:effectLst/>
                <a:latin typeface="Arial" charset="0"/>
              </a:rPr>
              <a:t>CDK</a:t>
            </a:r>
          </a:p>
        </p:txBody>
      </p:sp>
      <p:sp>
        <p:nvSpPr>
          <p:cNvPr id="9" name="Abgerundetes Rechteck 8"/>
          <p:cNvSpPr/>
          <p:nvPr/>
        </p:nvSpPr>
        <p:spPr bwMode="auto">
          <a:xfrm>
            <a:off x="6807820" y="5329178"/>
            <a:ext cx="1508596" cy="476086"/>
          </a:xfrm>
          <a:prstGeom prst="roundRect">
            <a:avLst/>
          </a:prstGeom>
          <a:solidFill>
            <a:srgbClr val="FFE384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600" smtClean="0">
                <a:solidFill>
                  <a:srgbClr val="173B64"/>
                </a:solidFill>
                <a:latin typeface="Arial" charset="0"/>
              </a:rPr>
              <a:t>3rd party library</a:t>
            </a:r>
          </a:p>
        </p:txBody>
      </p:sp>
      <p:sp>
        <p:nvSpPr>
          <p:cNvPr id="10" name="Abgerundetes Rechteck 9"/>
          <p:cNvSpPr/>
          <p:nvPr/>
        </p:nvSpPr>
        <p:spPr bwMode="auto">
          <a:xfrm>
            <a:off x="5584198" y="3792641"/>
            <a:ext cx="1971610" cy="476086"/>
          </a:xfrm>
          <a:prstGeom prst="roundRect">
            <a:avLst/>
          </a:prstGeom>
          <a:solidFill>
            <a:srgbClr val="F79C88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mtClean="0"/>
              <a:t>REST service </a:t>
            </a:r>
            <a:r>
              <a:rPr kumimoji="0" lang="de-DE" sz="1600" b="0" i="0" u="none" strike="noStrike" cap="none" normalizeH="0" smtClean="0">
                <a:ln>
                  <a:noFill/>
                </a:ln>
                <a:solidFill>
                  <a:srgbClr val="173B64"/>
                </a:solidFill>
                <a:effectLst/>
                <a:latin typeface="Arial" charset="0"/>
              </a:rPr>
              <a:t>API</a:t>
            </a:r>
            <a:endParaRPr kumimoji="0" lang="de-DE" sz="1600" b="0" i="0" u="none" strike="noStrike" cap="none" normalizeH="0" baseline="0" smtClean="0">
              <a:ln>
                <a:noFill/>
              </a:ln>
              <a:solidFill>
                <a:srgbClr val="173B64"/>
              </a:solidFill>
              <a:effectLst/>
              <a:latin typeface="Arial" charset="0"/>
            </a:endParaRPr>
          </a:p>
        </p:txBody>
      </p:sp>
      <p:sp>
        <p:nvSpPr>
          <p:cNvPr id="11" name="Abgerundetes Rechteck 10"/>
          <p:cNvSpPr/>
          <p:nvPr/>
        </p:nvSpPr>
        <p:spPr bwMode="auto">
          <a:xfrm>
            <a:off x="395536" y="4283477"/>
            <a:ext cx="2886633" cy="476086"/>
          </a:xfrm>
          <a:prstGeom prst="roundRect">
            <a:avLst/>
          </a:prstGeom>
          <a:solidFill>
            <a:srgbClr val="28A6B8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smtClean="0">
                <a:ln>
                  <a:noFill/>
                </a:ln>
                <a:solidFill>
                  <a:srgbClr val="173B64"/>
                </a:solidFill>
                <a:effectLst/>
                <a:latin typeface="Arial" charset="0"/>
              </a:rPr>
              <a:t>HELMNotationToolkit</a:t>
            </a: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rgbClr val="173B64"/>
              </a:solidFill>
              <a:effectLst/>
              <a:latin typeface="Arial" charset="0"/>
            </a:endParaRPr>
          </a:p>
        </p:txBody>
      </p:sp>
      <p:sp>
        <p:nvSpPr>
          <p:cNvPr id="12" name="Abgerundetes Rechteck 11"/>
          <p:cNvSpPr/>
          <p:nvPr/>
        </p:nvSpPr>
        <p:spPr bwMode="auto">
          <a:xfrm>
            <a:off x="4823590" y="5329178"/>
            <a:ext cx="1037868" cy="476086"/>
          </a:xfrm>
          <a:prstGeom prst="roundRect">
            <a:avLst/>
          </a:prstGeom>
          <a:solidFill>
            <a:srgbClr val="FFE384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smtClean="0">
                <a:ln>
                  <a:noFill/>
                </a:ln>
                <a:solidFill>
                  <a:srgbClr val="173B64"/>
                </a:solidFill>
                <a:effectLst/>
                <a:latin typeface="Arial" charset="0"/>
              </a:rPr>
              <a:t>Marvin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smtClean="0">
                <a:ln>
                  <a:noFill/>
                </a:ln>
                <a:solidFill>
                  <a:srgbClr val="173B64"/>
                </a:solidFill>
                <a:effectLst/>
                <a:latin typeface="Arial" charset="0"/>
              </a:rPr>
              <a:t>Beans</a:t>
            </a:r>
          </a:p>
        </p:txBody>
      </p:sp>
      <p:sp>
        <p:nvSpPr>
          <p:cNvPr id="13" name="Pfeil nach rechts 12"/>
          <p:cNvSpPr/>
          <p:nvPr/>
        </p:nvSpPr>
        <p:spPr bwMode="auto">
          <a:xfrm>
            <a:off x="3749094" y="4628767"/>
            <a:ext cx="576064" cy="288032"/>
          </a:xfrm>
          <a:prstGeom prst="rightArrow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rgbClr val="173B64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077625"/>
      </p:ext>
    </p:extLst>
  </p:cSld>
  <p:clrMapOvr>
    <a:masterClrMapping/>
  </p:clrMapOvr>
  <p:transition xmlns:p14="http://schemas.microsoft.com/office/powerpoint/2010/main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HELM State Machine Parser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F65372-B929-454B-AC40-6926AEC9B884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37" y="1556792"/>
            <a:ext cx="8312727" cy="234355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169" y="3789041"/>
            <a:ext cx="3921271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152479"/>
      </p:ext>
    </p:extLst>
  </p:cSld>
  <p:clrMapOvr>
    <a:masterClrMapping/>
  </p:clrMapOvr>
  <p:transition xmlns:p14="http://schemas.microsoft.com/office/powerpoint/2010/main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The Pistoia Alliance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F65372-B929-454B-AC40-6926AEC9B884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  <p:sp>
        <p:nvSpPr>
          <p:cNvPr id="5" name="TextBox 7"/>
          <p:cNvSpPr txBox="1"/>
          <p:nvPr/>
        </p:nvSpPr>
        <p:spPr>
          <a:xfrm>
            <a:off x="1115616" y="1905506"/>
            <a:ext cx="691276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GB" sz="3200" dirty="0">
                <a:solidFill>
                  <a:srgbClr val="666E71"/>
                </a:solidFill>
                <a:cs typeface="Arial" charset="0"/>
              </a:rPr>
              <a:t>The Pistoia Alliance is a global, non-profit alliance of life science companies, vendors, publishers, and academic groups that work together to solve common problems and lower barriers to innovation in R&amp;D</a:t>
            </a:r>
            <a:r>
              <a:rPr lang="en-US" sz="3200" dirty="0">
                <a:solidFill>
                  <a:srgbClr val="666E71"/>
                </a:solidFill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4234085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HELM Resources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F65372-B929-454B-AC40-6926AEC9B884}" type="slidenum">
              <a:rPr lang="de-DE" smtClean="0"/>
              <a:pPr>
                <a:defRPr/>
              </a:pPr>
              <a:t>20</a:t>
            </a:fld>
            <a:endParaRPr lang="de-DE"/>
          </a:p>
        </p:txBody>
      </p:sp>
      <p:pic>
        <p:nvPicPr>
          <p:cNvPr id="12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497203"/>
            <a:ext cx="4333655" cy="4812117"/>
          </a:xfrm>
          <a:prstGeom prst="rect">
            <a:avLst/>
          </a:prstGeom>
          <a:ln w="38100" cap="sq">
            <a:solidFill>
              <a:schemeClr val="tx1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Rectangle 1"/>
          <p:cNvSpPr/>
          <p:nvPr/>
        </p:nvSpPr>
        <p:spPr>
          <a:xfrm>
            <a:off x="5281277" y="3018438"/>
            <a:ext cx="3117950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r>
              <a:rPr lang="en-US" dirty="0" smtClean="0">
                <a:solidFill>
                  <a:srgbClr val="4C5156"/>
                </a:solidFill>
                <a:latin typeface="+mn-lt"/>
              </a:rPr>
              <a:t>https://github.com/PistoiaHELM</a:t>
            </a:r>
            <a:endParaRPr lang="en-US" dirty="0">
              <a:solidFill>
                <a:srgbClr val="4C5156"/>
              </a:solidFill>
              <a:latin typeface="+mn-lt"/>
            </a:endParaRPr>
          </a:p>
        </p:txBody>
      </p:sp>
      <p:grpSp>
        <p:nvGrpSpPr>
          <p:cNvPr id="15" name="Group 4"/>
          <p:cNvGrpSpPr/>
          <p:nvPr/>
        </p:nvGrpSpPr>
        <p:grpSpPr>
          <a:xfrm>
            <a:off x="6163732" y="1712807"/>
            <a:ext cx="1353041" cy="1110892"/>
            <a:chOff x="6398386" y="1484784"/>
            <a:chExt cx="1800898" cy="1478597"/>
          </a:xfrm>
        </p:grpSpPr>
        <p:pic>
          <p:nvPicPr>
            <p:cNvPr id="16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04248" y="1484784"/>
              <a:ext cx="980728" cy="980728"/>
            </a:xfrm>
            <a:prstGeom prst="rect">
              <a:avLst/>
            </a:prstGeom>
          </p:spPr>
        </p:pic>
        <p:pic>
          <p:nvPicPr>
            <p:cNvPr id="17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98386" y="2492896"/>
              <a:ext cx="1800898" cy="470485"/>
            </a:xfrm>
            <a:prstGeom prst="rect">
              <a:avLst/>
            </a:prstGeom>
          </p:spPr>
        </p:pic>
      </p:grpSp>
      <p:pic>
        <p:nvPicPr>
          <p:cNvPr id="18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2556" y="3717032"/>
            <a:ext cx="3755392" cy="195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23132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Example implementation</a:t>
            </a:r>
            <a:endParaRPr lang="de-DE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734" y="1333794"/>
            <a:ext cx="6790216" cy="5191550"/>
          </a:xfr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F65372-B929-454B-AC40-6926AEC9B884}" type="slidenum">
              <a:rPr lang="de-DE" smtClean="0"/>
              <a:pPr>
                <a:defRPr/>
              </a:pPr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1620615"/>
      </p:ext>
    </p:extLst>
  </p:cSld>
  <p:clrMapOvr>
    <a:masterClrMapping/>
  </p:clrMapOvr>
  <p:transition xmlns:p14="http://schemas.microsoft.com/office/powerpoint/2010/main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Example Implementation</a:t>
            </a:r>
            <a:endParaRPr lang="de-DE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606" y="1333794"/>
            <a:ext cx="6723302" cy="5191550"/>
          </a:xfr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F65372-B929-454B-AC40-6926AEC9B884}" type="slidenum">
              <a:rPr lang="de-DE" smtClean="0"/>
              <a:pPr>
                <a:defRPr/>
              </a:pPr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6474855"/>
      </p:ext>
    </p:extLst>
  </p:cSld>
  <p:clrMapOvr>
    <a:masterClrMapping/>
  </p:clrMapOvr>
  <p:transition xmlns:p14="http://schemas.microsoft.com/office/powerpoint/2010/main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Development Team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F65372-B929-454B-AC40-6926AEC9B884}" type="slidenum">
              <a:rPr lang="de-DE" smtClean="0"/>
              <a:pPr>
                <a:defRPr/>
              </a:pPr>
              <a:t>23</a:t>
            </a:fld>
            <a:endParaRPr lang="de-DE"/>
          </a:p>
        </p:txBody>
      </p:sp>
      <p:sp>
        <p:nvSpPr>
          <p:cNvPr id="5" name="TextBox 7"/>
          <p:cNvSpPr txBox="1"/>
          <p:nvPr/>
        </p:nvSpPr>
        <p:spPr>
          <a:xfrm>
            <a:off x="467544" y="1700808"/>
            <a:ext cx="4608512" cy="4832092"/>
          </a:xfrm>
          <a:prstGeom prst="rect">
            <a:avLst/>
          </a:prstGeom>
          <a:noFill/>
          <a:ln>
            <a:solidFill>
              <a:srgbClr val="3366FF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r>
              <a:rPr lang="en-US" sz="1400" b="1" dirty="0" smtClean="0">
                <a:latin typeface="Arial"/>
                <a:cs typeface="Arial"/>
              </a:rPr>
              <a:t>Development</a:t>
            </a:r>
            <a:r>
              <a:rPr lang="en-US" sz="1400" dirty="0" smtClean="0">
                <a:latin typeface="Arial"/>
                <a:cs typeface="Arial"/>
              </a:rPr>
              <a:t>:</a:t>
            </a:r>
            <a:endParaRPr lang="en-US" sz="1400" dirty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latin typeface="Arial"/>
                <a:cs typeface="Arial"/>
              </a:rPr>
              <a:t>Markus </a:t>
            </a:r>
            <a:r>
              <a:rPr lang="en-US" sz="1400" dirty="0" err="1" smtClean="0">
                <a:latin typeface="Arial"/>
                <a:cs typeface="Arial"/>
              </a:rPr>
              <a:t>Weisser</a:t>
            </a:r>
            <a:r>
              <a:rPr lang="en-US" sz="1400" dirty="0" smtClean="0">
                <a:latin typeface="Arial"/>
                <a:cs typeface="Arial"/>
              </a:rPr>
              <a:t> (</a:t>
            </a:r>
            <a:r>
              <a:rPr lang="en-US" sz="1400" dirty="0" err="1" smtClean="0">
                <a:latin typeface="Arial"/>
                <a:cs typeface="Arial"/>
              </a:rPr>
              <a:t>quattro</a:t>
            </a:r>
            <a:r>
              <a:rPr lang="en-US" sz="1400" dirty="0" smtClean="0">
                <a:latin typeface="Arial"/>
                <a:cs typeface="Arial"/>
              </a:rPr>
              <a:t> research)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latin typeface="Arial"/>
                <a:cs typeface="Arial"/>
              </a:rPr>
              <a:t>Sabrina Hecht (</a:t>
            </a:r>
            <a:r>
              <a:rPr lang="en-US" sz="1400" dirty="0" err="1" smtClean="0">
                <a:latin typeface="Arial"/>
                <a:cs typeface="Arial"/>
              </a:rPr>
              <a:t>quattro</a:t>
            </a:r>
            <a:r>
              <a:rPr lang="en-US" sz="1400" dirty="0" smtClean="0">
                <a:latin typeface="Arial"/>
                <a:cs typeface="Arial"/>
              </a:rPr>
              <a:t> research)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latin typeface="Arial"/>
                <a:cs typeface="Arial"/>
              </a:rPr>
              <a:t>Dmitry </a:t>
            </a:r>
            <a:r>
              <a:rPr lang="en-US" sz="1400" dirty="0" err="1" smtClean="0">
                <a:latin typeface="Arial"/>
                <a:cs typeface="Arial"/>
              </a:rPr>
              <a:t>Chistyakov</a:t>
            </a:r>
            <a:r>
              <a:rPr lang="en-US" sz="1400" dirty="0" smtClean="0">
                <a:latin typeface="Arial"/>
                <a:cs typeface="Arial"/>
              </a:rPr>
              <a:t> (</a:t>
            </a:r>
            <a:r>
              <a:rPr lang="en-US" sz="1400" dirty="0" err="1" smtClean="0">
                <a:latin typeface="Arial"/>
                <a:cs typeface="Arial"/>
              </a:rPr>
              <a:t>quattro</a:t>
            </a:r>
            <a:r>
              <a:rPr lang="en-US" sz="1400" dirty="0" smtClean="0">
                <a:latin typeface="Arial"/>
                <a:cs typeface="Arial"/>
              </a:rPr>
              <a:t> research)</a:t>
            </a:r>
            <a:endParaRPr lang="en-US" sz="1400" b="1" dirty="0" smtClean="0">
              <a:latin typeface="Arial"/>
              <a:cs typeface="Arial"/>
            </a:endParaRPr>
          </a:p>
          <a:p>
            <a:endParaRPr lang="en-US" sz="1400" b="1" dirty="0">
              <a:latin typeface="Arial"/>
              <a:cs typeface="Arial"/>
            </a:endParaRPr>
          </a:p>
          <a:p>
            <a:r>
              <a:rPr lang="en-US" sz="1400" b="1" dirty="0" err="1" smtClean="0">
                <a:latin typeface="Arial"/>
                <a:cs typeface="Arial"/>
              </a:rPr>
              <a:t>Managment</a:t>
            </a:r>
            <a:r>
              <a:rPr lang="en-US" sz="1400" dirty="0" smtClean="0">
                <a:latin typeface="Arial"/>
                <a:cs typeface="Arial"/>
              </a:rPr>
              <a:t>: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latin typeface="Arial"/>
                <a:cs typeface="Arial"/>
              </a:rPr>
              <a:t>Sergio </a:t>
            </a:r>
            <a:r>
              <a:rPr lang="en-US" sz="1400" dirty="0" err="1" smtClean="0">
                <a:latin typeface="Arial"/>
                <a:cs typeface="Arial"/>
              </a:rPr>
              <a:t>Rotstein</a:t>
            </a:r>
            <a:r>
              <a:rPr lang="en-US" sz="1400" dirty="0" smtClean="0">
                <a:latin typeface="Arial"/>
                <a:cs typeface="Arial"/>
              </a:rPr>
              <a:t> (Pfizer) –  Domain Lead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latin typeface="Arial"/>
                <a:cs typeface="Arial"/>
              </a:rPr>
              <a:t>Claire Bellamy (Pistoia Alliance) – Project Manager</a:t>
            </a:r>
          </a:p>
          <a:p>
            <a:endParaRPr lang="en-US" sz="1400" dirty="0">
              <a:latin typeface="Arial"/>
              <a:cs typeface="Arial"/>
            </a:endParaRPr>
          </a:p>
          <a:p>
            <a:r>
              <a:rPr lang="en-US" sz="1400" b="1" dirty="0" smtClean="0">
                <a:latin typeface="Arial"/>
                <a:cs typeface="Arial"/>
              </a:rPr>
              <a:t>Pistoia Alliance HELM Team Members: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latin typeface="Arial"/>
                <a:cs typeface="Arial"/>
              </a:rPr>
              <a:t>Thomas </a:t>
            </a:r>
            <a:r>
              <a:rPr lang="en-US" sz="1400" dirty="0" err="1">
                <a:latin typeface="Arial"/>
                <a:cs typeface="Arial"/>
              </a:rPr>
              <a:t>Gan</a:t>
            </a:r>
            <a:r>
              <a:rPr lang="en-US" sz="1400" dirty="0">
                <a:latin typeface="Arial"/>
                <a:cs typeface="Arial"/>
              </a:rPr>
              <a:t> (Merck)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latin typeface="Arial"/>
                <a:cs typeface="Arial"/>
              </a:rPr>
              <a:t>Jan </a:t>
            </a:r>
            <a:r>
              <a:rPr lang="en-US" sz="1400" dirty="0">
                <a:latin typeface="Arial"/>
                <a:cs typeface="Arial"/>
              </a:rPr>
              <a:t>Holst </a:t>
            </a:r>
            <a:r>
              <a:rPr lang="en-US" sz="1400" dirty="0" smtClean="0">
                <a:latin typeface="Arial"/>
                <a:cs typeface="Arial"/>
              </a:rPr>
              <a:t>Jensen (</a:t>
            </a:r>
            <a:r>
              <a:rPr lang="en-US" sz="1400" dirty="0" err="1" smtClean="0">
                <a:latin typeface="Arial"/>
                <a:cs typeface="Arial"/>
              </a:rPr>
              <a:t>biochemfusion</a:t>
            </a:r>
            <a:r>
              <a:rPr lang="en-US" sz="1400" dirty="0" smtClean="0">
                <a:latin typeface="Arial"/>
                <a:cs typeface="Arial"/>
              </a:rPr>
              <a:t>)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latin typeface="Arial"/>
                <a:cs typeface="Arial"/>
              </a:rPr>
              <a:t>Stefan Klostermann (Roche)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latin typeface="Arial"/>
                <a:cs typeface="Arial"/>
              </a:rPr>
              <a:t>Roland </a:t>
            </a:r>
            <a:r>
              <a:rPr lang="en-US" sz="1400" dirty="0" err="1">
                <a:latin typeface="Arial"/>
                <a:cs typeface="Arial"/>
              </a:rPr>
              <a:t>Knispel</a:t>
            </a:r>
            <a:r>
              <a:rPr lang="en-US" sz="1400" dirty="0">
                <a:latin typeface="Arial"/>
                <a:cs typeface="Arial"/>
              </a:rPr>
              <a:t> (</a:t>
            </a:r>
            <a:r>
              <a:rPr lang="en-US" sz="1400" dirty="0" err="1">
                <a:latin typeface="Arial"/>
                <a:cs typeface="Arial"/>
              </a:rPr>
              <a:t>ChemAxon</a:t>
            </a:r>
            <a:r>
              <a:rPr lang="en-US" sz="1400" dirty="0">
                <a:latin typeface="Arial"/>
                <a:cs typeface="Arial"/>
              </a:rPr>
              <a:t>)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latin typeface="Arial"/>
                <a:cs typeface="Arial"/>
              </a:rPr>
              <a:t>Jeff </a:t>
            </a:r>
            <a:r>
              <a:rPr lang="en-US" sz="1400" dirty="0">
                <a:latin typeface="Arial"/>
                <a:cs typeface="Arial"/>
              </a:rPr>
              <a:t>Milton (</a:t>
            </a:r>
            <a:r>
              <a:rPr lang="en-US" sz="1400" dirty="0" err="1">
                <a:latin typeface="Arial"/>
                <a:cs typeface="Arial"/>
              </a:rPr>
              <a:t>Ionis</a:t>
            </a:r>
            <a:r>
              <a:rPr lang="en-US" sz="1400" dirty="0">
                <a:latin typeface="Arial"/>
                <a:cs typeface="Arial"/>
              </a:rPr>
              <a:t>)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latin typeface="Arial"/>
                <a:cs typeface="Arial"/>
              </a:rPr>
              <a:t>Sven </a:t>
            </a:r>
            <a:r>
              <a:rPr lang="en-US" sz="1400" dirty="0" err="1" smtClean="0">
                <a:latin typeface="Arial"/>
                <a:cs typeface="Arial"/>
              </a:rPr>
              <a:t>Neumeyer</a:t>
            </a:r>
            <a:r>
              <a:rPr lang="en-US" sz="1400" dirty="0" smtClean="0">
                <a:latin typeface="Arial"/>
                <a:cs typeface="Arial"/>
              </a:rPr>
              <a:t> (Novartis)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latin typeface="Arial"/>
                <a:cs typeface="Arial"/>
              </a:rPr>
              <a:t>Matthias Nolte (BMS)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err="1" smtClean="0">
                <a:latin typeface="Arial"/>
                <a:cs typeface="Arial"/>
              </a:rPr>
              <a:t>Yohann</a:t>
            </a:r>
            <a:r>
              <a:rPr lang="en-US" sz="1400" dirty="0" smtClean="0">
                <a:latin typeface="Arial"/>
                <a:cs typeface="Arial"/>
              </a:rPr>
              <a:t> </a:t>
            </a:r>
            <a:r>
              <a:rPr lang="en-US" sz="1400" dirty="0" smtClean="0">
                <a:latin typeface="Arial"/>
                <a:cs typeface="Arial"/>
              </a:rPr>
              <a:t>Potier (Novartis)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latin typeface="Arial"/>
                <a:cs typeface="Arial"/>
              </a:rPr>
              <a:t>Eric Swayze (</a:t>
            </a:r>
            <a:r>
              <a:rPr lang="en-US" sz="1400" dirty="0" err="1" smtClean="0">
                <a:latin typeface="Arial"/>
                <a:cs typeface="Arial"/>
              </a:rPr>
              <a:t>Ionis</a:t>
            </a:r>
            <a:r>
              <a:rPr lang="en-US" sz="1400" dirty="0" smtClean="0">
                <a:latin typeface="Arial"/>
                <a:cs typeface="Arial"/>
              </a:rPr>
              <a:t>)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latin typeface="Arial"/>
                <a:cs typeface="Arial"/>
              </a:rPr>
              <a:t>Bernhard </a:t>
            </a:r>
            <a:r>
              <a:rPr lang="en-US" sz="1400" dirty="0" err="1" smtClean="0">
                <a:latin typeface="Arial"/>
                <a:cs typeface="Arial"/>
              </a:rPr>
              <a:t>Schirm</a:t>
            </a:r>
            <a:r>
              <a:rPr lang="en-US" sz="1400" dirty="0" smtClean="0">
                <a:latin typeface="Arial"/>
                <a:cs typeface="Arial"/>
              </a:rPr>
              <a:t> (quattro research)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latin typeface="Arial"/>
                <a:cs typeface="Arial"/>
              </a:rPr>
              <a:t>Tianhong Zhang (Pfizer)</a:t>
            </a:r>
          </a:p>
          <a:p>
            <a:pPr marL="285750" indent="-285750">
              <a:buFont typeface="Arial"/>
              <a:buChar char="•"/>
            </a:pPr>
            <a:endParaRPr lang="en-US" sz="1400" dirty="0">
              <a:latin typeface="Arial"/>
              <a:cs typeface="Arial"/>
            </a:endParaRPr>
          </a:p>
        </p:txBody>
      </p:sp>
      <p:sp>
        <p:nvSpPr>
          <p:cNvPr id="6" name="TextBox 7"/>
          <p:cNvSpPr txBox="1"/>
          <p:nvPr/>
        </p:nvSpPr>
        <p:spPr>
          <a:xfrm>
            <a:off x="5364088" y="4277995"/>
            <a:ext cx="3125862" cy="2031325"/>
          </a:xfrm>
          <a:prstGeom prst="rect">
            <a:avLst/>
          </a:prstGeom>
          <a:noFill/>
          <a:ln>
            <a:solidFill>
              <a:srgbClr val="3366FF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marL="0" indent="0">
              <a:buNone/>
            </a:pPr>
            <a:r>
              <a:rPr lang="en-US" sz="1400" b="1" dirty="0" smtClean="0">
                <a:latin typeface="Arial"/>
                <a:cs typeface="Arial"/>
              </a:rPr>
              <a:t>Steering Committee Members:</a:t>
            </a:r>
            <a:endParaRPr lang="en-US" sz="1400" b="1" dirty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latin typeface="Arial"/>
                <a:cs typeface="Arial"/>
              </a:rPr>
              <a:t>Margret </a:t>
            </a:r>
            <a:r>
              <a:rPr lang="en-US" sz="1400" dirty="0" err="1">
                <a:latin typeface="Arial"/>
                <a:cs typeface="Arial"/>
              </a:rPr>
              <a:t>Assfalg</a:t>
            </a:r>
            <a:r>
              <a:rPr lang="en-US" sz="1400" dirty="0">
                <a:latin typeface="Arial"/>
                <a:cs typeface="Arial"/>
              </a:rPr>
              <a:t> (Roche)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latin typeface="Arial"/>
                <a:cs typeface="Arial"/>
              </a:rPr>
              <a:t>Ramesh </a:t>
            </a:r>
            <a:r>
              <a:rPr lang="en-US" sz="1400" dirty="0" err="1">
                <a:latin typeface="Arial"/>
                <a:cs typeface="Arial"/>
              </a:rPr>
              <a:t>Durvasula</a:t>
            </a:r>
            <a:r>
              <a:rPr lang="en-US" sz="1400" dirty="0">
                <a:latin typeface="Arial"/>
                <a:cs typeface="Arial"/>
              </a:rPr>
              <a:t> (BMS)  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latin typeface="Arial"/>
                <a:cs typeface="Arial"/>
              </a:rPr>
              <a:t>Leah O'Brien (GSK)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latin typeface="Arial"/>
                <a:cs typeface="Arial"/>
              </a:rPr>
              <a:t>Sergio </a:t>
            </a:r>
            <a:r>
              <a:rPr lang="en-US" sz="1400" dirty="0">
                <a:latin typeface="Arial"/>
                <a:cs typeface="Arial"/>
              </a:rPr>
              <a:t>Rotstein (Pfizer) 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latin typeface="Arial"/>
                <a:cs typeface="Arial"/>
              </a:rPr>
              <a:t>Eric Swayze (</a:t>
            </a:r>
            <a:r>
              <a:rPr lang="en-US" sz="1400" dirty="0" err="1">
                <a:latin typeface="Arial"/>
                <a:cs typeface="Arial"/>
              </a:rPr>
              <a:t>Ionis</a:t>
            </a:r>
            <a:r>
              <a:rPr lang="en-US" sz="1400" dirty="0" smtClean="0">
                <a:latin typeface="Arial"/>
                <a:cs typeface="Arial"/>
              </a:rPr>
              <a:t>)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latin typeface="Arial"/>
                <a:cs typeface="Arial"/>
              </a:rPr>
              <a:t>Chris </a:t>
            </a:r>
            <a:r>
              <a:rPr lang="en-US" sz="1400" dirty="0">
                <a:latin typeface="Arial"/>
                <a:cs typeface="Arial"/>
              </a:rPr>
              <a:t>Waller (Merck</a:t>
            </a:r>
            <a:r>
              <a:rPr lang="en-US" sz="1400" dirty="0" smtClean="0">
                <a:latin typeface="Arial"/>
                <a:cs typeface="Arial"/>
              </a:rPr>
              <a:t>)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latin typeface="Arial"/>
                <a:cs typeface="Arial"/>
              </a:rPr>
              <a:t>John Wise (Pistoia Alliance)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err="1" smtClean="0">
                <a:latin typeface="Arial"/>
                <a:cs typeface="Arial"/>
              </a:rPr>
              <a:t>Quan</a:t>
            </a:r>
            <a:r>
              <a:rPr lang="en-US" sz="1400" dirty="0" smtClean="0">
                <a:latin typeface="Arial"/>
                <a:cs typeface="Arial"/>
              </a:rPr>
              <a:t> </a:t>
            </a:r>
            <a:r>
              <a:rPr lang="en-US" sz="1400" dirty="0" smtClean="0">
                <a:latin typeface="Arial"/>
                <a:cs typeface="Arial"/>
              </a:rPr>
              <a:t>Yang (Novartis)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96472371"/>
      </p:ext>
    </p:extLst>
  </p:cSld>
  <p:clrMapOvr>
    <a:masterClrMapping/>
  </p:clrMapOvr>
  <p:transition xmlns:p14="http://schemas.microsoft.com/office/powerpoint/2010/main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References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188" y="1600200"/>
            <a:ext cx="7878762" cy="3900488"/>
          </a:xfrm>
        </p:spPr>
        <p:txBody>
          <a:bodyPr/>
          <a:lstStyle/>
          <a:p>
            <a:r>
              <a:rPr lang="de-DE" sz="2000"/>
              <a:t>Poster </a:t>
            </a:r>
            <a:r>
              <a:rPr lang="de-DE" sz="2000" smtClean="0"/>
              <a:t>presentation in the exhibit hall</a:t>
            </a:r>
            <a:endParaRPr lang="de-DE" sz="2000"/>
          </a:p>
          <a:p>
            <a:r>
              <a:rPr lang="de-DE" sz="2000" smtClean="0">
                <a:hlinkClick r:id="rId2"/>
              </a:rPr>
              <a:t>www.openhelm.org</a:t>
            </a:r>
            <a:endParaRPr lang="de-DE" sz="2000" smtClean="0"/>
          </a:p>
          <a:p>
            <a:r>
              <a:rPr lang="de-DE" sz="2000">
                <a:hlinkClick r:id="rId3"/>
              </a:rPr>
              <a:t>https://</a:t>
            </a:r>
            <a:r>
              <a:rPr lang="de-DE" sz="2000" smtClean="0">
                <a:hlinkClick r:id="rId3"/>
              </a:rPr>
              <a:t>github.com/PistoiaHELM</a:t>
            </a:r>
            <a:endParaRPr lang="de-DE" sz="2000" smtClean="0"/>
          </a:p>
          <a:p>
            <a:r>
              <a:rPr lang="de-DE" sz="2000"/>
              <a:t>Zhang, Tianhong, et al</a:t>
            </a:r>
            <a:r>
              <a:rPr lang="de-DE" sz="2000" smtClean="0"/>
              <a:t>.</a:t>
            </a:r>
            <a:br>
              <a:rPr lang="de-DE" sz="2000" smtClean="0"/>
            </a:br>
            <a:r>
              <a:rPr lang="en-US" sz="2000" i="1"/>
              <a:t>Journal of chemical information and modelling</a:t>
            </a:r>
            <a:r>
              <a:rPr lang="en-US" sz="2000"/>
              <a:t> 52.10 (2012): 2796-2806</a:t>
            </a:r>
            <a:r>
              <a:rPr lang="de-DE" sz="2000"/>
              <a:t/>
            </a:r>
            <a:br>
              <a:rPr lang="de-DE" sz="2000"/>
            </a:br>
            <a:r>
              <a:rPr lang="de-DE" sz="2000">
                <a:hlinkClick r:id="rId4"/>
              </a:rPr>
              <a:t>http://</a:t>
            </a:r>
            <a:r>
              <a:rPr lang="de-DE" sz="2000" smtClean="0">
                <a:hlinkClick r:id="rId4"/>
              </a:rPr>
              <a:t>pubs.acs.org/doi/full/10.1021/ci3001925</a:t>
            </a:r>
            <a:endParaRPr lang="de-DE" sz="2000" smtClean="0"/>
          </a:p>
          <a:p>
            <a:endParaRPr lang="de-DE" sz="200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F65372-B929-454B-AC40-6926AEC9B884}" type="slidenum">
              <a:rPr lang="de-DE" smtClean="0"/>
              <a:pPr>
                <a:defRPr/>
              </a:pPr>
              <a:t>24</a:t>
            </a:fld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2987824" y="5634876"/>
            <a:ext cx="27222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smtClean="0"/>
              <a:t>Thank you!</a:t>
            </a:r>
            <a:endParaRPr lang="de-DE" sz="4000"/>
          </a:p>
        </p:txBody>
      </p:sp>
    </p:spTree>
    <p:extLst>
      <p:ext uri="{BB962C8B-B14F-4D97-AF65-F5344CB8AC3E}">
        <p14:creationId xmlns:p14="http://schemas.microsoft.com/office/powerpoint/2010/main" val="3241951703"/>
      </p:ext>
    </p:extLst>
  </p:cSld>
  <p:clrMapOvr>
    <a:masterClrMapping/>
  </p:clrMapOvr>
  <p:transition xmlns:p14="http://schemas.microsoft.com/office/powerpoint/2010/main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F65372-B929-454B-AC40-6926AEC9B884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  <p:pic>
        <p:nvPicPr>
          <p:cNvPr id="5" name="Picture 8" descr="logo-AC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768" y="457047"/>
            <a:ext cx="637617" cy="490475"/>
          </a:xfrm>
          <a:prstGeom prst="rect">
            <a:avLst/>
          </a:prstGeom>
        </p:spPr>
      </p:pic>
      <p:pic>
        <p:nvPicPr>
          <p:cNvPr id="6" name="Picture 10" descr="logo-AstraZenec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660" y="1090846"/>
            <a:ext cx="1471424" cy="372761"/>
          </a:xfrm>
          <a:prstGeom prst="rect">
            <a:avLst/>
          </a:prstGeom>
        </p:spPr>
      </p:pic>
      <p:pic>
        <p:nvPicPr>
          <p:cNvPr id="7" name="Picture 11" descr="logo-Baye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277" y="4539122"/>
            <a:ext cx="490475" cy="490475"/>
          </a:xfrm>
          <a:prstGeom prst="rect">
            <a:avLst/>
          </a:prstGeom>
        </p:spPr>
      </p:pic>
      <p:pic>
        <p:nvPicPr>
          <p:cNvPr id="8" name="Picture 12" descr="logo-BI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127" y="1090846"/>
            <a:ext cx="1422377" cy="490475"/>
          </a:xfrm>
          <a:prstGeom prst="rect">
            <a:avLst/>
          </a:prstGeom>
        </p:spPr>
      </p:pic>
      <p:pic>
        <p:nvPicPr>
          <p:cNvPr id="9" name="Picture 14" descr="logo-BiochemFusion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849" y="5850980"/>
            <a:ext cx="1471424" cy="264856"/>
          </a:xfrm>
          <a:prstGeom prst="rect">
            <a:avLst/>
          </a:prstGeom>
        </p:spPr>
      </p:pic>
      <p:pic>
        <p:nvPicPr>
          <p:cNvPr id="10" name="Picture 15" descr="logo-BioIT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465" y="1803769"/>
            <a:ext cx="980949" cy="470856"/>
          </a:xfrm>
          <a:prstGeom prst="rect">
            <a:avLst/>
          </a:prstGeom>
        </p:spPr>
      </p:pic>
      <p:pic>
        <p:nvPicPr>
          <p:cNvPr id="11" name="Picture 16" descr="logo-Biovariance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361" y="6267549"/>
            <a:ext cx="1373329" cy="490475"/>
          </a:xfrm>
          <a:prstGeom prst="rect">
            <a:avLst/>
          </a:prstGeom>
        </p:spPr>
      </p:pic>
      <p:pic>
        <p:nvPicPr>
          <p:cNvPr id="12" name="Picture 17" descr="logo-biovia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464" y="3160886"/>
            <a:ext cx="1029997" cy="279571"/>
          </a:xfrm>
          <a:prstGeom prst="rect">
            <a:avLst/>
          </a:prstGeom>
        </p:spPr>
      </p:pic>
      <p:pic>
        <p:nvPicPr>
          <p:cNvPr id="13" name="Picture 18" descr="logo-BMS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785" y="6267550"/>
            <a:ext cx="843616" cy="490474"/>
          </a:xfrm>
          <a:prstGeom prst="rect">
            <a:avLst/>
          </a:prstGeom>
        </p:spPr>
      </p:pic>
      <p:pic>
        <p:nvPicPr>
          <p:cNvPr id="14" name="Picture 19" descr="logo-CCDC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449" y="6391594"/>
            <a:ext cx="1008112" cy="235226"/>
          </a:xfrm>
          <a:prstGeom prst="rect">
            <a:avLst/>
          </a:prstGeom>
        </p:spPr>
      </p:pic>
      <p:pic>
        <p:nvPicPr>
          <p:cNvPr id="15" name="Picture 20" descr="logo-Certara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8982" y="5164730"/>
            <a:ext cx="1471424" cy="431618"/>
          </a:xfrm>
          <a:prstGeom prst="rect">
            <a:avLst/>
          </a:prstGeom>
        </p:spPr>
      </p:pic>
      <p:pic>
        <p:nvPicPr>
          <p:cNvPr id="16" name="Picture 21" descr="logo-Chemaxon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758" y="6267550"/>
            <a:ext cx="559141" cy="490475"/>
          </a:xfrm>
          <a:prstGeom prst="rect">
            <a:avLst/>
          </a:prstGeom>
        </p:spPr>
      </p:pic>
      <p:pic>
        <p:nvPicPr>
          <p:cNvPr id="17" name="Picture 23" descr="logo-ConnDiscov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027" y="5850980"/>
            <a:ext cx="1471424" cy="255047"/>
          </a:xfrm>
          <a:prstGeom prst="rect">
            <a:avLst/>
          </a:prstGeom>
        </p:spPr>
      </p:pic>
      <p:pic>
        <p:nvPicPr>
          <p:cNvPr id="18" name="Picture 24" descr="logo-DataBio.jp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470" y="4528703"/>
            <a:ext cx="1471424" cy="392380"/>
          </a:xfrm>
          <a:prstGeom prst="rect">
            <a:avLst/>
          </a:prstGeom>
        </p:spPr>
      </p:pic>
      <p:pic>
        <p:nvPicPr>
          <p:cNvPr id="19" name="Picture 25" descr="logo-Deloitte.jp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820" y="5723457"/>
            <a:ext cx="1353710" cy="490475"/>
          </a:xfrm>
          <a:prstGeom prst="rect">
            <a:avLst/>
          </a:prstGeom>
        </p:spPr>
      </p:pic>
      <p:pic>
        <p:nvPicPr>
          <p:cNvPr id="20" name="Picture 27" descr="logo-Eagle.pn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17" y="5815829"/>
            <a:ext cx="1177139" cy="490475"/>
          </a:xfrm>
          <a:prstGeom prst="rect">
            <a:avLst/>
          </a:prstGeom>
        </p:spPr>
      </p:pic>
      <p:pic>
        <p:nvPicPr>
          <p:cNvPr id="21" name="Picture 28" descr="logo-EBI.jp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762" y="5226872"/>
            <a:ext cx="1471424" cy="451237"/>
          </a:xfrm>
          <a:prstGeom prst="rect">
            <a:avLst/>
          </a:prstGeom>
        </p:spPr>
      </p:pic>
      <p:pic>
        <p:nvPicPr>
          <p:cNvPr id="22" name="Picture 30" descr="logo-EdiPCC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4" y="3817066"/>
            <a:ext cx="1451805" cy="412000"/>
          </a:xfrm>
          <a:prstGeom prst="rect">
            <a:avLst/>
          </a:prstGeom>
        </p:spPr>
      </p:pic>
      <p:pic>
        <p:nvPicPr>
          <p:cNvPr id="23" name="Picture 31" descr="logo-EPAM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751" y="1744797"/>
            <a:ext cx="935041" cy="274280"/>
          </a:xfrm>
          <a:prstGeom prst="rect">
            <a:avLst/>
          </a:prstGeom>
        </p:spPr>
      </p:pic>
      <p:pic>
        <p:nvPicPr>
          <p:cNvPr id="24" name="Picture 32" descr="logo-Fulcrum.jpg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89" y="1825267"/>
            <a:ext cx="1049616" cy="490475"/>
          </a:xfrm>
          <a:prstGeom prst="rect">
            <a:avLst/>
          </a:prstGeom>
        </p:spPr>
      </p:pic>
      <p:pic>
        <p:nvPicPr>
          <p:cNvPr id="25" name="Picture 33" descr="logo-GeneStack.jpg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393" y="471227"/>
            <a:ext cx="1471424" cy="323714"/>
          </a:xfrm>
          <a:prstGeom prst="rect">
            <a:avLst/>
          </a:prstGeom>
        </p:spPr>
      </p:pic>
      <p:pic>
        <p:nvPicPr>
          <p:cNvPr id="26" name="Picture 34" descr="logo-GSK.jpg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2" y="1116847"/>
            <a:ext cx="1353710" cy="490475"/>
          </a:xfrm>
          <a:prstGeom prst="rect">
            <a:avLst/>
          </a:prstGeom>
        </p:spPr>
      </p:pic>
      <p:pic>
        <p:nvPicPr>
          <p:cNvPr id="27" name="Picture 35" descr="logo-hp.png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437" y="1796326"/>
            <a:ext cx="490475" cy="490475"/>
          </a:xfrm>
          <a:prstGeom prst="rect">
            <a:avLst/>
          </a:prstGeom>
        </p:spPr>
      </p:pic>
      <p:pic>
        <p:nvPicPr>
          <p:cNvPr id="28" name="Picture 36" descr="logo-Hyve.png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337" y="1053792"/>
            <a:ext cx="1471424" cy="412000"/>
          </a:xfrm>
          <a:prstGeom prst="rect">
            <a:avLst/>
          </a:prstGeom>
        </p:spPr>
      </p:pic>
      <p:pic>
        <p:nvPicPr>
          <p:cNvPr id="29" name="Picture 37" descr="logo-IanHarrow.jpg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582" y="2468307"/>
            <a:ext cx="1471424" cy="264856"/>
          </a:xfrm>
          <a:prstGeom prst="rect">
            <a:avLst/>
          </a:prstGeom>
        </p:spPr>
      </p:pic>
      <p:pic>
        <p:nvPicPr>
          <p:cNvPr id="30" name="Picture 38" descr="logo-INCHI.png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930" y="457047"/>
            <a:ext cx="931902" cy="490475"/>
          </a:xfrm>
          <a:prstGeom prst="rect">
            <a:avLst/>
          </a:prstGeom>
        </p:spPr>
      </p:pic>
      <p:pic>
        <p:nvPicPr>
          <p:cNvPr id="31" name="Picture 40" descr="logo-Instem.jpg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0689" y="3149058"/>
            <a:ext cx="1471424" cy="382570"/>
          </a:xfrm>
          <a:prstGeom prst="rect">
            <a:avLst/>
          </a:prstGeom>
        </p:spPr>
      </p:pic>
      <p:pic>
        <p:nvPicPr>
          <p:cNvPr id="32" name="Picture 41" descr="logo-IO.jpg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992" y="6267550"/>
            <a:ext cx="510094" cy="490475"/>
          </a:xfrm>
          <a:prstGeom prst="rect">
            <a:avLst/>
          </a:prstGeom>
        </p:spPr>
      </p:pic>
      <p:pic>
        <p:nvPicPr>
          <p:cNvPr id="33" name="Picture 42" descr="logo-Ipsen.gif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056" y="3098568"/>
            <a:ext cx="1471424" cy="480665"/>
          </a:xfrm>
          <a:prstGeom prst="rect">
            <a:avLst/>
          </a:prstGeom>
        </p:spPr>
      </p:pic>
      <p:pic>
        <p:nvPicPr>
          <p:cNvPr id="34" name="Picture 44" descr="logo-jax.png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801" y="3064307"/>
            <a:ext cx="1206568" cy="490475"/>
          </a:xfrm>
          <a:prstGeom prst="rect">
            <a:avLst/>
          </a:prstGeom>
        </p:spPr>
      </p:pic>
      <p:pic>
        <p:nvPicPr>
          <p:cNvPr id="35" name="Picture 45" descr="logo-JnJ.png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6013" y="2468307"/>
            <a:ext cx="1471424" cy="304094"/>
          </a:xfrm>
          <a:prstGeom prst="rect">
            <a:avLst/>
          </a:prstGeom>
        </p:spPr>
      </p:pic>
      <p:pic>
        <p:nvPicPr>
          <p:cNvPr id="36" name="Picture 47" descr="logo-MerckCo.png"/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415" y="3749681"/>
            <a:ext cx="1471424" cy="490475"/>
          </a:xfrm>
          <a:prstGeom prst="rect">
            <a:avLst/>
          </a:prstGeom>
        </p:spPr>
      </p:pic>
      <p:pic>
        <p:nvPicPr>
          <p:cNvPr id="37" name="Picture 48" descr="logo-MerckKgAA.jpg"/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849" y="5723457"/>
            <a:ext cx="696474" cy="490475"/>
          </a:xfrm>
          <a:prstGeom prst="rect">
            <a:avLst/>
          </a:prstGeom>
        </p:spPr>
      </p:pic>
      <p:pic>
        <p:nvPicPr>
          <p:cNvPr id="38" name="Picture 49" descr="logo-MolConns.jpg"/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4629" y="4539122"/>
            <a:ext cx="1324282" cy="490475"/>
          </a:xfrm>
          <a:prstGeom prst="rect">
            <a:avLst/>
          </a:prstGeom>
        </p:spPr>
      </p:pic>
      <p:pic>
        <p:nvPicPr>
          <p:cNvPr id="39" name="Picture 50" descr="logo-Novartis.jpg"/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0647" y="3817067"/>
            <a:ext cx="1471424" cy="353142"/>
          </a:xfrm>
          <a:prstGeom prst="rect">
            <a:avLst/>
          </a:prstGeom>
        </p:spPr>
      </p:pic>
      <p:pic>
        <p:nvPicPr>
          <p:cNvPr id="40" name="Picture 51" descr="logo-Omixon.jpg"/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766" y="4539122"/>
            <a:ext cx="1471424" cy="451237"/>
          </a:xfrm>
          <a:prstGeom prst="rect">
            <a:avLst/>
          </a:prstGeom>
        </p:spPr>
      </p:pic>
      <p:pic>
        <p:nvPicPr>
          <p:cNvPr id="41" name="Picture 52" descr="logo-Oracle.jpg"/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113" y="1770531"/>
            <a:ext cx="1471424" cy="304094"/>
          </a:xfrm>
          <a:prstGeom prst="rect">
            <a:avLst/>
          </a:prstGeom>
        </p:spPr>
      </p:pic>
      <p:pic>
        <p:nvPicPr>
          <p:cNvPr id="42" name="Picture 53" descr="logo-Osthus.jpg"/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917" y="4467349"/>
            <a:ext cx="1392948" cy="490475"/>
          </a:xfrm>
          <a:prstGeom prst="rect">
            <a:avLst/>
          </a:prstGeom>
        </p:spPr>
      </p:pic>
      <p:pic>
        <p:nvPicPr>
          <p:cNvPr id="43" name="Picture 54" descr="logo-PerkinElmer.jpg"/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164" y="3793522"/>
            <a:ext cx="931902" cy="490475"/>
          </a:xfrm>
          <a:prstGeom prst="rect">
            <a:avLst/>
          </a:prstGeom>
        </p:spPr>
      </p:pic>
      <p:pic>
        <p:nvPicPr>
          <p:cNvPr id="44" name="Picture 55" descr="logo-Pfizer.jpg"/>
          <p:cNvPicPr>
            <a:picLocks noChangeAspect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29" y="4467349"/>
            <a:ext cx="843616" cy="490474"/>
          </a:xfrm>
          <a:prstGeom prst="rect">
            <a:avLst/>
          </a:prstGeom>
        </p:spPr>
      </p:pic>
      <p:pic>
        <p:nvPicPr>
          <p:cNvPr id="45" name="Picture 57" descr="logo-Promeditec.jpg"/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3142" y="5325016"/>
            <a:ext cx="1471424" cy="186380"/>
          </a:xfrm>
          <a:prstGeom prst="rect">
            <a:avLst/>
          </a:prstGeom>
        </p:spPr>
      </p:pic>
      <p:pic>
        <p:nvPicPr>
          <p:cNvPr id="46" name="Picture 58" descr="logo-QFAB.jpg"/>
          <p:cNvPicPr>
            <a:picLocks noChangeAspect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9230" y="1801480"/>
            <a:ext cx="382570" cy="490474"/>
          </a:xfrm>
          <a:prstGeom prst="rect">
            <a:avLst/>
          </a:prstGeom>
        </p:spPr>
      </p:pic>
      <p:pic>
        <p:nvPicPr>
          <p:cNvPr id="47" name="Picture 59" descr="logo-Roche.jpg"/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435" y="1126577"/>
            <a:ext cx="922092" cy="490474"/>
          </a:xfrm>
          <a:prstGeom prst="rect">
            <a:avLst/>
          </a:prstGeom>
        </p:spPr>
      </p:pic>
      <p:pic>
        <p:nvPicPr>
          <p:cNvPr id="48" name="Picture 60" descr="logo-RSC.jpg"/>
          <p:cNvPicPr>
            <a:picLocks noChangeAspect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2" y="2468307"/>
            <a:ext cx="686665" cy="490475"/>
          </a:xfrm>
          <a:prstGeom prst="rect">
            <a:avLst/>
          </a:prstGeom>
        </p:spPr>
      </p:pic>
      <p:pic>
        <p:nvPicPr>
          <p:cNvPr id="49" name="Picture 61" descr="logo-Sanofi.jpg"/>
          <p:cNvPicPr>
            <a:picLocks noChangeAspect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6980" y="457047"/>
            <a:ext cx="617998" cy="490475"/>
          </a:xfrm>
          <a:prstGeom prst="rect">
            <a:avLst/>
          </a:prstGeom>
        </p:spPr>
      </p:pic>
      <p:pic>
        <p:nvPicPr>
          <p:cNvPr id="50" name="Picture 62" descr="logo-Schrod.png"/>
          <p:cNvPicPr>
            <a:picLocks noChangeAspect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6993" y="2582289"/>
            <a:ext cx="1471424" cy="205999"/>
          </a:xfrm>
          <a:prstGeom prst="rect">
            <a:avLst/>
          </a:prstGeom>
        </p:spPr>
      </p:pic>
      <p:pic>
        <p:nvPicPr>
          <p:cNvPr id="51" name="Picture 64" descr="logo-Scitegrity.jpg"/>
          <p:cNvPicPr>
            <a:picLocks noChangeAspect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865" y="3109821"/>
            <a:ext cx="1471424" cy="421808"/>
          </a:xfrm>
          <a:prstGeom prst="rect">
            <a:avLst/>
          </a:prstGeom>
        </p:spPr>
      </p:pic>
      <p:pic>
        <p:nvPicPr>
          <p:cNvPr id="52" name="Picture 65" descr="logo-Semtific.png"/>
          <p:cNvPicPr>
            <a:picLocks noChangeAspect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2086" y="2468307"/>
            <a:ext cx="1383139" cy="490475"/>
          </a:xfrm>
          <a:prstGeom prst="rect">
            <a:avLst/>
          </a:prstGeom>
        </p:spPr>
      </p:pic>
      <p:pic>
        <p:nvPicPr>
          <p:cNvPr id="53" name="Picture 67" descr="logo-Syapse.png"/>
          <p:cNvPicPr>
            <a:picLocks noChangeAspect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235" y="1801480"/>
            <a:ext cx="1059425" cy="490475"/>
          </a:xfrm>
          <a:prstGeom prst="rect">
            <a:avLst/>
          </a:prstGeom>
        </p:spPr>
      </p:pic>
      <p:pic>
        <p:nvPicPr>
          <p:cNvPr id="54" name="Picture 68" descr="logo-TheEdge.jpg"/>
          <p:cNvPicPr>
            <a:picLocks noChangeAspect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815" y="3749681"/>
            <a:ext cx="735712" cy="490475"/>
          </a:xfrm>
          <a:prstGeom prst="rect">
            <a:avLst/>
          </a:prstGeom>
        </p:spPr>
      </p:pic>
      <p:pic>
        <p:nvPicPr>
          <p:cNvPr id="55" name="Picture 69" descr="logo-Titian.jpg"/>
          <p:cNvPicPr>
            <a:picLocks noChangeAspect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529" y="4529234"/>
            <a:ext cx="676856" cy="490475"/>
          </a:xfrm>
          <a:prstGeom prst="rect">
            <a:avLst/>
          </a:prstGeom>
        </p:spPr>
      </p:pic>
      <p:pic>
        <p:nvPicPr>
          <p:cNvPr id="56" name="Picture 70" descr="logo-TR.png"/>
          <p:cNvPicPr>
            <a:picLocks noChangeAspect="1"/>
          </p:cNvPicPr>
          <p:nvPr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040" y="3924972"/>
            <a:ext cx="1471424" cy="245237"/>
          </a:xfrm>
          <a:prstGeom prst="rect">
            <a:avLst/>
          </a:prstGeom>
        </p:spPr>
      </p:pic>
      <p:pic>
        <p:nvPicPr>
          <p:cNvPr id="57" name="Picture 71" descr="logo-UCB.jpg"/>
          <p:cNvPicPr>
            <a:picLocks noChangeAspect="1"/>
          </p:cNvPicPr>
          <p:nvPr/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049" y="3792126"/>
            <a:ext cx="490475" cy="490475"/>
          </a:xfrm>
          <a:prstGeom prst="rect">
            <a:avLst/>
          </a:prstGeom>
        </p:spPr>
      </p:pic>
      <p:pic>
        <p:nvPicPr>
          <p:cNvPr id="58" name="Picture 72" descr="logo-UCL.jpg"/>
          <p:cNvPicPr>
            <a:picLocks noChangeAspect="1"/>
          </p:cNvPicPr>
          <p:nvPr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894" y="1092047"/>
            <a:ext cx="1471424" cy="431618"/>
          </a:xfrm>
          <a:prstGeom prst="rect">
            <a:avLst/>
          </a:prstGeom>
        </p:spPr>
      </p:pic>
      <p:pic>
        <p:nvPicPr>
          <p:cNvPr id="59" name="Picture 1" descr="logo-amgen.png"/>
          <p:cNvPicPr>
            <a:picLocks noChangeAspect="1"/>
          </p:cNvPicPr>
          <p:nvPr/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47" y="5087637"/>
            <a:ext cx="1117600" cy="635000"/>
          </a:xfrm>
          <a:prstGeom prst="rect">
            <a:avLst/>
          </a:prstGeom>
        </p:spPr>
      </p:pic>
      <p:pic>
        <p:nvPicPr>
          <p:cNvPr id="60" name="Picture 3" descr="logo-cambridgene.png"/>
          <p:cNvPicPr>
            <a:picLocks noChangeAspect="1"/>
          </p:cNvPicPr>
          <p:nvPr/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437" y="2185456"/>
            <a:ext cx="1503294" cy="260571"/>
          </a:xfrm>
          <a:prstGeom prst="rect">
            <a:avLst/>
          </a:prstGeom>
        </p:spPr>
      </p:pic>
      <p:pic>
        <p:nvPicPr>
          <p:cNvPr id="61" name="Picture 4" descr="logo-patcore.png"/>
          <p:cNvPicPr>
            <a:picLocks noChangeAspect="1"/>
          </p:cNvPicPr>
          <p:nvPr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5" y="6391594"/>
            <a:ext cx="1221432" cy="366431"/>
          </a:xfrm>
          <a:prstGeom prst="rect">
            <a:avLst/>
          </a:prstGeom>
        </p:spPr>
      </p:pic>
      <p:pic>
        <p:nvPicPr>
          <p:cNvPr id="62" name="Picture 5" descr="logo-dotmatics.png"/>
          <p:cNvPicPr>
            <a:picLocks noChangeAspect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147" y="5325016"/>
            <a:ext cx="1020472" cy="258519"/>
          </a:xfrm>
          <a:prstGeom prst="rect">
            <a:avLst/>
          </a:prstGeom>
        </p:spPr>
      </p:pic>
      <p:pic>
        <p:nvPicPr>
          <p:cNvPr id="63" name="Picture 6" descr="logo-quattro.jpeg"/>
          <p:cNvPicPr>
            <a:picLocks noChangeAspect="1"/>
          </p:cNvPicPr>
          <p:nvPr/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057" y="6306304"/>
            <a:ext cx="1310928" cy="410757"/>
          </a:xfrm>
          <a:prstGeom prst="rect">
            <a:avLst/>
          </a:prstGeom>
        </p:spPr>
      </p:pic>
      <p:pic>
        <p:nvPicPr>
          <p:cNvPr id="64" name="Picture 7" descr="logo-reading.jpeg"/>
          <p:cNvPicPr>
            <a:picLocks noChangeAspect="1"/>
          </p:cNvPicPr>
          <p:nvPr/>
        </p:nvPicPr>
        <p:blipFill>
          <a:blip r:embed="rId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176" y="6325493"/>
            <a:ext cx="1069937" cy="374105"/>
          </a:xfrm>
          <a:prstGeom prst="rect">
            <a:avLst/>
          </a:prstGeom>
        </p:spPr>
      </p:pic>
      <p:pic>
        <p:nvPicPr>
          <p:cNvPr id="65" name="Picture 29" descr="Lundbeck_logo_LibraryView.jpg"/>
          <p:cNvPicPr>
            <a:picLocks noChangeAspect="1"/>
          </p:cNvPicPr>
          <p:nvPr/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2847" y="1602912"/>
            <a:ext cx="1196923" cy="478770"/>
          </a:xfrm>
          <a:prstGeom prst="rect">
            <a:avLst/>
          </a:prstGeom>
        </p:spPr>
      </p:pic>
      <p:pic>
        <p:nvPicPr>
          <p:cNvPr id="66" name="Picture 2" descr="Jeeva Logo - Justified.png"/>
          <p:cNvPicPr>
            <a:picLocks noChangeAspect="1"/>
          </p:cNvPicPr>
          <p:nvPr/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11" y="3032855"/>
            <a:ext cx="721590" cy="580534"/>
          </a:xfrm>
          <a:prstGeom prst="rect">
            <a:avLst/>
          </a:prstGeom>
        </p:spPr>
      </p:pic>
      <p:pic>
        <p:nvPicPr>
          <p:cNvPr id="67" name="Picture 9" descr="Logo Industrial Lab Automation 1000x750 px.jpg"/>
          <p:cNvPicPr>
            <a:picLocks noChangeAspect="1"/>
          </p:cNvPicPr>
          <p:nvPr/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369" y="5087637"/>
            <a:ext cx="1084542" cy="813406"/>
          </a:xfrm>
          <a:prstGeom prst="rect">
            <a:avLst/>
          </a:prstGeom>
        </p:spPr>
      </p:pic>
      <p:pic>
        <p:nvPicPr>
          <p:cNvPr id="68" name="Picture 39" descr="logo-SciencePoint.png"/>
          <p:cNvPicPr>
            <a:picLocks noChangeAspect="1"/>
          </p:cNvPicPr>
          <p:nvPr/>
        </p:nvPicPr>
        <p:blipFill>
          <a:blip r:embed="rId6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815" y="2080533"/>
            <a:ext cx="853441" cy="304800"/>
          </a:xfrm>
          <a:prstGeom prst="rect">
            <a:avLst/>
          </a:prstGeom>
        </p:spPr>
      </p:pic>
      <p:pic>
        <p:nvPicPr>
          <p:cNvPr id="69" name="Picture 56" descr="logo-delta.png"/>
          <p:cNvPicPr>
            <a:picLocks noChangeAspect="1"/>
          </p:cNvPicPr>
          <p:nvPr/>
        </p:nvPicPr>
        <p:blipFill>
          <a:blip r:embed="rId6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857" y="2654350"/>
            <a:ext cx="1069195" cy="156815"/>
          </a:xfrm>
          <a:prstGeom prst="rect">
            <a:avLst/>
          </a:prstGeom>
        </p:spPr>
      </p:pic>
      <p:pic>
        <p:nvPicPr>
          <p:cNvPr id="70" name="Picture 26" descr="logo-knime.png"/>
          <p:cNvPicPr>
            <a:picLocks noChangeAspect="1"/>
          </p:cNvPicPr>
          <p:nvPr/>
        </p:nvPicPr>
        <p:blipFill>
          <a:blip r:embed="rId6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385" y="3149058"/>
            <a:ext cx="1120763" cy="291399"/>
          </a:xfrm>
          <a:prstGeom prst="rect">
            <a:avLst/>
          </a:prstGeom>
        </p:spPr>
      </p:pic>
      <p:pic>
        <p:nvPicPr>
          <p:cNvPr id="71" name="Picture 63" descr="logo-binocular.jpg"/>
          <p:cNvPicPr>
            <a:picLocks noChangeAspect="1"/>
          </p:cNvPicPr>
          <p:nvPr/>
        </p:nvPicPr>
        <p:blipFill>
          <a:blip r:embed="rId6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231" y="5785636"/>
            <a:ext cx="1905000" cy="330200"/>
          </a:xfrm>
          <a:prstGeom prst="rect">
            <a:avLst/>
          </a:prstGeom>
        </p:spPr>
      </p:pic>
      <p:pic>
        <p:nvPicPr>
          <p:cNvPr id="72" name="Picture 46" descr="logo-sib.png"/>
          <p:cNvPicPr>
            <a:picLocks noChangeAspect="1"/>
          </p:cNvPicPr>
          <p:nvPr/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586" y="2468307"/>
            <a:ext cx="833887" cy="451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1052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q</a:t>
            </a:r>
            <a:r>
              <a:rPr lang="de-DE" dirty="0" smtClean="0"/>
              <a:t>uattro research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188" y="1600200"/>
            <a:ext cx="7934288" cy="3900488"/>
          </a:xfrm>
        </p:spPr>
        <p:txBody>
          <a:bodyPr/>
          <a:lstStyle/>
          <a:p>
            <a:r>
              <a:rPr lang="en-US" dirty="0" smtClean="0"/>
              <a:t>Software </a:t>
            </a:r>
            <a:r>
              <a:rPr lang="en-US" dirty="0"/>
              <a:t>and service company located in Munich, </a:t>
            </a:r>
            <a:r>
              <a:rPr lang="en-US" dirty="0" smtClean="0"/>
              <a:t>Germany</a:t>
            </a:r>
          </a:p>
          <a:p>
            <a:r>
              <a:rPr lang="en-US" dirty="0" smtClean="0"/>
              <a:t>Tools and services for small and large molecules</a:t>
            </a:r>
          </a:p>
          <a:p>
            <a:r>
              <a:rPr lang="en-US" dirty="0" smtClean="0"/>
              <a:t>HELM know-how</a:t>
            </a:r>
          </a:p>
          <a:p>
            <a:pPr lvl="1"/>
            <a:r>
              <a:rPr lang="en-US" dirty="0" err="1" smtClean="0"/>
              <a:t>xHELM</a:t>
            </a:r>
            <a:endParaRPr lang="en-US" dirty="0" smtClean="0"/>
          </a:p>
          <a:p>
            <a:pPr lvl="1"/>
            <a:r>
              <a:rPr lang="en-US" dirty="0" err="1" smtClean="0"/>
              <a:t>HAbE</a:t>
            </a:r>
            <a:endParaRPr lang="en-US" dirty="0" smtClean="0"/>
          </a:p>
          <a:p>
            <a:pPr lvl="1"/>
            <a:r>
              <a:rPr lang="en-US" dirty="0" smtClean="0"/>
              <a:t>HELM 2.0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F65372-B929-454B-AC40-6926AEC9B884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  <p:pic>
        <p:nvPicPr>
          <p:cNvPr id="1026" name="Picture 2" descr="http://www.quattro-research.com/wp-content/uploads/lo_res_7998.2-1024x6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7382" y="3356992"/>
            <a:ext cx="4355058" cy="291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1231683"/>
      </p:ext>
    </p:extLst>
  </p:cSld>
  <p:clrMapOvr>
    <a:masterClrMapping/>
  </p:clrMapOvr>
  <p:transition xmlns:p14="http://schemas.microsoft.com/office/powerpoint/2010/main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What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HELM </a:t>
            </a:r>
            <a:r>
              <a:rPr lang="de-DE" dirty="0" err="1" smtClean="0"/>
              <a:t>notation</a:t>
            </a:r>
            <a:r>
              <a:rPr lang="de-DE" dirty="0" smtClean="0"/>
              <a:t>?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F65372-B929-454B-AC40-6926AEC9B884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  <p:pic>
        <p:nvPicPr>
          <p:cNvPr id="2050" name="Picture 2" descr="http://cdn4.pistoiaalliance.org/wp-content/uploads/2015/05/Slide6b.png?7bc65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773" y="4350035"/>
            <a:ext cx="7794855" cy="1120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1167751" y="2060848"/>
            <a:ext cx="628890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i="1" dirty="0" smtClean="0"/>
              <a:t>HELM </a:t>
            </a:r>
            <a:r>
              <a:rPr lang="de-DE" sz="3600" i="1" dirty="0" err="1" smtClean="0"/>
              <a:t>is</a:t>
            </a:r>
            <a:r>
              <a:rPr lang="de-DE" sz="3600" i="1" dirty="0" smtClean="0"/>
              <a:t> a </a:t>
            </a:r>
            <a:r>
              <a:rPr lang="en-US" sz="3600" i="1" dirty="0" smtClean="0"/>
              <a:t>line notation </a:t>
            </a:r>
          </a:p>
          <a:p>
            <a:r>
              <a:rPr lang="en-US" sz="3600" i="1" dirty="0" smtClean="0"/>
              <a:t>that can </a:t>
            </a:r>
            <a:r>
              <a:rPr lang="en-US" sz="3600" i="1" dirty="0"/>
              <a:t>encode the structure </a:t>
            </a:r>
            <a:endParaRPr lang="en-US" sz="3600" i="1" dirty="0" smtClean="0"/>
          </a:p>
          <a:p>
            <a:r>
              <a:rPr lang="en-US" sz="3600" i="1" dirty="0"/>
              <a:t>o</a:t>
            </a:r>
            <a:r>
              <a:rPr lang="en-US" sz="3600" i="1" dirty="0" smtClean="0"/>
              <a:t>f </a:t>
            </a:r>
            <a:r>
              <a:rPr lang="en-US" sz="3600" i="1" u="sng" dirty="0" smtClean="0"/>
              <a:t>al</a:t>
            </a:r>
            <a:r>
              <a:rPr lang="en-US" sz="3600" i="1" dirty="0" smtClean="0"/>
              <a:t>l biomolecules</a:t>
            </a:r>
            <a:r>
              <a:rPr lang="en-US" sz="3600" i="1" dirty="0" smtClean="0"/>
              <a:t>.</a:t>
            </a:r>
            <a:endParaRPr lang="de-DE" sz="3600" i="1" dirty="0"/>
          </a:p>
        </p:txBody>
      </p:sp>
    </p:spTree>
    <p:extLst>
      <p:ext uri="{BB962C8B-B14F-4D97-AF65-F5344CB8AC3E}">
        <p14:creationId xmlns:p14="http://schemas.microsoft.com/office/powerpoint/2010/main" val="3199514199"/>
      </p:ext>
    </p:extLst>
  </p:cSld>
  <p:clrMapOvr>
    <a:masterClrMapping/>
  </p:clrMapOvr>
  <p:transition xmlns:p14="http://schemas.microsoft.com/office/powerpoint/2010/main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Why HELM notation?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F65372-B929-454B-AC40-6926AEC9B884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  <p:sp>
        <p:nvSpPr>
          <p:cNvPr id="6" name="TextBox 18"/>
          <p:cNvSpPr txBox="1"/>
          <p:nvPr/>
        </p:nvSpPr>
        <p:spPr>
          <a:xfrm>
            <a:off x="4871565" y="1573557"/>
            <a:ext cx="400110" cy="949498"/>
          </a:xfrm>
          <a:prstGeom prst="rect">
            <a:avLst/>
          </a:prstGeom>
          <a:solidFill>
            <a:srgbClr val="E8F4D9"/>
          </a:solidFill>
          <a:ln>
            <a:solidFill>
              <a:srgbClr val="8AC53A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wordArtVert" wrap="square" rtlCol="0" anchor="ctr" anchorCtr="1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 smtClean="0"/>
              <a:t>GAP</a:t>
            </a:r>
            <a:endParaRPr lang="en-US" sz="1400" b="1" dirty="0"/>
          </a:p>
        </p:txBody>
      </p:sp>
      <p:sp>
        <p:nvSpPr>
          <p:cNvPr id="7" name="Oval 5"/>
          <p:cNvSpPr/>
          <p:nvPr/>
        </p:nvSpPr>
        <p:spPr bwMode="auto">
          <a:xfrm>
            <a:off x="2431020" y="2721056"/>
            <a:ext cx="3487917" cy="3487917"/>
          </a:xfrm>
          <a:prstGeom prst="ellipse">
            <a:avLst/>
          </a:prstGeom>
          <a:solidFill>
            <a:srgbClr val="E8F4D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sp>
        <p:nvSpPr>
          <p:cNvPr id="8" name="Oval 6"/>
          <p:cNvSpPr/>
          <p:nvPr/>
        </p:nvSpPr>
        <p:spPr bwMode="auto">
          <a:xfrm>
            <a:off x="4241103" y="2722631"/>
            <a:ext cx="3487917" cy="3487917"/>
          </a:xfrm>
          <a:prstGeom prst="ellipse">
            <a:avLst/>
          </a:prstGeom>
          <a:solidFill>
            <a:srgbClr val="4AC9FF">
              <a:alpha val="50196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7247" y="4099398"/>
            <a:ext cx="1149906" cy="734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0" name="Straight Connector 8"/>
          <p:cNvCxnSpPr/>
          <p:nvPr/>
        </p:nvCxnSpPr>
        <p:spPr bwMode="auto">
          <a:xfrm>
            <a:off x="4927821" y="4918207"/>
            <a:ext cx="75500" cy="37751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5061" y="3550614"/>
            <a:ext cx="1373191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2763" y="3433182"/>
            <a:ext cx="1203313" cy="1602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64665" y="4884911"/>
            <a:ext cx="843439" cy="538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Rectangle 12"/>
          <p:cNvSpPr/>
          <p:nvPr/>
        </p:nvSpPr>
        <p:spPr>
          <a:xfrm>
            <a:off x="1208759" y="4152332"/>
            <a:ext cx="1212263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1800" dirty="0" smtClean="0">
                <a:solidFill>
                  <a:srgbClr val="4C5156"/>
                </a:solidFill>
              </a:rPr>
              <a:t>Small Molecules</a:t>
            </a:r>
            <a:endParaRPr lang="en-US" sz="1800" dirty="0">
              <a:solidFill>
                <a:srgbClr val="4C5156"/>
              </a:solidFill>
            </a:endParaRPr>
          </a:p>
        </p:txBody>
      </p:sp>
      <p:sp>
        <p:nvSpPr>
          <p:cNvPr id="15" name="Rectangle 13"/>
          <p:cNvSpPr/>
          <p:nvPr/>
        </p:nvSpPr>
        <p:spPr>
          <a:xfrm>
            <a:off x="7737575" y="4280348"/>
            <a:ext cx="1187006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r>
              <a:rPr lang="en-US" sz="1800" dirty="0" smtClean="0">
                <a:solidFill>
                  <a:srgbClr val="4C5156"/>
                </a:solidFill>
              </a:rPr>
              <a:t>Sequences</a:t>
            </a:r>
            <a:endParaRPr lang="en-US" sz="1800" dirty="0">
              <a:solidFill>
                <a:srgbClr val="4C5156"/>
              </a:solidFill>
            </a:endParaRPr>
          </a:p>
        </p:txBody>
      </p:sp>
      <p:sp>
        <p:nvSpPr>
          <p:cNvPr id="16" name="Rectangle 14"/>
          <p:cNvSpPr/>
          <p:nvPr/>
        </p:nvSpPr>
        <p:spPr>
          <a:xfrm>
            <a:off x="4309319" y="6228020"/>
            <a:ext cx="1441420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r>
              <a:rPr lang="en-US" sz="1800" dirty="0" smtClean="0">
                <a:solidFill>
                  <a:srgbClr val="4C5156"/>
                </a:solidFill>
              </a:rPr>
              <a:t>Biomolecules</a:t>
            </a:r>
            <a:endParaRPr lang="en-US" sz="1800" dirty="0">
              <a:solidFill>
                <a:srgbClr val="4C5156"/>
              </a:solidFill>
            </a:endParaRPr>
          </a:p>
        </p:txBody>
      </p:sp>
      <p:sp>
        <p:nvSpPr>
          <p:cNvPr id="17" name="TextBox 15"/>
          <p:cNvSpPr txBox="1"/>
          <p:nvPr/>
        </p:nvSpPr>
        <p:spPr>
          <a:xfrm>
            <a:off x="2034025" y="2215278"/>
            <a:ext cx="2140953" cy="307777"/>
          </a:xfrm>
          <a:prstGeom prst="rect">
            <a:avLst/>
          </a:prstGeom>
          <a:solidFill>
            <a:srgbClr val="E8F4D9"/>
          </a:solidFill>
          <a:ln>
            <a:solidFill>
              <a:srgbClr val="8AC53A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4C5156"/>
                </a:solidFill>
              </a:rPr>
              <a:t>Small Molecule Tools</a:t>
            </a:r>
            <a:endParaRPr lang="en-US" sz="1400" dirty="0">
              <a:solidFill>
                <a:srgbClr val="4C5156"/>
              </a:solidFill>
            </a:endParaRPr>
          </a:p>
        </p:txBody>
      </p:sp>
      <p:sp>
        <p:nvSpPr>
          <p:cNvPr id="18" name="TextBox 16"/>
          <p:cNvSpPr txBox="1"/>
          <p:nvPr/>
        </p:nvSpPr>
        <p:spPr>
          <a:xfrm>
            <a:off x="5918937" y="2215277"/>
            <a:ext cx="2140953" cy="307777"/>
          </a:xfrm>
          <a:prstGeom prst="rect">
            <a:avLst/>
          </a:prstGeom>
          <a:solidFill>
            <a:srgbClr val="4AC9FF">
              <a:alpha val="49000"/>
            </a:srgbClr>
          </a:solidFill>
          <a:ln>
            <a:solidFill>
              <a:srgbClr val="8AC53A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4C5156"/>
                </a:solidFill>
              </a:rPr>
              <a:t>Sequence-Based Tools</a:t>
            </a:r>
            <a:endParaRPr lang="en-US" sz="1400" dirty="0">
              <a:solidFill>
                <a:srgbClr val="4C5156"/>
              </a:solidFill>
            </a:endParaRPr>
          </a:p>
        </p:txBody>
      </p:sp>
      <p:sp>
        <p:nvSpPr>
          <p:cNvPr id="19" name="TextBox 17"/>
          <p:cNvSpPr txBox="1"/>
          <p:nvPr/>
        </p:nvSpPr>
        <p:spPr>
          <a:xfrm>
            <a:off x="4872883" y="1573557"/>
            <a:ext cx="400110" cy="949498"/>
          </a:xfrm>
          <a:prstGeom prst="rect">
            <a:avLst/>
          </a:prstGeom>
          <a:solidFill>
            <a:srgbClr val="4AC9FF">
              <a:alpha val="49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wordArtVert" wrap="square" rtlCol="0" anchor="ctr" anchorCtr="1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400" dirty="0">
              <a:solidFill>
                <a:srgbClr val="4C5156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5080652" y="2587063"/>
            <a:ext cx="0" cy="29151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3366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pic>
        <p:nvPicPr>
          <p:cNvPr id="21" name="Picture 4"/>
          <p:cNvPicPr>
            <a:picLocks noChangeAspect="1"/>
          </p:cNvPicPr>
          <p:nvPr/>
        </p:nvPicPr>
        <p:blipFill rotWithShape="1">
          <a:blip r:embed="rId5"/>
          <a:srcRect l="27386" r="26866"/>
          <a:stretch/>
        </p:blipFill>
        <p:spPr>
          <a:xfrm>
            <a:off x="219419" y="1501549"/>
            <a:ext cx="1619734" cy="2253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80910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Structure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HELM </a:t>
            </a:r>
            <a:r>
              <a:rPr lang="de-DE" dirty="0" err="1" smtClean="0"/>
              <a:t>notation</a:t>
            </a:r>
            <a:r>
              <a:rPr lang="de-DE" dirty="0" smtClean="0"/>
              <a:t>?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F65372-B929-454B-AC40-6926AEC9B884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  <p:sp>
        <p:nvSpPr>
          <p:cNvPr id="5" name="Title 1"/>
          <p:cNvSpPr>
            <a:spLocks noGrp="1"/>
          </p:cNvSpPr>
          <p:nvPr/>
        </p:nvSpPr>
        <p:spPr>
          <a:xfrm>
            <a:off x="1033264" y="1601163"/>
            <a:ext cx="7067128" cy="643533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249797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u="sng" dirty="0">
                <a:solidFill>
                  <a:srgbClr val="C00000"/>
                </a:solidFill>
              </a:rPr>
              <a:t>H</a:t>
            </a:r>
            <a:r>
              <a:rPr lang="en-US" sz="2400" dirty="0"/>
              <a:t>ierarchical </a:t>
            </a:r>
            <a:r>
              <a:rPr lang="en-US" sz="2400" b="1" u="sng" dirty="0">
                <a:solidFill>
                  <a:srgbClr val="C00000"/>
                </a:solidFill>
              </a:rPr>
              <a:t>E</a:t>
            </a:r>
            <a:r>
              <a:rPr lang="en-US" sz="2400" dirty="0"/>
              <a:t>diting </a:t>
            </a:r>
            <a:r>
              <a:rPr lang="en-US" sz="2400" b="1" u="sng" dirty="0">
                <a:solidFill>
                  <a:srgbClr val="C00000"/>
                </a:solidFill>
              </a:rPr>
              <a:t>L</a:t>
            </a:r>
            <a:r>
              <a:rPr lang="en-US" sz="2400" dirty="0"/>
              <a:t>anguage for </a:t>
            </a:r>
            <a:r>
              <a:rPr lang="en-US" sz="2400" b="1" u="sng" dirty="0" smtClean="0">
                <a:solidFill>
                  <a:srgbClr val="C00000"/>
                </a:solidFill>
              </a:rPr>
              <a:t>M</a:t>
            </a:r>
            <a:r>
              <a:rPr lang="en-US" sz="2400" dirty="0" smtClean="0"/>
              <a:t>acromolecules</a:t>
            </a:r>
            <a:endParaRPr lang="en-US" sz="2400" dirty="0"/>
          </a:p>
        </p:txBody>
      </p:sp>
      <p:sp>
        <p:nvSpPr>
          <p:cNvPr id="6" name="Rounded Rectangle 9"/>
          <p:cNvSpPr/>
          <p:nvPr/>
        </p:nvSpPr>
        <p:spPr>
          <a:xfrm>
            <a:off x="1007604" y="3220535"/>
            <a:ext cx="648072" cy="916465"/>
          </a:xfrm>
          <a:prstGeom prst="roundRect">
            <a:avLst/>
          </a:prstGeom>
          <a:solidFill>
            <a:srgbClr val="CBEFF2"/>
          </a:solidFill>
          <a:ln w="25400" cmpd="sng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Rounded Rectangle 3"/>
          <p:cNvSpPr/>
          <p:nvPr/>
        </p:nvSpPr>
        <p:spPr>
          <a:xfrm>
            <a:off x="719572" y="2420888"/>
            <a:ext cx="1872208" cy="458233"/>
          </a:xfrm>
          <a:prstGeom prst="roundRect">
            <a:avLst/>
          </a:prstGeom>
          <a:solidFill>
            <a:srgbClr val="CBEFF2"/>
          </a:solidFill>
          <a:ln w="28575" cmpd="sng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Complex Polymer</a:t>
            </a:r>
            <a:endParaRPr lang="en-US" dirty="0">
              <a:ln w="28575" cmpd="sng">
                <a:solidFill>
                  <a:srgbClr val="C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8" name="Rounded Rectangle 12"/>
          <p:cNvSpPr/>
          <p:nvPr/>
        </p:nvSpPr>
        <p:spPr>
          <a:xfrm>
            <a:off x="2663788" y="2420888"/>
            <a:ext cx="1872208" cy="458233"/>
          </a:xfrm>
          <a:prstGeom prst="roundRect">
            <a:avLst/>
          </a:prstGeom>
          <a:solidFill>
            <a:srgbClr val="CBEFF2"/>
          </a:solidFill>
          <a:ln w="28575" cmpd="sng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Simple Polymer</a:t>
            </a:r>
            <a:endParaRPr lang="en-US" dirty="0">
              <a:ln w="28575" cmpd="sng">
                <a:solidFill>
                  <a:srgbClr val="C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9" name="Rounded Rectangle 13"/>
          <p:cNvSpPr/>
          <p:nvPr/>
        </p:nvSpPr>
        <p:spPr>
          <a:xfrm>
            <a:off x="4608004" y="2420888"/>
            <a:ext cx="1872208" cy="458233"/>
          </a:xfrm>
          <a:prstGeom prst="roundRect">
            <a:avLst/>
          </a:prstGeom>
          <a:solidFill>
            <a:srgbClr val="CBEFF2"/>
          </a:solidFill>
          <a:ln w="28575" cmpd="sng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tx1"/>
                </a:solidFill>
              </a:rPr>
              <a:t>Monomer</a:t>
            </a:r>
            <a:endParaRPr lang="en-US" dirty="0">
              <a:ln w="28575" cmpd="sng">
                <a:solidFill>
                  <a:srgbClr val="C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0" name="Rounded Rectangle 14"/>
          <p:cNvSpPr/>
          <p:nvPr/>
        </p:nvSpPr>
        <p:spPr>
          <a:xfrm>
            <a:off x="6552220" y="2420888"/>
            <a:ext cx="1872208" cy="458233"/>
          </a:xfrm>
          <a:prstGeom prst="roundRect">
            <a:avLst/>
          </a:prstGeom>
          <a:solidFill>
            <a:srgbClr val="CBEFF2"/>
          </a:solidFill>
          <a:ln w="28575" cmpd="sng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Atom</a:t>
            </a:r>
            <a:endParaRPr lang="en-US" dirty="0">
              <a:ln w="28575" cmpd="sng">
                <a:solidFill>
                  <a:srgbClr val="C00000"/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86946" y="3212976"/>
            <a:ext cx="3262370" cy="2859990"/>
          </a:xfrm>
          <a:prstGeom prst="rect">
            <a:avLst/>
          </a:prstGeom>
          <a:noFill/>
          <a:ln>
            <a:noFill/>
          </a:ln>
          <a:effectLst>
            <a:outerShdw blurRad="190500" algn="ctr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3" descr="temp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161" y="3435452"/>
            <a:ext cx="523695" cy="543456"/>
          </a:xfrm>
          <a:prstGeom prst="rect">
            <a:avLst/>
          </a:prstGeom>
        </p:spPr>
      </p:pic>
      <p:cxnSp>
        <p:nvCxnSpPr>
          <p:cNvPr id="13" name="Straight Arrow Connector 10"/>
          <p:cNvCxnSpPr/>
          <p:nvPr/>
        </p:nvCxnSpPr>
        <p:spPr>
          <a:xfrm>
            <a:off x="1871700" y="3718049"/>
            <a:ext cx="936104" cy="0"/>
          </a:xfrm>
          <a:prstGeom prst="straightConnector1">
            <a:avLst/>
          </a:prstGeom>
          <a:ln w="38100" cmpd="sng"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feld 13"/>
          <p:cNvSpPr txBox="1"/>
          <p:nvPr/>
        </p:nvSpPr>
        <p:spPr>
          <a:xfrm>
            <a:off x="170823" y="5664150"/>
            <a:ext cx="202491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b="1" dirty="0" smtClean="0"/>
              <a:t>T</a:t>
            </a:r>
            <a:r>
              <a:rPr lang="de-DE" b="1" dirty="0"/>
              <a:t>. Zhang </a:t>
            </a:r>
            <a:r>
              <a:rPr lang="de-DE" b="1" dirty="0" smtClean="0"/>
              <a:t>et </a:t>
            </a:r>
            <a:r>
              <a:rPr lang="de-DE" b="1" dirty="0"/>
              <a:t>al. </a:t>
            </a:r>
            <a:endParaRPr lang="de-DE" b="1" dirty="0" smtClean="0"/>
          </a:p>
          <a:p>
            <a:pPr algn="l"/>
            <a:r>
              <a:rPr lang="de-DE" dirty="0" err="1" smtClean="0"/>
              <a:t>J.Chem</a:t>
            </a:r>
            <a:r>
              <a:rPr lang="de-DE" dirty="0"/>
              <a:t>. Inf. Model, </a:t>
            </a:r>
            <a:endParaRPr lang="de-DE" dirty="0" smtClean="0"/>
          </a:p>
          <a:p>
            <a:pPr algn="l"/>
            <a:r>
              <a:rPr lang="de-DE" dirty="0" smtClean="0"/>
              <a:t>2012</a:t>
            </a:r>
            <a:r>
              <a:rPr lang="de-DE" dirty="0"/>
              <a:t>, 52(10), 2796</a:t>
            </a:r>
          </a:p>
          <a:p>
            <a:pPr algn="l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4251604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Syntax Elements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188" y="1600200"/>
            <a:ext cx="7878762" cy="2260848"/>
          </a:xfrm>
        </p:spPr>
        <p:txBody>
          <a:bodyPr/>
          <a:lstStyle/>
          <a:p>
            <a:r>
              <a:rPr lang="de-DE" dirty="0" smtClean="0"/>
              <a:t>$ separate HELM </a:t>
            </a:r>
            <a:r>
              <a:rPr lang="de-DE" dirty="0" err="1" smtClean="0"/>
              <a:t>sections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sz="1800" dirty="0">
                <a:solidFill>
                  <a:schemeClr val="bg1">
                    <a:lumMod val="65000"/>
                  </a:schemeClr>
                </a:solidFill>
                <a:sym typeface="Wingdings" panose="05000000000000000000" pitchFamily="2" charset="2"/>
              </a:rPr>
              <a:t></a:t>
            </a:r>
            <a:r>
              <a:rPr lang="de-DE" sz="1800" dirty="0" err="1">
                <a:solidFill>
                  <a:schemeClr val="bg1">
                    <a:lumMod val="65000"/>
                  </a:schemeClr>
                </a:solidFill>
              </a:rPr>
              <a:t>polymers</a:t>
            </a:r>
            <a:r>
              <a:rPr lang="de-DE" sz="1800" dirty="0">
                <a:solidFill>
                  <a:schemeClr val="bg1">
                    <a:lumMod val="65000"/>
                  </a:schemeClr>
                </a:solidFill>
                <a:sym typeface="Wingdings" panose="05000000000000000000" pitchFamily="2" charset="2"/>
              </a:rPr>
              <a:t></a:t>
            </a:r>
            <a:r>
              <a:rPr lang="de-DE" sz="1800" b="1" dirty="0">
                <a:solidFill>
                  <a:srgbClr val="FF0000"/>
                </a:solidFill>
              </a:rPr>
              <a:t>$</a:t>
            </a:r>
            <a:r>
              <a:rPr lang="de-DE" sz="1800" dirty="0">
                <a:solidFill>
                  <a:schemeClr val="bg1">
                    <a:lumMod val="65000"/>
                  </a:schemeClr>
                </a:solidFill>
                <a:sym typeface="Wingdings" panose="05000000000000000000" pitchFamily="2" charset="2"/>
              </a:rPr>
              <a:t></a:t>
            </a:r>
            <a:r>
              <a:rPr lang="de-DE" sz="1800" dirty="0" err="1">
                <a:solidFill>
                  <a:schemeClr val="bg1">
                    <a:lumMod val="65000"/>
                  </a:schemeClr>
                </a:solidFill>
              </a:rPr>
              <a:t>connections</a:t>
            </a:r>
            <a:r>
              <a:rPr lang="de-DE" sz="1800" dirty="0">
                <a:solidFill>
                  <a:schemeClr val="bg1">
                    <a:lumMod val="65000"/>
                  </a:schemeClr>
                </a:solidFill>
                <a:sym typeface="Wingdings" panose="05000000000000000000" pitchFamily="2" charset="2"/>
              </a:rPr>
              <a:t></a:t>
            </a:r>
            <a:r>
              <a:rPr lang="de-DE" sz="1800" b="1" dirty="0">
                <a:solidFill>
                  <a:srgbClr val="FF0000"/>
                </a:solidFill>
              </a:rPr>
              <a:t>$</a:t>
            </a:r>
            <a:r>
              <a:rPr lang="de-DE" sz="1800" dirty="0">
                <a:solidFill>
                  <a:schemeClr val="bg1">
                    <a:lumMod val="65000"/>
                  </a:schemeClr>
                </a:solidFill>
                <a:sym typeface="Wingdings" panose="05000000000000000000" pitchFamily="2" charset="2"/>
              </a:rPr>
              <a:t></a:t>
            </a:r>
            <a:r>
              <a:rPr lang="de-DE" sz="1800" dirty="0" err="1">
                <a:solidFill>
                  <a:schemeClr val="bg1">
                    <a:lumMod val="65000"/>
                  </a:schemeClr>
                </a:solidFill>
              </a:rPr>
              <a:t>groupings</a:t>
            </a:r>
            <a:r>
              <a:rPr lang="de-DE" sz="1800" dirty="0">
                <a:solidFill>
                  <a:schemeClr val="bg1">
                    <a:lumMod val="65000"/>
                  </a:schemeClr>
                </a:solidFill>
                <a:sym typeface="Wingdings" panose="05000000000000000000" pitchFamily="2" charset="2"/>
              </a:rPr>
              <a:t></a:t>
            </a:r>
            <a:r>
              <a:rPr lang="de-DE" sz="1800" b="1" dirty="0">
                <a:solidFill>
                  <a:srgbClr val="FF0000"/>
                </a:solidFill>
              </a:rPr>
              <a:t>$</a:t>
            </a:r>
            <a:r>
              <a:rPr lang="de-DE" sz="1800" dirty="0">
                <a:solidFill>
                  <a:schemeClr val="bg1">
                    <a:lumMod val="65000"/>
                  </a:schemeClr>
                </a:solidFill>
                <a:sym typeface="Wingdings" panose="05000000000000000000" pitchFamily="2" charset="2"/>
              </a:rPr>
              <a:t></a:t>
            </a:r>
            <a:r>
              <a:rPr lang="de-DE" sz="1800" dirty="0" err="1">
                <a:solidFill>
                  <a:schemeClr val="bg1">
                    <a:lumMod val="65000"/>
                  </a:schemeClr>
                </a:solidFill>
              </a:rPr>
              <a:t>annotations</a:t>
            </a:r>
            <a:r>
              <a:rPr lang="de-DE" sz="1800" dirty="0">
                <a:solidFill>
                  <a:schemeClr val="bg1">
                    <a:lumMod val="65000"/>
                  </a:schemeClr>
                </a:solidFill>
                <a:sym typeface="Wingdings" panose="05000000000000000000" pitchFamily="2" charset="2"/>
              </a:rPr>
              <a:t></a:t>
            </a:r>
            <a:endParaRPr lang="de-DE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de-DE" dirty="0" smtClean="0"/>
              <a:t>. separate </a:t>
            </a:r>
            <a:r>
              <a:rPr lang="de-DE" dirty="0" err="1" smtClean="0"/>
              <a:t>elements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sz="1800" dirty="0" smtClean="0">
                <a:solidFill>
                  <a:schemeClr val="bg1">
                    <a:lumMod val="65000"/>
                  </a:schemeClr>
                </a:solidFill>
              </a:rPr>
              <a:t>PEPTIDE1{A</a:t>
            </a:r>
            <a:r>
              <a:rPr lang="de-DE" b="1" dirty="0" smtClean="0">
                <a:solidFill>
                  <a:srgbClr val="FF3300"/>
                </a:solidFill>
              </a:rPr>
              <a:t>.</a:t>
            </a:r>
            <a:r>
              <a:rPr lang="de-DE" sz="1800" dirty="0" smtClean="0">
                <a:solidFill>
                  <a:schemeClr val="bg1">
                    <a:lumMod val="65000"/>
                  </a:schemeClr>
                </a:solidFill>
              </a:rPr>
              <a:t>R</a:t>
            </a:r>
            <a:r>
              <a:rPr lang="de-DE" b="1" dirty="0" smtClean="0">
                <a:solidFill>
                  <a:srgbClr val="FF3300"/>
                </a:solidFill>
              </a:rPr>
              <a:t>.</a:t>
            </a:r>
            <a:r>
              <a:rPr lang="de-DE" sz="1800" dirty="0" smtClean="0">
                <a:solidFill>
                  <a:schemeClr val="bg1">
                    <a:lumMod val="65000"/>
                  </a:schemeClr>
                </a:solidFill>
              </a:rPr>
              <a:t>G</a:t>
            </a:r>
            <a:r>
              <a:rPr lang="de-DE" b="1" dirty="0" smtClean="0">
                <a:solidFill>
                  <a:srgbClr val="FF3300"/>
                </a:solidFill>
              </a:rPr>
              <a:t>.</a:t>
            </a:r>
            <a:r>
              <a:rPr lang="de-DE" sz="1800" dirty="0" smtClean="0">
                <a:solidFill>
                  <a:schemeClr val="bg1">
                    <a:lumMod val="65000"/>
                  </a:schemeClr>
                </a:solidFill>
              </a:rPr>
              <a:t>G</a:t>
            </a:r>
            <a:r>
              <a:rPr lang="de-DE" b="1" dirty="0" smtClean="0">
                <a:solidFill>
                  <a:srgbClr val="FF3300"/>
                </a:solidFill>
              </a:rPr>
              <a:t>.</a:t>
            </a:r>
            <a:r>
              <a:rPr lang="de-DE" sz="1800" dirty="0" smtClean="0">
                <a:solidFill>
                  <a:schemeClr val="bg1">
                    <a:lumMod val="65000"/>
                  </a:schemeClr>
                </a:solidFill>
              </a:rPr>
              <a:t>C</a:t>
            </a:r>
            <a:r>
              <a:rPr lang="de-DE" b="1" dirty="0" smtClean="0">
                <a:solidFill>
                  <a:srgbClr val="FF3300"/>
                </a:solidFill>
              </a:rPr>
              <a:t>.</a:t>
            </a:r>
            <a:r>
              <a:rPr lang="de-DE" sz="1800" dirty="0" smtClean="0">
                <a:solidFill>
                  <a:schemeClr val="bg1">
                    <a:lumMod val="65000"/>
                  </a:schemeClr>
                </a:solidFill>
              </a:rPr>
              <a:t>A}</a:t>
            </a:r>
            <a:endParaRPr lang="de-DE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de-DE" dirty="0" smtClean="0"/>
              <a:t>{}, [] </a:t>
            </a:r>
            <a:r>
              <a:rPr lang="de-DE" dirty="0" err="1" smtClean="0"/>
              <a:t>and</a:t>
            </a:r>
            <a:r>
              <a:rPr lang="de-DE" dirty="0" smtClean="0"/>
              <a:t> ()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grouping</a:t>
            </a:r>
            <a:r>
              <a:rPr lang="de-DE" dirty="0" smtClean="0"/>
              <a:t> </a:t>
            </a:r>
            <a:r>
              <a:rPr lang="de-DE" dirty="0" err="1" smtClean="0"/>
              <a:t>characters</a:t>
            </a:r>
            <a:endParaRPr lang="de-DE" dirty="0" smtClean="0"/>
          </a:p>
          <a:p>
            <a:r>
              <a:rPr lang="de-DE" dirty="0" smtClean="0"/>
              <a:t>...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F65372-B929-454B-AC40-6926AEC9B884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6" b="57389"/>
          <a:stretch/>
        </p:blipFill>
        <p:spPr bwMode="auto">
          <a:xfrm>
            <a:off x="1187624" y="5014917"/>
            <a:ext cx="6923452" cy="689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" name="Rectangle 1"/>
          <p:cNvSpPr/>
          <p:nvPr/>
        </p:nvSpPr>
        <p:spPr>
          <a:xfrm>
            <a:off x="2345094" y="5734997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marL="0" indent="0">
              <a:buNone/>
              <a:defRPr/>
            </a:pPr>
            <a:r>
              <a:rPr lang="en-US" smtClean="0">
                <a:solidFill>
                  <a:srgbClr val="4C5156"/>
                </a:solidFill>
              </a:rPr>
              <a:t>PEPTIDE1{A.R.G</a:t>
            </a:r>
            <a:r>
              <a:rPr lang="en-US" dirty="0" smtClean="0">
                <a:solidFill>
                  <a:srgbClr val="4C5156"/>
                </a:solidFill>
              </a:rPr>
              <a:t>.[</a:t>
            </a:r>
            <a:r>
              <a:rPr lang="en-US" dirty="0" err="1" smtClean="0">
                <a:solidFill>
                  <a:srgbClr val="4C5156"/>
                </a:solidFill>
              </a:rPr>
              <a:t>dF</a:t>
            </a:r>
            <a:r>
              <a:rPr lang="en-US" dirty="0" smtClean="0">
                <a:solidFill>
                  <a:srgbClr val="4C5156"/>
                </a:solidFill>
              </a:rPr>
              <a:t>].C.K.[</a:t>
            </a:r>
            <a:r>
              <a:rPr lang="en-US" dirty="0" err="1" smtClean="0">
                <a:solidFill>
                  <a:srgbClr val="4C5156"/>
                </a:solidFill>
              </a:rPr>
              <a:t>meA</a:t>
            </a:r>
            <a:r>
              <a:rPr lang="en-US" dirty="0" smtClean="0">
                <a:solidFill>
                  <a:srgbClr val="4C5156"/>
                </a:solidFill>
              </a:rPr>
              <a:t>].E.D.A}$$$$</a:t>
            </a:r>
            <a:endParaRPr lang="en-US" dirty="0">
              <a:solidFill>
                <a:srgbClr val="4C51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75824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HELM Examples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F65372-B929-454B-AC40-6926AEC9B884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3528" y="1623971"/>
            <a:ext cx="5006398" cy="2381093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899592" y="5224844"/>
            <a:ext cx="66060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PEPTIDE1</a:t>
            </a:r>
            <a:r>
              <a:rPr lang="de-DE" b="1" dirty="0">
                <a:solidFill>
                  <a:srgbClr val="FF0000"/>
                </a:solidFill>
              </a:rPr>
              <a:t>{</a:t>
            </a:r>
            <a:r>
              <a:rPr lang="de-DE" dirty="0"/>
              <a:t>W.N.D.[T-</a:t>
            </a:r>
            <a:r>
              <a:rPr lang="de-DE" dirty="0" err="1"/>
              <a:t>est</a:t>
            </a:r>
            <a:r>
              <a:rPr lang="de-DE" dirty="0"/>
              <a:t>].G.[OR].D.A.D.G.S.[LM].[KYN]</a:t>
            </a:r>
            <a:r>
              <a:rPr lang="de-DE" b="1" dirty="0">
                <a:solidFill>
                  <a:srgbClr val="FF0000"/>
                </a:solidFill>
              </a:rPr>
              <a:t>}</a:t>
            </a:r>
            <a:r>
              <a:rPr lang="de-DE" dirty="0">
                <a:solidFill>
                  <a:srgbClr val="2E8C5D"/>
                </a:solidFill>
              </a:rPr>
              <a:t>|</a:t>
            </a:r>
            <a:r>
              <a:rPr lang="de-DE" b="1" dirty="0"/>
              <a:t>CHEM1</a:t>
            </a:r>
            <a:r>
              <a:rPr lang="de-DE" b="1" dirty="0">
                <a:solidFill>
                  <a:srgbClr val="FF0000"/>
                </a:solidFill>
              </a:rPr>
              <a:t>{</a:t>
            </a:r>
            <a:r>
              <a:rPr lang="de-DE" dirty="0"/>
              <a:t>DA</a:t>
            </a:r>
            <a:r>
              <a:rPr lang="de-DE" b="1" dirty="0" smtClean="0">
                <a:solidFill>
                  <a:srgbClr val="FF0000"/>
                </a:solidFill>
              </a:rPr>
              <a:t>}</a:t>
            </a:r>
            <a:r>
              <a:rPr lang="de-DE" b="1" dirty="0" smtClean="0">
                <a:solidFill>
                  <a:srgbClr val="2E8C5D"/>
                </a:solidFill>
              </a:rPr>
              <a:t>$</a:t>
            </a:r>
          </a:p>
          <a:p>
            <a:r>
              <a:rPr lang="de-DE" dirty="0" smtClean="0"/>
              <a:t>PEPTIDE1,PEPTIDE1,13:R2-4:R3</a:t>
            </a:r>
            <a:r>
              <a:rPr lang="de-DE" b="1" dirty="0" smtClean="0">
                <a:solidFill>
                  <a:srgbClr val="2E8C5D"/>
                </a:solidFill>
              </a:rPr>
              <a:t>|</a:t>
            </a:r>
            <a:r>
              <a:rPr lang="de-DE" dirty="0" smtClean="0"/>
              <a:t>PEPTIDE1,CHEM1,1:R1-1:R1</a:t>
            </a:r>
            <a:r>
              <a:rPr lang="de-DE" b="1" dirty="0">
                <a:solidFill>
                  <a:srgbClr val="2E8C5D"/>
                </a:solidFill>
              </a:rPr>
              <a:t>$$$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978228" y="4581128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b="1" smtClean="0"/>
              <a:t>Daptomycin</a:t>
            </a:r>
            <a:endParaRPr lang="de-DE" sz="1800" b="1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00113" y="1628800"/>
            <a:ext cx="3820359" cy="1951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23125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Masterlayout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BD5FF"/>
      </a:accent1>
      <a:accent2>
        <a:srgbClr val="3333CC"/>
      </a:accent2>
      <a:accent3>
        <a:srgbClr val="FFFFFF"/>
      </a:accent3>
      <a:accent4>
        <a:srgbClr val="000000"/>
      </a:accent4>
      <a:accent5>
        <a:srgbClr val="D2E7FF"/>
      </a:accent5>
      <a:accent6>
        <a:srgbClr val="2D2DB9"/>
      </a:accent6>
      <a:hlink>
        <a:srgbClr val="CCCCFF"/>
      </a:hlink>
      <a:folHlink>
        <a:srgbClr val="B2B2B2"/>
      </a:folHlink>
    </a:clrScheme>
    <a:fontScheme name="Masterlayo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A886"/>
        </a:solidFill>
        <a:ln w="952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600" b="0" i="0" u="none" strike="noStrike" cap="none" normalizeH="0" baseline="0" smtClean="0">
            <a:ln>
              <a:noFill/>
            </a:ln>
            <a:solidFill>
              <a:srgbClr val="173B64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A886"/>
        </a:solidFill>
        <a:ln w="952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600" b="0" i="0" u="none" strike="noStrike" cap="none" normalizeH="0" baseline="0" smtClean="0">
            <a:ln>
              <a:noFill/>
            </a:ln>
            <a:solidFill>
              <a:srgbClr val="173B64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asterlayou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layou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layou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layou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layo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layo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layo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W:\Dokumentvorlagen\Präsentationsvorlagen\Masterlayout.pot</Template>
  <TotalTime>8</TotalTime>
  <Words>797</Words>
  <Application>Microsoft Macintosh PowerPoint</Application>
  <PresentationFormat>On-screen Show (4:3)</PresentationFormat>
  <Paragraphs>193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Masterlayout</vt:lpstr>
      <vt:lpstr>PowerPoint Presentation</vt:lpstr>
      <vt:lpstr>The Pistoia Alliance</vt:lpstr>
      <vt:lpstr>PowerPoint Presentation</vt:lpstr>
      <vt:lpstr>quattro research</vt:lpstr>
      <vt:lpstr>What is the HELM notation?</vt:lpstr>
      <vt:lpstr>Why HELM notation?</vt:lpstr>
      <vt:lpstr>Structure of the HELM notation?</vt:lpstr>
      <vt:lpstr>Syntax Elements</vt:lpstr>
      <vt:lpstr>HELM Examples</vt:lpstr>
      <vt:lpstr>HELM history</vt:lpstr>
      <vt:lpstr>HELM software ecosystem</vt:lpstr>
      <vt:lpstr>Mission completed?</vt:lpstr>
      <vt:lpstr>The HELM 2.0 project </vt:lpstr>
      <vt:lpstr>Ambiguity in HELM 2.0</vt:lpstr>
      <vt:lpstr>Monomer Ambiguity</vt:lpstr>
      <vt:lpstr>Polymer Ambiguity</vt:lpstr>
      <vt:lpstr>Connection Ambiguity</vt:lpstr>
      <vt:lpstr>HELM NotationToolkit Re-Engineering</vt:lpstr>
      <vt:lpstr>HELM State Machine Parser</vt:lpstr>
      <vt:lpstr>HELM Resources</vt:lpstr>
      <vt:lpstr>Example implementation</vt:lpstr>
      <vt:lpstr>Example Implementation</vt:lpstr>
      <vt:lpstr>Development Team</vt:lpstr>
      <vt:lpstr>References</vt:lpstr>
    </vt:vector>
  </TitlesOfParts>
  <Company>4SC AG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Management in a Modern</dc:title>
  <dc:creator>Dr. Bernhard Schirm</dc:creator>
  <cp:lastModifiedBy>Sergio Rotstein</cp:lastModifiedBy>
  <cp:revision>626</cp:revision>
  <cp:lastPrinted>2003-04-23T12:33:14Z</cp:lastPrinted>
  <dcterms:created xsi:type="dcterms:W3CDTF">2002-10-17T13:00:31Z</dcterms:created>
  <dcterms:modified xsi:type="dcterms:W3CDTF">2016-03-31T18:40:35Z</dcterms:modified>
</cp:coreProperties>
</file>