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43"/>
  </p:notesMasterIdLst>
  <p:handoutMasterIdLst>
    <p:handoutMasterId r:id="rId44"/>
  </p:handoutMasterIdLst>
  <p:sldIdLst>
    <p:sldId id="363" r:id="rId6"/>
    <p:sldId id="394" r:id="rId7"/>
    <p:sldId id="395" r:id="rId8"/>
    <p:sldId id="331" r:id="rId9"/>
    <p:sldId id="356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287" r:id="rId21"/>
    <p:sldId id="396" r:id="rId22"/>
    <p:sldId id="427" r:id="rId23"/>
    <p:sldId id="401" r:id="rId24"/>
    <p:sldId id="402" r:id="rId25"/>
    <p:sldId id="403" r:id="rId26"/>
    <p:sldId id="404" r:id="rId27"/>
    <p:sldId id="398" r:id="rId28"/>
    <p:sldId id="428" r:id="rId29"/>
    <p:sldId id="421" r:id="rId30"/>
    <p:sldId id="422" r:id="rId31"/>
    <p:sldId id="386" r:id="rId32"/>
    <p:sldId id="397" r:id="rId33"/>
    <p:sldId id="389" r:id="rId34"/>
    <p:sldId id="426" r:id="rId35"/>
    <p:sldId id="409" r:id="rId36"/>
    <p:sldId id="385" r:id="rId37"/>
    <p:sldId id="388" r:id="rId38"/>
    <p:sldId id="340" r:id="rId39"/>
    <p:sldId id="410" r:id="rId40"/>
    <p:sldId id="343" r:id="rId41"/>
    <p:sldId id="355" r:id="rId4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F"/>
    <a:srgbClr val="FFE75B"/>
    <a:srgbClr val="2B5CA3"/>
    <a:srgbClr val="4C5156"/>
    <a:srgbClr val="000000"/>
    <a:srgbClr val="6C6ACF"/>
    <a:srgbClr val="9C9CDE"/>
    <a:srgbClr val="202166"/>
    <a:srgbClr val="0020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88000" autoAdjust="0"/>
  </p:normalViewPr>
  <p:slideViewPr>
    <p:cSldViewPr>
      <p:cViewPr varScale="1">
        <p:scale>
          <a:sx n="106" d="100"/>
          <a:sy n="106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the small molecule</a:t>
            </a:r>
            <a:r>
              <a:rPr lang="en-US" baseline="0" dirty="0" smtClean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351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1D003E-EF89-4053-845C-11A3FF5F2929}" type="datetime3">
              <a:rPr lang="en-US" smtClean="0"/>
              <a:t>25 March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3/25/16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33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3/25/16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6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February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srgbClr val="4C5156"/>
                </a:solidFill>
              </a:rPr>
              <a:t>HELM Steering Committee 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  <p:sldLayoutId id="2147483775" r:id="rId13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info@OpenHELM.or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w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Pistoia Alliance HELM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Setting the Standard for </a:t>
            </a:r>
            <a:r>
              <a:rPr lang="en-US" sz="2000" dirty="0" err="1"/>
              <a:t>Biomolecular</a:t>
            </a:r>
            <a:r>
              <a:rPr lang="en-US" sz="2000" dirty="0"/>
              <a:t> Data 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W4: Data Management for Biologics: Registration and Beyond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Tuesday, April 5, 2016 |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10:45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11:15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April 5,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 smtClean="0"/>
              <a:t>Sergio H. Rotstein,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5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72007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284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7281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/>
              <a:t>Biomolecules are “multi-level polymers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59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324035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62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396043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/>
              <a:t>Biomolecules are “multi-level polymers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Able to resolve cross-organization monomer library differences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382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46805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Able to resolve cross-organization monomer library differences</a:t>
            </a:r>
          </a:p>
          <a:p>
            <a:r>
              <a:rPr lang="en-US" dirty="0" smtClean="0"/>
              <a:t>Able to handle entity ambiguity</a:t>
            </a:r>
          </a:p>
          <a:p>
            <a:pPr lvl="1"/>
            <a:r>
              <a:rPr lang="en-US" dirty="0" smtClean="0"/>
              <a:t>When not everything is known about molecular composition or arrangement</a:t>
            </a:r>
          </a:p>
        </p:txBody>
      </p:sp>
    </p:spTree>
    <p:extLst>
      <p:ext uri="{BB962C8B-B14F-4D97-AF65-F5344CB8AC3E}">
        <p14:creationId xmlns:p14="http://schemas.microsoft.com/office/powerpoint/2010/main" val="1865583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 smtClean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  <a:endParaRPr lang="en-US" sz="1800" u="sng" dirty="0">
              <a:solidFill>
                <a:srgbClr val="4C5156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</a:t>
            </a:r>
            <a:r>
              <a:rPr lang="en-US" u="sng" dirty="0" smtClean="0">
                <a:solidFill>
                  <a:srgbClr val="4C5156"/>
                </a:solidFill>
              </a:rPr>
              <a:t>notation</a:t>
            </a:r>
            <a:endParaRPr lang="en-US" u="sng" dirty="0">
              <a:solidFill>
                <a:srgbClr val="4C515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4C5156"/>
                </a:solidFill>
              </a:rPr>
              <a:t>PEPTIDE1{A.R.G.[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HELM is being used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408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82453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/>
              <a:t>I</a:t>
            </a:r>
            <a:r>
              <a:rPr lang="en-US" sz="2000" dirty="0" err="1" smtClean="0"/>
              <a:t>onis</a:t>
            </a:r>
            <a:r>
              <a:rPr lang="en-US" sz="2000" dirty="0" smtClean="0"/>
              <a:t>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PerkinElmer, </a:t>
            </a:r>
            <a:r>
              <a:rPr lang="en-US" sz="2000" dirty="0" err="1" smtClean="0"/>
              <a:t>Scilligence</a:t>
            </a:r>
            <a:r>
              <a:rPr lang="en-US" sz="2000" dirty="0" smtClean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/>
              <a:t>NCBI (</a:t>
            </a:r>
            <a:r>
              <a:rPr lang="en-US" sz="2000" dirty="0" err="1"/>
              <a:t>PubChem</a:t>
            </a:r>
            <a:r>
              <a:rPr lang="en-US" sz="2000" dirty="0"/>
              <a:t>), </a:t>
            </a:r>
            <a:r>
              <a:rPr lang="en-US" sz="2000" dirty="0" err="1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Regulatory Agencies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41" y="3090828"/>
            <a:ext cx="1387872" cy="1387872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359545" y="2461093"/>
            <a:ext cx="1224136" cy="1259470"/>
          </a:xfrm>
          <a:custGeom>
            <a:avLst/>
            <a:gdLst>
              <a:gd name="T0" fmla="*/ 2419350 w 1524"/>
              <a:gd name="T1" fmla="*/ 1762125 h 1568"/>
              <a:gd name="T2" fmla="*/ 2349500 w 1524"/>
              <a:gd name="T3" fmla="*/ 1574800 h 1568"/>
              <a:gd name="T4" fmla="*/ 2266950 w 1524"/>
              <a:gd name="T5" fmla="*/ 1393825 h 1568"/>
              <a:gd name="T6" fmla="*/ 2171700 w 1524"/>
              <a:gd name="T7" fmla="*/ 1219200 h 1568"/>
              <a:gd name="T8" fmla="*/ 2060575 w 1524"/>
              <a:gd name="T9" fmla="*/ 1057275 h 1568"/>
              <a:gd name="T10" fmla="*/ 1939925 w 1524"/>
              <a:gd name="T11" fmla="*/ 901700 h 1568"/>
              <a:gd name="T12" fmla="*/ 1806575 w 1524"/>
              <a:gd name="T13" fmla="*/ 755650 h 1568"/>
              <a:gd name="T14" fmla="*/ 1663700 w 1524"/>
              <a:gd name="T15" fmla="*/ 622300 h 1568"/>
              <a:gd name="T16" fmla="*/ 1511300 w 1524"/>
              <a:gd name="T17" fmla="*/ 498475 h 1568"/>
              <a:gd name="T18" fmla="*/ 1349375 w 1524"/>
              <a:gd name="T19" fmla="*/ 387350 h 1568"/>
              <a:gd name="T20" fmla="*/ 1177925 w 1524"/>
              <a:gd name="T21" fmla="*/ 288925 h 1568"/>
              <a:gd name="T22" fmla="*/ 996950 w 1524"/>
              <a:gd name="T23" fmla="*/ 203200 h 1568"/>
              <a:gd name="T24" fmla="*/ 809625 w 1524"/>
              <a:gd name="T25" fmla="*/ 133350 h 1568"/>
              <a:gd name="T26" fmla="*/ 615950 w 1524"/>
              <a:gd name="T27" fmla="*/ 76200 h 1568"/>
              <a:gd name="T28" fmla="*/ 415925 w 1524"/>
              <a:gd name="T29" fmla="*/ 34925 h 1568"/>
              <a:gd name="T30" fmla="*/ 209550 w 1524"/>
              <a:gd name="T31" fmla="*/ 9525 h 1568"/>
              <a:gd name="T32" fmla="*/ 0 w 1524"/>
              <a:gd name="T33" fmla="*/ 0 h 1568"/>
              <a:gd name="T34" fmla="*/ 596900 w 1524"/>
              <a:gd name="T35" fmla="*/ 508000 h 1568"/>
              <a:gd name="T36" fmla="*/ 0 w 1524"/>
              <a:gd name="T37" fmla="*/ 1016000 h 1568"/>
              <a:gd name="T38" fmla="*/ 0 w 1524"/>
              <a:gd name="T39" fmla="*/ 1016000 h 1568"/>
              <a:gd name="T40" fmla="*/ 127000 w 1524"/>
              <a:gd name="T41" fmla="*/ 1022350 h 1568"/>
              <a:gd name="T42" fmla="*/ 250825 w 1524"/>
              <a:gd name="T43" fmla="*/ 1038225 h 1568"/>
              <a:gd name="T44" fmla="*/ 371475 w 1524"/>
              <a:gd name="T45" fmla="*/ 1060450 h 1568"/>
              <a:gd name="T46" fmla="*/ 485775 w 1524"/>
              <a:gd name="T47" fmla="*/ 1095375 h 1568"/>
              <a:gd name="T48" fmla="*/ 600075 w 1524"/>
              <a:gd name="T49" fmla="*/ 1139825 h 1568"/>
              <a:gd name="T50" fmla="*/ 708025 w 1524"/>
              <a:gd name="T51" fmla="*/ 1190625 h 1568"/>
              <a:gd name="T52" fmla="*/ 809625 w 1524"/>
              <a:gd name="T53" fmla="*/ 1250950 h 1568"/>
              <a:gd name="T54" fmla="*/ 908050 w 1524"/>
              <a:gd name="T55" fmla="*/ 1317625 h 1568"/>
              <a:gd name="T56" fmla="*/ 1000125 w 1524"/>
              <a:gd name="T57" fmla="*/ 1390650 h 1568"/>
              <a:gd name="T58" fmla="*/ 1085850 w 1524"/>
              <a:gd name="T59" fmla="*/ 1470025 h 1568"/>
              <a:gd name="T60" fmla="*/ 1165225 w 1524"/>
              <a:gd name="T61" fmla="*/ 1558925 h 1568"/>
              <a:gd name="T62" fmla="*/ 1238250 w 1524"/>
              <a:gd name="T63" fmla="*/ 1651000 h 1568"/>
              <a:gd name="T64" fmla="*/ 1304925 w 1524"/>
              <a:gd name="T65" fmla="*/ 1749425 h 1568"/>
              <a:gd name="T66" fmla="*/ 1362075 w 1524"/>
              <a:gd name="T67" fmla="*/ 1854200 h 1568"/>
              <a:gd name="T68" fmla="*/ 1409700 w 1524"/>
              <a:gd name="T69" fmla="*/ 1965325 h 1568"/>
              <a:gd name="T70" fmla="*/ 1450975 w 1524"/>
              <a:gd name="T71" fmla="*/ 2076450 h 1568"/>
              <a:gd name="T72" fmla="*/ 2120900 w 1524"/>
              <a:gd name="T73" fmla="*/ 2489200 h 1568"/>
              <a:gd name="T74" fmla="*/ 2419350 w 1524"/>
              <a:gd name="T75" fmla="*/ 1762125 h 15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42738" y="4564123"/>
            <a:ext cx="1608084" cy="665077"/>
          </a:xfrm>
          <a:custGeom>
            <a:avLst/>
            <a:gdLst>
              <a:gd name="T0" fmla="*/ 184150 w 2002"/>
              <a:gd name="T1" fmla="*/ 822325 h 828"/>
              <a:gd name="T2" fmla="*/ 352425 w 2002"/>
              <a:gd name="T3" fmla="*/ 936625 h 828"/>
              <a:gd name="T4" fmla="*/ 527050 w 2002"/>
              <a:gd name="T5" fmla="*/ 1031875 h 828"/>
              <a:gd name="T6" fmla="*/ 704850 w 2002"/>
              <a:gd name="T7" fmla="*/ 1117600 h 828"/>
              <a:gd name="T8" fmla="*/ 889000 w 2002"/>
              <a:gd name="T9" fmla="*/ 1184275 h 828"/>
              <a:gd name="T10" fmla="*/ 1079500 w 2002"/>
              <a:gd name="T11" fmla="*/ 1241425 h 828"/>
              <a:gd name="T12" fmla="*/ 1273175 w 2002"/>
              <a:gd name="T13" fmla="*/ 1279525 h 828"/>
              <a:gd name="T14" fmla="*/ 1466850 w 2002"/>
              <a:gd name="T15" fmla="*/ 1304925 h 828"/>
              <a:gd name="T16" fmla="*/ 1663700 w 2002"/>
              <a:gd name="T17" fmla="*/ 1314450 h 828"/>
              <a:gd name="T18" fmla="*/ 1860550 w 2002"/>
              <a:gd name="T19" fmla="*/ 1308100 h 828"/>
              <a:gd name="T20" fmla="*/ 2057400 w 2002"/>
              <a:gd name="T21" fmla="*/ 1285875 h 828"/>
              <a:gd name="T22" fmla="*/ 2254250 w 2002"/>
              <a:gd name="T23" fmla="*/ 1250950 h 828"/>
              <a:gd name="T24" fmla="*/ 2444750 w 2002"/>
              <a:gd name="T25" fmla="*/ 1196975 h 828"/>
              <a:gd name="T26" fmla="*/ 2635250 w 2002"/>
              <a:gd name="T27" fmla="*/ 1130300 h 828"/>
              <a:gd name="T28" fmla="*/ 2822575 w 2002"/>
              <a:gd name="T29" fmla="*/ 1044575 h 828"/>
              <a:gd name="T30" fmla="*/ 3003550 w 2002"/>
              <a:gd name="T31" fmla="*/ 942975 h 828"/>
              <a:gd name="T32" fmla="*/ 3178175 w 2002"/>
              <a:gd name="T33" fmla="*/ 828675 h 828"/>
              <a:gd name="T34" fmla="*/ 2397125 w 2002"/>
              <a:gd name="T35" fmla="*/ 768350 h 828"/>
              <a:gd name="T36" fmla="*/ 2581275 w 2002"/>
              <a:gd name="T37" fmla="*/ 6350 h 828"/>
              <a:gd name="T38" fmla="*/ 2581275 w 2002"/>
              <a:gd name="T39" fmla="*/ 6350 h 828"/>
              <a:gd name="T40" fmla="*/ 2476500 w 2002"/>
              <a:gd name="T41" fmla="*/ 76200 h 828"/>
              <a:gd name="T42" fmla="*/ 2368550 w 2002"/>
              <a:gd name="T43" fmla="*/ 136525 h 828"/>
              <a:gd name="T44" fmla="*/ 2254250 w 2002"/>
              <a:gd name="T45" fmla="*/ 187325 h 828"/>
              <a:gd name="T46" fmla="*/ 2139950 w 2002"/>
              <a:gd name="T47" fmla="*/ 228600 h 828"/>
              <a:gd name="T48" fmla="*/ 2025650 w 2002"/>
              <a:gd name="T49" fmla="*/ 260350 h 828"/>
              <a:gd name="T50" fmla="*/ 1908175 w 2002"/>
              <a:gd name="T51" fmla="*/ 282575 h 828"/>
              <a:gd name="T52" fmla="*/ 1787525 w 2002"/>
              <a:gd name="T53" fmla="*/ 292100 h 828"/>
              <a:gd name="T54" fmla="*/ 1670050 w 2002"/>
              <a:gd name="T55" fmla="*/ 298450 h 828"/>
              <a:gd name="T56" fmla="*/ 1552575 w 2002"/>
              <a:gd name="T57" fmla="*/ 292100 h 828"/>
              <a:gd name="T58" fmla="*/ 1435100 w 2002"/>
              <a:gd name="T59" fmla="*/ 276225 h 828"/>
              <a:gd name="T60" fmla="*/ 1320800 w 2002"/>
              <a:gd name="T61" fmla="*/ 254000 h 828"/>
              <a:gd name="T62" fmla="*/ 1206500 w 2002"/>
              <a:gd name="T63" fmla="*/ 219075 h 828"/>
              <a:gd name="T64" fmla="*/ 1095375 w 2002"/>
              <a:gd name="T65" fmla="*/ 177800 h 828"/>
              <a:gd name="T66" fmla="*/ 987425 w 2002"/>
              <a:gd name="T67" fmla="*/ 127000 h 828"/>
              <a:gd name="T68" fmla="*/ 882650 w 2002"/>
              <a:gd name="T69" fmla="*/ 69850 h 828"/>
              <a:gd name="T70" fmla="*/ 784225 w 2002"/>
              <a:gd name="T71" fmla="*/ 0 h 828"/>
              <a:gd name="T72" fmla="*/ 0 w 2002"/>
              <a:gd name="T73" fmla="*/ 63500 h 828"/>
              <a:gd name="T74" fmla="*/ 184150 w 2002"/>
              <a:gd name="T75" fmla="*/ 822325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19063" y="2452583"/>
            <a:ext cx="1527760" cy="1047416"/>
          </a:xfrm>
          <a:custGeom>
            <a:avLst/>
            <a:gdLst>
              <a:gd name="T0" fmla="*/ 2422525 w 1902"/>
              <a:gd name="T1" fmla="*/ 0 h 1304"/>
              <a:gd name="T2" fmla="*/ 2222500 w 1902"/>
              <a:gd name="T3" fmla="*/ 9525 h 1304"/>
              <a:gd name="T4" fmla="*/ 2025650 w 1902"/>
              <a:gd name="T5" fmla="*/ 31750 h 1304"/>
              <a:gd name="T6" fmla="*/ 1831975 w 1902"/>
              <a:gd name="T7" fmla="*/ 69850 h 1304"/>
              <a:gd name="T8" fmla="*/ 1641475 w 1902"/>
              <a:gd name="T9" fmla="*/ 120650 h 1304"/>
              <a:gd name="T10" fmla="*/ 1457325 w 1902"/>
              <a:gd name="T11" fmla="*/ 190500 h 1304"/>
              <a:gd name="T12" fmla="*/ 1276350 w 1902"/>
              <a:gd name="T13" fmla="*/ 269875 h 1304"/>
              <a:gd name="T14" fmla="*/ 1104900 w 1902"/>
              <a:gd name="T15" fmla="*/ 365125 h 1304"/>
              <a:gd name="T16" fmla="*/ 939800 w 1902"/>
              <a:gd name="T17" fmla="*/ 473075 h 1304"/>
              <a:gd name="T18" fmla="*/ 784225 w 1902"/>
              <a:gd name="T19" fmla="*/ 593725 h 1304"/>
              <a:gd name="T20" fmla="*/ 638175 w 1902"/>
              <a:gd name="T21" fmla="*/ 727075 h 1304"/>
              <a:gd name="T22" fmla="*/ 501650 w 1902"/>
              <a:gd name="T23" fmla="*/ 869950 h 1304"/>
              <a:gd name="T24" fmla="*/ 374650 w 1902"/>
              <a:gd name="T25" fmla="*/ 1028700 h 1304"/>
              <a:gd name="T26" fmla="*/ 260350 w 1902"/>
              <a:gd name="T27" fmla="*/ 1193800 h 1304"/>
              <a:gd name="T28" fmla="*/ 161925 w 1902"/>
              <a:gd name="T29" fmla="*/ 1371600 h 1304"/>
              <a:gd name="T30" fmla="*/ 73025 w 1902"/>
              <a:gd name="T31" fmla="*/ 1558925 h 1304"/>
              <a:gd name="T32" fmla="*/ 0 w 1902"/>
              <a:gd name="T33" fmla="*/ 1755775 h 1304"/>
              <a:gd name="T34" fmla="*/ 666750 w 1902"/>
              <a:gd name="T35" fmla="*/ 1346200 h 1304"/>
              <a:gd name="T36" fmla="*/ 965200 w 1902"/>
              <a:gd name="T37" fmla="*/ 2070100 h 1304"/>
              <a:gd name="T38" fmla="*/ 965200 w 1902"/>
              <a:gd name="T39" fmla="*/ 2070100 h 1304"/>
              <a:gd name="T40" fmla="*/ 1009650 w 1902"/>
              <a:gd name="T41" fmla="*/ 1952625 h 1304"/>
              <a:gd name="T42" fmla="*/ 1063625 w 1902"/>
              <a:gd name="T43" fmla="*/ 1838325 h 1304"/>
              <a:gd name="T44" fmla="*/ 1123950 w 1902"/>
              <a:gd name="T45" fmla="*/ 1733550 h 1304"/>
              <a:gd name="T46" fmla="*/ 1190625 w 1902"/>
              <a:gd name="T47" fmla="*/ 1631950 h 1304"/>
              <a:gd name="T48" fmla="*/ 1266825 w 1902"/>
              <a:gd name="T49" fmla="*/ 1539875 h 1304"/>
              <a:gd name="T50" fmla="*/ 1349375 w 1902"/>
              <a:gd name="T51" fmla="*/ 1450975 h 1304"/>
              <a:gd name="T52" fmla="*/ 1438275 w 1902"/>
              <a:gd name="T53" fmla="*/ 1371600 h 1304"/>
              <a:gd name="T54" fmla="*/ 1530350 w 1902"/>
              <a:gd name="T55" fmla="*/ 1298575 h 1304"/>
              <a:gd name="T56" fmla="*/ 1631950 w 1902"/>
              <a:gd name="T57" fmla="*/ 1235075 h 1304"/>
              <a:gd name="T58" fmla="*/ 1733550 w 1902"/>
              <a:gd name="T59" fmla="*/ 1177925 h 1304"/>
              <a:gd name="T60" fmla="*/ 1841500 w 1902"/>
              <a:gd name="T61" fmla="*/ 1130300 h 1304"/>
              <a:gd name="T62" fmla="*/ 1952625 w 1902"/>
              <a:gd name="T63" fmla="*/ 1089025 h 1304"/>
              <a:gd name="T64" fmla="*/ 2066925 w 1902"/>
              <a:gd name="T65" fmla="*/ 1057275 h 1304"/>
              <a:gd name="T66" fmla="*/ 2184400 w 1902"/>
              <a:gd name="T67" fmla="*/ 1035050 h 1304"/>
              <a:gd name="T68" fmla="*/ 2301875 w 1902"/>
              <a:gd name="T69" fmla="*/ 1022350 h 1304"/>
              <a:gd name="T70" fmla="*/ 2422525 w 1902"/>
              <a:gd name="T71" fmla="*/ 1016000 h 1304"/>
              <a:gd name="T72" fmla="*/ 3019425 w 1902"/>
              <a:gd name="T73" fmla="*/ 508000 h 1304"/>
              <a:gd name="T74" fmla="*/ 2422525 w 1902"/>
              <a:gd name="T75" fmla="*/ 0 h 1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21052" y="3248427"/>
            <a:ext cx="832155" cy="1648235"/>
          </a:xfrm>
          <a:custGeom>
            <a:avLst/>
            <a:gdLst>
              <a:gd name="T0" fmla="*/ 127000 w 1036"/>
              <a:gd name="T1" fmla="*/ 412750 h 2052"/>
              <a:gd name="T2" fmla="*/ 73025 w 1036"/>
              <a:gd name="T3" fmla="*/ 603250 h 2052"/>
              <a:gd name="T4" fmla="*/ 34925 w 1036"/>
              <a:gd name="T5" fmla="*/ 800100 h 2052"/>
              <a:gd name="T6" fmla="*/ 9525 w 1036"/>
              <a:gd name="T7" fmla="*/ 996950 h 2052"/>
              <a:gd name="T8" fmla="*/ 0 w 1036"/>
              <a:gd name="T9" fmla="*/ 1193800 h 2052"/>
              <a:gd name="T10" fmla="*/ 9525 w 1036"/>
              <a:gd name="T11" fmla="*/ 1390650 h 2052"/>
              <a:gd name="T12" fmla="*/ 31750 w 1036"/>
              <a:gd name="T13" fmla="*/ 1584325 h 2052"/>
              <a:gd name="T14" fmla="*/ 66675 w 1036"/>
              <a:gd name="T15" fmla="*/ 1778000 h 2052"/>
              <a:gd name="T16" fmla="*/ 117475 w 1036"/>
              <a:gd name="T17" fmla="*/ 1968500 h 2052"/>
              <a:gd name="T18" fmla="*/ 184150 w 1036"/>
              <a:gd name="T19" fmla="*/ 2152650 h 2052"/>
              <a:gd name="T20" fmla="*/ 266700 w 1036"/>
              <a:gd name="T21" fmla="*/ 2333625 h 2052"/>
              <a:gd name="T22" fmla="*/ 361950 w 1036"/>
              <a:gd name="T23" fmla="*/ 2508250 h 2052"/>
              <a:gd name="T24" fmla="*/ 469900 w 1036"/>
              <a:gd name="T25" fmla="*/ 2676525 h 2052"/>
              <a:gd name="T26" fmla="*/ 593725 w 1036"/>
              <a:gd name="T27" fmla="*/ 2835275 h 2052"/>
              <a:gd name="T28" fmla="*/ 733425 w 1036"/>
              <a:gd name="T29" fmla="*/ 2987675 h 2052"/>
              <a:gd name="T30" fmla="*/ 882650 w 1036"/>
              <a:gd name="T31" fmla="*/ 3127375 h 2052"/>
              <a:gd name="T32" fmla="*/ 1047750 w 1036"/>
              <a:gd name="T33" fmla="*/ 3257550 h 2052"/>
              <a:gd name="T34" fmla="*/ 863600 w 1036"/>
              <a:gd name="T35" fmla="*/ 2498725 h 2052"/>
              <a:gd name="T36" fmla="*/ 1644650 w 1036"/>
              <a:gd name="T37" fmla="*/ 2438400 h 2052"/>
              <a:gd name="T38" fmla="*/ 1644650 w 1036"/>
              <a:gd name="T39" fmla="*/ 2438400 h 2052"/>
              <a:gd name="T40" fmla="*/ 1546225 w 1036"/>
              <a:gd name="T41" fmla="*/ 2359025 h 2052"/>
              <a:gd name="T42" fmla="*/ 1457325 w 1036"/>
              <a:gd name="T43" fmla="*/ 2273300 h 2052"/>
              <a:gd name="T44" fmla="*/ 1374775 w 1036"/>
              <a:gd name="T45" fmla="*/ 2184400 h 2052"/>
              <a:gd name="T46" fmla="*/ 1298575 w 1036"/>
              <a:gd name="T47" fmla="*/ 2085975 h 2052"/>
              <a:gd name="T48" fmla="*/ 1231900 w 1036"/>
              <a:gd name="T49" fmla="*/ 1987550 h 2052"/>
              <a:gd name="T50" fmla="*/ 1174750 w 1036"/>
              <a:gd name="T51" fmla="*/ 1882775 h 2052"/>
              <a:gd name="T52" fmla="*/ 1127125 w 1036"/>
              <a:gd name="T53" fmla="*/ 1771650 h 2052"/>
              <a:gd name="T54" fmla="*/ 1089025 w 1036"/>
              <a:gd name="T55" fmla="*/ 1660525 h 2052"/>
              <a:gd name="T56" fmla="*/ 1057275 w 1036"/>
              <a:gd name="T57" fmla="*/ 1546225 h 2052"/>
              <a:gd name="T58" fmla="*/ 1035050 w 1036"/>
              <a:gd name="T59" fmla="*/ 1431925 h 2052"/>
              <a:gd name="T60" fmla="*/ 1022350 w 1036"/>
              <a:gd name="T61" fmla="*/ 1314450 h 2052"/>
              <a:gd name="T62" fmla="*/ 1016000 w 1036"/>
              <a:gd name="T63" fmla="*/ 1196975 h 2052"/>
              <a:gd name="T64" fmla="*/ 1022350 w 1036"/>
              <a:gd name="T65" fmla="*/ 1076325 h 2052"/>
              <a:gd name="T66" fmla="*/ 1038225 w 1036"/>
              <a:gd name="T67" fmla="*/ 958850 h 2052"/>
              <a:gd name="T68" fmla="*/ 1060450 w 1036"/>
              <a:gd name="T69" fmla="*/ 841375 h 2052"/>
              <a:gd name="T70" fmla="*/ 1095375 w 1036"/>
              <a:gd name="T71" fmla="*/ 727075 h 2052"/>
              <a:gd name="T72" fmla="*/ 793750 w 1036"/>
              <a:gd name="T73" fmla="*/ 0 h 2052"/>
              <a:gd name="T74" fmla="*/ 127000 w 1036"/>
              <a:gd name="T75" fmla="*/ 412750 h 20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40352" y="3478124"/>
            <a:ext cx="928544" cy="1439394"/>
          </a:xfrm>
          <a:custGeom>
            <a:avLst/>
            <a:gdLst>
              <a:gd name="T0" fmla="*/ 781050 w 1156"/>
              <a:gd name="T1" fmla="*/ 2844800 h 1792"/>
              <a:gd name="T2" fmla="*/ 939800 w 1156"/>
              <a:gd name="T3" fmla="*/ 2720975 h 1792"/>
              <a:gd name="T4" fmla="*/ 1085850 w 1156"/>
              <a:gd name="T5" fmla="*/ 2587625 h 1792"/>
              <a:gd name="T6" fmla="*/ 1222375 w 1156"/>
              <a:gd name="T7" fmla="*/ 2441575 h 1792"/>
              <a:gd name="T8" fmla="*/ 1343025 w 1156"/>
              <a:gd name="T9" fmla="*/ 2286000 h 1792"/>
              <a:gd name="T10" fmla="*/ 1454150 w 1156"/>
              <a:gd name="T11" fmla="*/ 2124075 h 1792"/>
              <a:gd name="T12" fmla="*/ 1549400 w 1156"/>
              <a:gd name="T13" fmla="*/ 1952625 h 1792"/>
              <a:gd name="T14" fmla="*/ 1635125 w 1156"/>
              <a:gd name="T15" fmla="*/ 1774825 h 1792"/>
              <a:gd name="T16" fmla="*/ 1704975 w 1156"/>
              <a:gd name="T17" fmla="*/ 1590675 h 1792"/>
              <a:gd name="T18" fmla="*/ 1758950 w 1156"/>
              <a:gd name="T19" fmla="*/ 1403350 h 1792"/>
              <a:gd name="T20" fmla="*/ 1800225 w 1156"/>
              <a:gd name="T21" fmla="*/ 1209675 h 1792"/>
              <a:gd name="T22" fmla="*/ 1825625 w 1156"/>
              <a:gd name="T23" fmla="*/ 1009650 h 1792"/>
              <a:gd name="T24" fmla="*/ 1835150 w 1156"/>
              <a:gd name="T25" fmla="*/ 809625 h 1792"/>
              <a:gd name="T26" fmla="*/ 1828800 w 1156"/>
              <a:gd name="T27" fmla="*/ 609600 h 1792"/>
              <a:gd name="T28" fmla="*/ 1806575 w 1156"/>
              <a:gd name="T29" fmla="*/ 406400 h 1792"/>
              <a:gd name="T30" fmla="*/ 1768475 w 1156"/>
              <a:gd name="T31" fmla="*/ 203200 h 1792"/>
              <a:gd name="T32" fmla="*/ 1711325 w 1156"/>
              <a:gd name="T33" fmla="*/ 0 h 1792"/>
              <a:gd name="T34" fmla="*/ 1412875 w 1156"/>
              <a:gd name="T35" fmla="*/ 723900 h 1792"/>
              <a:gd name="T36" fmla="*/ 746125 w 1156"/>
              <a:gd name="T37" fmla="*/ 314325 h 1792"/>
              <a:gd name="T38" fmla="*/ 742950 w 1156"/>
              <a:gd name="T39" fmla="*/ 314325 h 1792"/>
              <a:gd name="T40" fmla="*/ 777875 w 1156"/>
              <a:gd name="T41" fmla="*/ 434975 h 1792"/>
              <a:gd name="T42" fmla="*/ 803275 w 1156"/>
              <a:gd name="T43" fmla="*/ 558800 h 1792"/>
              <a:gd name="T44" fmla="*/ 815975 w 1156"/>
              <a:gd name="T45" fmla="*/ 679450 h 1792"/>
              <a:gd name="T46" fmla="*/ 819150 w 1156"/>
              <a:gd name="T47" fmla="*/ 800100 h 1792"/>
              <a:gd name="T48" fmla="*/ 812800 w 1156"/>
              <a:gd name="T49" fmla="*/ 920750 h 1792"/>
              <a:gd name="T50" fmla="*/ 796925 w 1156"/>
              <a:gd name="T51" fmla="*/ 1041400 h 1792"/>
              <a:gd name="T52" fmla="*/ 774700 w 1156"/>
              <a:gd name="T53" fmla="*/ 1155700 h 1792"/>
              <a:gd name="T54" fmla="*/ 739775 w 1156"/>
              <a:gd name="T55" fmla="*/ 1270000 h 1792"/>
              <a:gd name="T56" fmla="*/ 698500 w 1156"/>
              <a:gd name="T57" fmla="*/ 1381125 h 1792"/>
              <a:gd name="T58" fmla="*/ 647700 w 1156"/>
              <a:gd name="T59" fmla="*/ 1489075 h 1792"/>
              <a:gd name="T60" fmla="*/ 590550 w 1156"/>
              <a:gd name="T61" fmla="*/ 1590675 h 1792"/>
              <a:gd name="T62" fmla="*/ 523875 w 1156"/>
              <a:gd name="T63" fmla="*/ 1689100 h 1792"/>
              <a:gd name="T64" fmla="*/ 447675 w 1156"/>
              <a:gd name="T65" fmla="*/ 1781175 h 1792"/>
              <a:gd name="T66" fmla="*/ 368300 w 1156"/>
              <a:gd name="T67" fmla="*/ 1866900 h 1792"/>
              <a:gd name="T68" fmla="*/ 279400 w 1156"/>
              <a:gd name="T69" fmla="*/ 1949450 h 1792"/>
              <a:gd name="T70" fmla="*/ 184150 w 1156"/>
              <a:gd name="T71" fmla="*/ 2022475 h 1792"/>
              <a:gd name="T72" fmla="*/ 0 w 1156"/>
              <a:gd name="T73" fmla="*/ 2787650 h 1792"/>
              <a:gd name="T74" fmla="*/ 781050 w 1156"/>
              <a:gd name="T75" fmla="*/ 2844800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5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981"/>
            <a:ext cx="7067128" cy="707886"/>
          </a:xfrm>
        </p:spPr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Editor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 smtClean="0">
                <a:solidFill>
                  <a:srgbClr val="4C5156"/>
                </a:solidFill>
              </a:rPr>
              <a:t>(smiles, </a:t>
            </a:r>
            <a:r>
              <a:rPr lang="en-US" dirty="0" err="1" smtClean="0">
                <a:solidFill>
                  <a:srgbClr val="4C5156"/>
                </a:solidFill>
              </a:rPr>
              <a:t>InChI</a:t>
            </a:r>
            <a:r>
              <a:rPr lang="en-US" dirty="0" smtClean="0">
                <a:solidFill>
                  <a:srgbClr val="4C5156"/>
                </a:solidFill>
              </a:rPr>
              <a:t>, </a:t>
            </a:r>
            <a:r>
              <a:rPr lang="en-US" dirty="0" err="1" smtClean="0">
                <a:solidFill>
                  <a:srgbClr val="4C5156"/>
                </a:solidFill>
              </a:rPr>
              <a:t>mol</a:t>
            </a:r>
            <a:r>
              <a:rPr lang="en-US" dirty="0" smtClean="0">
                <a:solidFill>
                  <a:srgbClr val="4C5156"/>
                </a:solidFill>
              </a:rPr>
              <a:t>)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96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HELM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1" cy="4727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HELM </a:t>
            </a:r>
            <a:r>
              <a:rPr lang="en-GB" dirty="0"/>
              <a:t>fundamentals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</a:t>
            </a:r>
            <a:r>
              <a:rPr lang="en-GB" dirty="0" smtClean="0"/>
              <a:t>HELM is being </a:t>
            </a:r>
            <a:r>
              <a:rPr lang="en-GB" dirty="0"/>
              <a:t>used</a:t>
            </a:r>
          </a:p>
          <a:p>
            <a:pPr lvl="1"/>
            <a:r>
              <a:rPr lang="en-GB" dirty="0" smtClean="0"/>
              <a:t>Pharma companies</a:t>
            </a:r>
          </a:p>
          <a:p>
            <a:pPr lvl="2"/>
            <a:r>
              <a:rPr lang="en-GB" sz="2300" dirty="0" smtClean="0"/>
              <a:t>Registration</a:t>
            </a:r>
            <a:endParaRPr lang="en-GB" sz="2300" dirty="0"/>
          </a:p>
          <a:p>
            <a:pPr lvl="2"/>
            <a:r>
              <a:rPr lang="en-GB" sz="2300" dirty="0" smtClean="0"/>
              <a:t>Antibody analysis</a:t>
            </a:r>
            <a:endParaRPr lang="en-GB" sz="2300" dirty="0"/>
          </a:p>
          <a:p>
            <a:pPr lvl="1"/>
            <a:r>
              <a:rPr lang="en-GB" dirty="0" smtClean="0"/>
              <a:t>Publishers - </a:t>
            </a:r>
            <a:r>
              <a:rPr lang="en-GB" dirty="0" err="1" smtClean="0"/>
              <a:t>ChEMBL</a:t>
            </a:r>
            <a:endParaRPr lang="en-GB" dirty="0"/>
          </a:p>
          <a:p>
            <a:pPr lvl="1"/>
            <a:r>
              <a:rPr lang="en-GB" dirty="0" smtClean="0"/>
              <a:t>Technology vendors - </a:t>
            </a:r>
            <a:r>
              <a:rPr lang="en-GB" dirty="0" err="1" smtClean="0"/>
              <a:t>Biovia</a:t>
            </a:r>
            <a:endParaRPr lang="en-GB" dirty="0"/>
          </a:p>
          <a:p>
            <a:pPr lvl="1"/>
            <a:r>
              <a:rPr lang="en-GB" dirty="0" smtClean="0"/>
              <a:t>Regulators - FDA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What’s next?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Get involved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435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7" y="229597"/>
            <a:ext cx="7067128" cy="707886"/>
          </a:xfrm>
        </p:spPr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Compound Registration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67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21" y="289783"/>
            <a:ext cx="7416824" cy="707886"/>
          </a:xfrm>
        </p:spPr>
        <p:txBody>
          <a:bodyPr>
            <a:noAutofit/>
          </a:bodyPr>
          <a:lstStyle/>
          <a:p>
            <a:r>
              <a:rPr lang="en-US" sz="3600" dirty="0"/>
              <a:t>HELM at Pfizer: </a:t>
            </a:r>
            <a:r>
              <a:rPr lang="en-US" sz="3600" dirty="0" smtClean="0"/>
              <a:t>Analysis &amp; Design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</a:t>
            </a:r>
            <a:r>
              <a:rPr lang="en-US" sz="1000" dirty="0" smtClean="0">
                <a:solidFill>
                  <a:srgbClr val="4C5156"/>
                </a:solidFill>
              </a:rPr>
              <a:t>Xi, </a:t>
            </a:r>
            <a:r>
              <a:rPr lang="en-US" sz="1000" dirty="0">
                <a:solidFill>
                  <a:srgbClr val="4C5156"/>
                </a:solidFill>
              </a:rPr>
              <a:t>Qing </a:t>
            </a:r>
            <a:r>
              <a:rPr lang="en-US" sz="1000" dirty="0" smtClean="0">
                <a:solidFill>
                  <a:srgbClr val="4C5156"/>
                </a:solidFill>
              </a:rPr>
              <a:t>Cao, </a:t>
            </a:r>
            <a:r>
              <a:rPr lang="en-US" sz="1000" dirty="0">
                <a:solidFill>
                  <a:srgbClr val="4C5156"/>
                </a:solidFill>
              </a:rPr>
              <a:t>Christine </a:t>
            </a:r>
            <a:r>
              <a:rPr lang="en-US" sz="1000" dirty="0" smtClean="0">
                <a:solidFill>
                  <a:srgbClr val="4C5156"/>
                </a:solidFill>
              </a:rPr>
              <a:t>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</a:t>
            </a:r>
            <a:r>
              <a:rPr lang="en-US" sz="1000" dirty="0" smtClean="0">
                <a:solidFill>
                  <a:srgbClr val="4C5156"/>
                </a:solidFill>
              </a:rPr>
              <a:t>Zhang, </a:t>
            </a:r>
            <a:r>
              <a:rPr lang="en-US" sz="1000" dirty="0">
                <a:solidFill>
                  <a:srgbClr val="4C5156"/>
                </a:solidFill>
              </a:rPr>
              <a:t>Simone </a:t>
            </a:r>
            <a:r>
              <a:rPr lang="en-US" sz="1000" dirty="0" err="1" smtClean="0">
                <a:solidFill>
                  <a:srgbClr val="4C5156"/>
                </a:solidFill>
              </a:rPr>
              <a:t>Sciabola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Sergio </a:t>
            </a:r>
            <a:r>
              <a:rPr lang="en-US" sz="1000" dirty="0" smtClean="0">
                <a:solidFill>
                  <a:srgbClr val="4C5156"/>
                </a:solidFill>
              </a:rPr>
              <a:t>Rotstein, </a:t>
            </a:r>
            <a:r>
              <a:rPr lang="en-US" sz="1000" dirty="0">
                <a:solidFill>
                  <a:srgbClr val="4C5156"/>
                </a:solidFill>
              </a:rPr>
              <a:t>Jason </a:t>
            </a:r>
            <a:r>
              <a:rPr lang="en-US" sz="1000" dirty="0" smtClean="0">
                <a:solidFill>
                  <a:srgbClr val="4C5156"/>
                </a:solidFill>
              </a:rPr>
              <a:t>Hughes, </a:t>
            </a:r>
            <a:r>
              <a:rPr lang="en-US" sz="1000" dirty="0">
                <a:solidFill>
                  <a:srgbClr val="4C5156"/>
                </a:solidFill>
              </a:rPr>
              <a:t>Daniel </a:t>
            </a:r>
            <a:r>
              <a:rPr lang="en-US" sz="1000" dirty="0" err="1" smtClean="0">
                <a:solidFill>
                  <a:srgbClr val="4C5156"/>
                </a:solidFill>
              </a:rPr>
              <a:t>Caffrey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and Robert </a:t>
            </a:r>
            <a:r>
              <a:rPr lang="en-US" sz="1000" dirty="0" smtClean="0">
                <a:solidFill>
                  <a:srgbClr val="4C5156"/>
                </a:solidFill>
              </a:rPr>
              <a:t>Stanton, PLOS ONE, </a:t>
            </a:r>
            <a:r>
              <a:rPr lang="en-US" sz="1000" i="1" dirty="0" smtClean="0">
                <a:solidFill>
                  <a:srgbClr val="4C5156"/>
                </a:solidFill>
              </a:rPr>
              <a:t>Submitted</a:t>
            </a:r>
            <a:endParaRPr lang="en-US" sz="1000" i="1" dirty="0">
              <a:solidFill>
                <a:srgbClr val="4C515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48807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Workflow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D40A3-BEA1-2645-9E17-452BD130FCD0}" type="slidenum">
              <a:rPr lang="en-US" sz="1200" smtClean="0"/>
              <a:pPr/>
              <a:t>23</a:t>
            </a:fld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16824" cy="707886"/>
          </a:xfrm>
        </p:spPr>
        <p:txBody>
          <a:bodyPr/>
          <a:lstStyle/>
          <a:p>
            <a:r>
              <a:rPr lang="de-DE" dirty="0" smtClean="0"/>
              <a:t>HELM </a:t>
            </a:r>
            <a:r>
              <a:rPr lang="de-DE" dirty="0" err="1" smtClean="0"/>
              <a:t>at</a:t>
            </a:r>
            <a:r>
              <a:rPr lang="de-DE" dirty="0" smtClean="0"/>
              <a:t> Roche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1" y="1348745"/>
            <a:ext cx="4876102" cy="512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700" b="1" dirty="0" smtClean="0">
                <a:solidFill>
                  <a:schemeClr val="tx2"/>
                </a:solidFill>
              </a:rPr>
              <a:t>HELM </a:t>
            </a:r>
            <a:r>
              <a:rPr lang="de-DE" sz="1700" b="1" dirty="0" err="1" smtClean="0">
                <a:solidFill>
                  <a:schemeClr val="tx2"/>
                </a:solidFill>
              </a:rPr>
              <a:t>Antibody</a:t>
            </a:r>
            <a:r>
              <a:rPr lang="de-DE" sz="1700" b="1" dirty="0" smtClean="0">
                <a:solidFill>
                  <a:schemeClr val="tx2"/>
                </a:solidFill>
              </a:rPr>
              <a:t> Editor (</a:t>
            </a:r>
            <a:r>
              <a:rPr lang="de-DE" sz="1700" b="1" dirty="0" err="1" smtClean="0">
                <a:solidFill>
                  <a:schemeClr val="tx2"/>
                </a:solidFill>
              </a:rPr>
              <a:t>HAbE</a:t>
            </a:r>
            <a:r>
              <a:rPr lang="de-DE" sz="1700" b="1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1700" b="1" dirty="0" err="1" smtClean="0"/>
              <a:t>Aims</a:t>
            </a:r>
            <a:endParaRPr lang="de-DE" sz="1700" b="1" dirty="0" smtClean="0"/>
          </a:p>
          <a:p>
            <a:pPr marL="0" indent="0">
              <a:buNone/>
            </a:pPr>
            <a:r>
              <a:rPr lang="de-DE" sz="1700" dirty="0" smtClean="0"/>
              <a:t>To easily </a:t>
            </a:r>
            <a:r>
              <a:rPr lang="de-DE" sz="1700" b="1" dirty="0" smtClean="0"/>
              <a:t>register</a:t>
            </a:r>
            <a:r>
              <a:rPr lang="de-DE" sz="1700" dirty="0" smtClean="0"/>
              <a:t> biotherapeutics like even complex antibodies formats (multi-specifics, ADCs, ...)</a:t>
            </a:r>
          </a:p>
          <a:p>
            <a:r>
              <a:rPr lang="de-DE" sz="1700" dirty="0" err="1"/>
              <a:t>A</a:t>
            </a:r>
            <a:r>
              <a:rPr lang="de-DE" sz="1700" dirty="0" err="1" smtClean="0"/>
              <a:t>nnotate</a:t>
            </a:r>
            <a:r>
              <a:rPr lang="de-DE" sz="1700" dirty="0" smtClean="0"/>
              <a:t> </a:t>
            </a:r>
            <a:r>
              <a:rPr lang="de-DE" sz="1700" dirty="0" err="1" smtClean="0"/>
              <a:t>raw</a:t>
            </a:r>
            <a:r>
              <a:rPr lang="de-DE" sz="1700" dirty="0" smtClean="0"/>
              <a:t> </a:t>
            </a:r>
            <a:r>
              <a:rPr lang="de-DE" sz="1700" dirty="0" err="1" smtClean="0"/>
              <a:t>input</a:t>
            </a:r>
            <a:r>
              <a:rPr lang="de-DE" sz="1700" dirty="0" smtClean="0"/>
              <a:t> </a:t>
            </a:r>
            <a:r>
              <a:rPr lang="de-DE" sz="1700" dirty="0" err="1" smtClean="0"/>
              <a:t>protein</a:t>
            </a:r>
            <a:r>
              <a:rPr lang="de-DE" sz="1700" dirty="0" smtClean="0"/>
              <a:t> </a:t>
            </a:r>
            <a:r>
              <a:rPr lang="de-DE" sz="1700" dirty="0" err="1" smtClean="0"/>
              <a:t>sequences</a:t>
            </a:r>
            <a:r>
              <a:rPr lang="de-DE" sz="1700" dirty="0" smtClean="0"/>
              <a:t> </a:t>
            </a:r>
            <a:r>
              <a:rPr lang="de-DE" sz="1700" dirty="0" err="1" smtClean="0"/>
              <a:t>by</a:t>
            </a:r>
            <a:r>
              <a:rPr lang="de-DE" sz="1700" dirty="0" smtClean="0"/>
              <a:t> </a:t>
            </a:r>
            <a:r>
              <a:rPr lang="de-DE" sz="1700" dirty="0" err="1" smtClean="0"/>
              <a:t>characterization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their</a:t>
            </a:r>
            <a:r>
              <a:rPr lang="de-DE" sz="1700" dirty="0" smtClean="0"/>
              <a:t> </a:t>
            </a:r>
            <a:r>
              <a:rPr lang="de-DE" sz="1700" dirty="0" err="1" smtClean="0"/>
              <a:t>building</a:t>
            </a:r>
            <a:r>
              <a:rPr lang="de-DE" sz="1700" dirty="0" smtClean="0"/>
              <a:t> </a:t>
            </a:r>
            <a:r>
              <a:rPr lang="de-DE" sz="1700" dirty="0" err="1" smtClean="0"/>
              <a:t>blocks</a:t>
            </a:r>
            <a:r>
              <a:rPr lang="de-DE" sz="1700" dirty="0" smtClean="0"/>
              <a:t> (</a:t>
            </a:r>
            <a:r>
              <a:rPr lang="de-DE" sz="1700" b="1" dirty="0" err="1" smtClean="0"/>
              <a:t>domain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library</a:t>
            </a:r>
            <a:r>
              <a:rPr lang="de-DE" sz="1700" dirty="0" smtClean="0"/>
              <a:t>)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closing</a:t>
            </a:r>
            <a:r>
              <a:rPr lang="de-DE" sz="1700" dirty="0" smtClean="0"/>
              <a:t> </a:t>
            </a:r>
            <a:r>
              <a:rPr lang="de-DE" sz="1700" dirty="0" err="1" smtClean="0"/>
              <a:t>almost</a:t>
            </a:r>
            <a:r>
              <a:rPr lang="de-DE" sz="1700" dirty="0" smtClean="0"/>
              <a:t> all </a:t>
            </a:r>
            <a:r>
              <a:rPr lang="de-DE" sz="1700" b="1" dirty="0" err="1" smtClean="0"/>
              <a:t>Cys-Cys</a:t>
            </a:r>
            <a:r>
              <a:rPr lang="de-DE" sz="1700" b="1" dirty="0" smtClean="0"/>
              <a:t> </a:t>
            </a:r>
            <a:r>
              <a:rPr lang="de-DE" sz="1700" b="1" dirty="0" err="1" smtClean="0"/>
              <a:t>bonds</a:t>
            </a:r>
            <a:r>
              <a:rPr lang="de-DE" sz="1700" dirty="0" smtClean="0"/>
              <a:t> </a:t>
            </a:r>
            <a:r>
              <a:rPr lang="de-DE" sz="1700" dirty="0" err="1" smtClean="0"/>
              <a:t>automatically</a:t>
            </a:r>
            <a:endParaRPr lang="de-DE" sz="1700" b="1" dirty="0" smtClean="0"/>
          </a:p>
          <a:p>
            <a:r>
              <a:rPr lang="de-DE" sz="1700" dirty="0" smtClean="0"/>
              <a:t>Further </a:t>
            </a:r>
            <a:r>
              <a:rPr lang="de-DE" sz="1700" b="1" dirty="0" err="1" smtClean="0"/>
              <a:t>modify</a:t>
            </a:r>
            <a:r>
              <a:rPr lang="de-DE" sz="1700" b="1" dirty="0" smtClean="0"/>
              <a:t>/</a:t>
            </a:r>
            <a:r>
              <a:rPr lang="de-DE" sz="1700" b="1" dirty="0" err="1" smtClean="0"/>
              <a:t>add</a:t>
            </a:r>
            <a:r>
              <a:rPr lang="de-DE" sz="1700" b="1" dirty="0" smtClean="0"/>
              <a:t> </a:t>
            </a:r>
            <a:r>
              <a:rPr lang="de-DE" sz="1700" dirty="0" err="1" smtClean="0"/>
              <a:t>peptides</a:t>
            </a:r>
            <a:r>
              <a:rPr lang="de-DE" sz="1700" dirty="0" smtClean="0"/>
              <a:t>, </a:t>
            </a:r>
            <a:r>
              <a:rPr lang="de-DE" sz="1700" dirty="0" err="1" smtClean="0"/>
              <a:t>linkers</a:t>
            </a:r>
            <a:r>
              <a:rPr lang="de-DE" sz="1700" dirty="0" smtClean="0"/>
              <a:t>, </a:t>
            </a:r>
            <a:r>
              <a:rPr lang="de-DE" sz="1700" dirty="0" err="1" smtClean="0"/>
              <a:t>oligos</a:t>
            </a:r>
            <a:r>
              <a:rPr lang="de-DE" sz="1700" dirty="0" smtClean="0"/>
              <a:t>, </a:t>
            </a:r>
            <a:r>
              <a:rPr lang="de-DE" sz="1700" dirty="0" err="1" smtClean="0"/>
              <a:t>toxins</a:t>
            </a:r>
            <a:r>
              <a:rPr lang="de-DE" sz="1700" dirty="0" smtClean="0"/>
              <a:t> on individual </a:t>
            </a:r>
            <a:r>
              <a:rPr lang="de-DE" sz="1700" dirty="0" err="1" smtClean="0"/>
              <a:t>domains</a:t>
            </a:r>
            <a:endParaRPr lang="de-DE" sz="1700" dirty="0" smtClean="0"/>
          </a:p>
          <a:p>
            <a:r>
              <a:rPr lang="de-DE" sz="1700" b="1" dirty="0" smtClean="0"/>
              <a:t>Store</a:t>
            </a:r>
            <a:r>
              <a:rPr lang="de-DE" sz="1700" dirty="0" smtClean="0"/>
              <a:t> all </a:t>
            </a:r>
            <a:r>
              <a:rPr lang="de-DE" sz="1700" dirty="0" err="1" smtClean="0"/>
              <a:t>information</a:t>
            </a:r>
            <a:r>
              <a:rPr lang="de-DE" sz="1700" dirty="0" smtClean="0"/>
              <a:t> </a:t>
            </a:r>
            <a:r>
              <a:rPr lang="de-DE" sz="1700" dirty="0" err="1" smtClean="0"/>
              <a:t>including</a:t>
            </a:r>
            <a:r>
              <a:rPr lang="de-DE" sz="1700" dirty="0" smtClean="0"/>
              <a:t> HELM </a:t>
            </a:r>
            <a:r>
              <a:rPr lang="de-DE" sz="1700" dirty="0" err="1" smtClean="0"/>
              <a:t>notation</a:t>
            </a:r>
            <a:r>
              <a:rPr lang="de-DE" sz="1700" dirty="0" smtClean="0"/>
              <a:t> in </a:t>
            </a:r>
            <a:r>
              <a:rPr lang="de-DE" sz="1700" dirty="0" err="1" smtClean="0"/>
              <a:t>database</a:t>
            </a:r>
            <a:r>
              <a:rPr lang="de-DE" sz="1700" dirty="0" smtClean="0"/>
              <a:t> </a:t>
            </a:r>
            <a:r>
              <a:rPr lang="de-DE" sz="1700" dirty="0" err="1" smtClean="0"/>
              <a:t>for</a:t>
            </a:r>
            <a:r>
              <a:rPr lang="de-DE" sz="1700" dirty="0" smtClean="0"/>
              <a:t> </a:t>
            </a:r>
            <a:r>
              <a:rPr lang="de-DE" sz="1700" dirty="0" err="1" smtClean="0"/>
              <a:t>further</a:t>
            </a:r>
            <a:r>
              <a:rPr lang="de-DE" sz="1700" dirty="0" smtClean="0"/>
              <a:t> </a:t>
            </a:r>
            <a:r>
              <a:rPr lang="de-DE" sz="1700" dirty="0" err="1" smtClean="0"/>
              <a:t>analyses</a:t>
            </a:r>
            <a:endParaRPr lang="de-DE" sz="1700" dirty="0" smtClean="0"/>
          </a:p>
          <a:p>
            <a:r>
              <a:rPr lang="de-DE" sz="1700" b="1" dirty="0" smtClean="0"/>
              <a:t>Leverage</a:t>
            </a:r>
            <a:r>
              <a:rPr lang="de-DE" sz="1700" dirty="0" smtClean="0"/>
              <a:t> HELM Notation Toolkit and Editor API</a:t>
            </a:r>
          </a:p>
          <a:p>
            <a:r>
              <a:rPr lang="de-DE" sz="1700" b="1" dirty="0" smtClean="0"/>
              <a:t>Open </a:t>
            </a:r>
            <a:r>
              <a:rPr lang="de-DE" sz="1700" b="1" dirty="0"/>
              <a:t>S</a:t>
            </a:r>
            <a:r>
              <a:rPr lang="de-DE" sz="1700" b="1" dirty="0" smtClean="0"/>
              <a:t>ource </a:t>
            </a:r>
            <a:r>
              <a:rPr lang="de-DE" sz="1700" dirty="0" smtClean="0"/>
              <a:t>on </a:t>
            </a:r>
            <a:r>
              <a:rPr lang="de-DE" sz="1700" dirty="0" err="1" smtClean="0"/>
              <a:t>GitHub</a:t>
            </a:r>
            <a:r>
              <a:rPr lang="de-DE" sz="1700" dirty="0" smtClean="0"/>
              <a:t> (Q2 2015)</a:t>
            </a:r>
            <a:endParaRPr lang="de-DE" sz="17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1" y="6207968"/>
            <a:ext cx="3448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111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18" y="3130257"/>
            <a:ext cx="2964875" cy="264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6563095" y="5843736"/>
            <a:ext cx="144016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5957315" y="5843736"/>
            <a:ext cx="0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7495057" y="4983832"/>
            <a:ext cx="432048" cy="10759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07489" y="6453336"/>
            <a:ext cx="332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Stefan Klostermann, Roche </a:t>
            </a:r>
            <a:r>
              <a:rPr lang="de-DE" i="1" dirty="0" err="1"/>
              <a:t>pREDi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/>
          <a:lstStyle/>
          <a:p>
            <a:r>
              <a:rPr lang="en-GB" dirty="0" smtClean="0"/>
              <a:t>HELM at EBI: </a:t>
            </a:r>
            <a:r>
              <a:rPr lang="en-GB" dirty="0" err="1" smtClean="0"/>
              <a:t>ChEMBL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052736"/>
            <a:ext cx="8556267" cy="504056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ChEMBL20 onwards has HELM structures for 19K structures</a:t>
            </a:r>
          </a:p>
          <a:p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9" y="1606696"/>
            <a:ext cx="4595828" cy="471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2" t="34252" r="635" b="24646"/>
          <a:stretch/>
        </p:blipFill>
        <p:spPr>
          <a:xfrm>
            <a:off x="2257399" y="2655929"/>
            <a:ext cx="66087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89716" y="5298121"/>
            <a:ext cx="397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this work the EBI have created a monomer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of ~2800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33390" y="3948203"/>
            <a:ext cx="576064" cy="129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04048" y="6453335"/>
            <a:ext cx="3947755" cy="396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soon: Antibodies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64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/>
          <a:lstStyle/>
          <a:p>
            <a:r>
              <a:rPr lang="en-GB" dirty="0" smtClean="0"/>
              <a:t>HELM at NCBI: </a:t>
            </a:r>
            <a:r>
              <a:rPr lang="en-GB" dirty="0" err="1" smtClean="0"/>
              <a:t>PubChem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229850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PubChem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currently adding HELM notation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96952"/>
            <a:ext cx="6372200" cy="315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5724128" cy="22249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9792" y="5517232"/>
            <a:ext cx="3096344" cy="720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1217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488"/>
            <a:ext cx="7571184" cy="707886"/>
          </a:xfrm>
        </p:spPr>
        <p:txBody>
          <a:bodyPr/>
          <a:lstStyle/>
          <a:p>
            <a:r>
              <a:rPr lang="en-GB" dirty="0" smtClean="0"/>
              <a:t>HELM at </a:t>
            </a:r>
            <a:r>
              <a:rPr lang="en-GB" dirty="0" err="1" smtClean="0"/>
              <a:t>Biovia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7" y="1262246"/>
            <a:ext cx="5760640" cy="57671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Pipeline </a:t>
            </a:r>
            <a:r>
              <a:rPr lang="en-GB" dirty="0"/>
              <a:t>Pilot</a:t>
            </a:r>
          </a:p>
          <a:p>
            <a:r>
              <a:rPr lang="en-GB" sz="2400" dirty="0" smtClean="0"/>
              <a:t>HELM </a:t>
            </a:r>
            <a:r>
              <a:rPr lang="en-GB" sz="2400" dirty="0"/>
              <a:t>components</a:t>
            </a:r>
          </a:p>
          <a:p>
            <a:r>
              <a:rPr lang="en-GB" sz="2400" dirty="0" smtClean="0"/>
              <a:t>HELM </a:t>
            </a:r>
            <a:r>
              <a:rPr lang="en-GB" sz="2400" dirty="0"/>
              <a:t>Editor integration</a:t>
            </a:r>
          </a:p>
          <a:p>
            <a:r>
              <a:rPr lang="en-GB" sz="2400" dirty="0" smtClean="0"/>
              <a:t>Expanded </a:t>
            </a:r>
            <a:r>
              <a:rPr lang="en-GB" sz="2400" dirty="0"/>
              <a:t>SCSR template </a:t>
            </a:r>
            <a:endParaRPr lang="en-GB" sz="2400" dirty="0" smtClean="0"/>
          </a:p>
          <a:p>
            <a:pPr marL="400050" lvl="1" indent="0">
              <a:buNone/>
            </a:pPr>
            <a:r>
              <a:rPr lang="en-GB" dirty="0" smtClean="0"/>
              <a:t>library </a:t>
            </a:r>
            <a:r>
              <a:rPr lang="en-GB" dirty="0"/>
              <a:t>and support for XHELM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Insight</a:t>
            </a:r>
            <a:endParaRPr lang="en-GB" dirty="0"/>
          </a:p>
          <a:p>
            <a:pPr lvl="0"/>
            <a:r>
              <a:rPr lang="en-US" sz="2400" dirty="0"/>
              <a:t>HELM Editor integration</a:t>
            </a:r>
            <a:endParaRPr lang="en-GB" sz="2400" dirty="0"/>
          </a:p>
          <a:p>
            <a:pPr lvl="0"/>
            <a:r>
              <a:rPr lang="en-US" sz="2400" dirty="0"/>
              <a:t>Access to HELM components (via Pipeline Pilot)</a:t>
            </a:r>
            <a:endParaRPr lang="en-GB" sz="24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Draw </a:t>
            </a:r>
            <a:r>
              <a:rPr lang="en-GB" dirty="0"/>
              <a:t>Sketcher</a:t>
            </a:r>
          </a:p>
          <a:p>
            <a:r>
              <a:rPr lang="en-GB" sz="2400" dirty="0" smtClean="0"/>
              <a:t>Import </a:t>
            </a:r>
            <a:r>
              <a:rPr lang="en-GB" sz="2400" dirty="0"/>
              <a:t>and Export HELM Strings and XHELM</a:t>
            </a:r>
          </a:p>
          <a:p>
            <a:r>
              <a:rPr lang="en-GB" sz="2400" dirty="0" smtClean="0"/>
              <a:t>HELM </a:t>
            </a:r>
            <a:r>
              <a:rPr lang="en-GB" sz="2400" dirty="0"/>
              <a:t>Editor integration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Direct </a:t>
            </a:r>
            <a:r>
              <a:rPr lang="en-GB" dirty="0"/>
              <a:t>Chemistry Cartridge</a:t>
            </a:r>
          </a:p>
          <a:p>
            <a:r>
              <a:rPr lang="en-GB" sz="2400" dirty="0" smtClean="0"/>
              <a:t>Operators </a:t>
            </a:r>
            <a:r>
              <a:rPr lang="en-GB" sz="2400" dirty="0"/>
              <a:t>to Import and Export HELM Strings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Biological </a:t>
            </a:r>
            <a:r>
              <a:rPr lang="en-GB" dirty="0"/>
              <a:t>Registration</a:t>
            </a:r>
          </a:p>
          <a:p>
            <a:r>
              <a:rPr lang="en-GB" sz="2400" dirty="0" smtClean="0"/>
              <a:t>Register </a:t>
            </a:r>
            <a:r>
              <a:rPr lang="en-GB" sz="2400" dirty="0"/>
              <a:t>HELM strings as entities</a:t>
            </a:r>
          </a:p>
          <a:p>
            <a:r>
              <a:rPr lang="en-GB" sz="2400" dirty="0" smtClean="0"/>
              <a:t>Bring </a:t>
            </a:r>
            <a:r>
              <a:rPr lang="en-GB" sz="2400" dirty="0"/>
              <a:t>up HELM </a:t>
            </a:r>
            <a:r>
              <a:rPr lang="en-GB" sz="2400" dirty="0" smtClean="0"/>
              <a:t>Editor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8" y="1196752"/>
            <a:ext cx="4717298" cy="2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 at the FDA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9" y="1484784"/>
            <a:ext cx="7416824" cy="4631323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implementation guide for </a:t>
            </a:r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ISO 11238: Health Informatics - Identification of medicinal products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will include HELM as an acceptable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format</a:t>
            </a:r>
          </a:p>
          <a:p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This impacts not just the FDA but a number of international agencies as well: 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ANSM(France),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BfArM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(Germany), CBG-MEB (Netherlands), EMA(Europe), FDA (US), Health Canada, NIH/NCATS (US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SwissMedic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Directorate Quality Medicines (EDQM), 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iPharmaceutical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Excipient Councils, and US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Pharmacopeial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Convention (USP), Kew Gardens (UK), Japanese Pharmacopeia (JP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FDA-sponsored substance registration system that will provide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global identifier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substances used in medicinal products or active substances under clinical investigation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working with the FDA team to include HELM as an import / export format within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421"/>
          <a:stretch/>
        </p:blipFill>
        <p:spPr>
          <a:xfrm>
            <a:off x="3203848" y="5805264"/>
            <a:ext cx="2018641" cy="90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499" b="1006"/>
          <a:stretch/>
        </p:blipFill>
        <p:spPr>
          <a:xfrm>
            <a:off x="7850199" y="2096666"/>
            <a:ext cx="1042281" cy="1039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15" y="4293096"/>
            <a:ext cx="122227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3890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development…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541702" cy="435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46" y="2132856"/>
            <a:ext cx="1165586" cy="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HELM Fundamentals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5520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14" y="1196752"/>
            <a:ext cx="8085583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Current editor is Java-based with some 3</a:t>
            </a:r>
            <a:r>
              <a:rPr lang="en-US" sz="1800" baseline="30000" dirty="0"/>
              <a:t>rd</a:t>
            </a:r>
            <a:r>
              <a:rPr lang="en-US" sz="1800" dirty="0"/>
              <a:t>-party tool </a:t>
            </a:r>
            <a:r>
              <a:rPr lang="en-US" sz="1800" dirty="0" smtClean="0"/>
              <a:t>dependencies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Web-Based HELM Editor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5760640" cy="4414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11760" y="6309320"/>
            <a:ext cx="489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5156"/>
                </a:solidFill>
                <a:latin typeface="Arial"/>
                <a:cs typeface="Arial"/>
              </a:rPr>
              <a:t>Current status: Selecting development partner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28184" y="2492896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Web-based editor will include:</a:t>
            </a:r>
          </a:p>
          <a:p>
            <a:r>
              <a:rPr lang="en-US" dirty="0" smtClean="0"/>
              <a:t>Current HELM Editor functionality</a:t>
            </a:r>
          </a:p>
          <a:p>
            <a:r>
              <a:rPr lang="en-US" dirty="0" smtClean="0"/>
              <a:t>Ambiguity support</a:t>
            </a:r>
          </a:p>
          <a:p>
            <a:r>
              <a:rPr lang="en-US" dirty="0" err="1" smtClean="0"/>
              <a:t>HAbE</a:t>
            </a:r>
            <a:r>
              <a:rPr lang="en-US" dirty="0" smtClean="0"/>
              <a:t> functionality</a:t>
            </a:r>
          </a:p>
          <a:p>
            <a:r>
              <a:rPr lang="en-US" dirty="0" smtClean="0"/>
              <a:t>Open APIs and two</a:t>
            </a:r>
            <a:br>
              <a:rPr lang="en-US" dirty="0" smtClean="0"/>
            </a:br>
            <a:r>
              <a:rPr lang="en-US" dirty="0" smtClean="0"/>
              <a:t>sample chemical sketcher</a:t>
            </a:r>
            <a:br>
              <a:rPr lang="en-US" dirty="0" smtClean="0"/>
            </a:br>
            <a:r>
              <a:rPr lang="en-US" dirty="0" smtClean="0"/>
              <a:t>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10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 more and get involved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0985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www.OpenHelm.org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32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268760"/>
            <a:ext cx="7213600" cy="5461000"/>
          </a:xfrm>
          <a:prstGeom prst="rect">
            <a:avLst/>
          </a:prstGeom>
          <a:ln>
            <a:solidFill>
              <a:srgbClr val="666E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HELM Wiki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33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9" y="1300986"/>
            <a:ext cx="8241219" cy="45042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4008" y="5949280"/>
            <a:ext cx="2232248" cy="792088"/>
          </a:xfr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/>
              <a:t>Presentations</a:t>
            </a:r>
          </a:p>
          <a:p>
            <a:r>
              <a:rPr lang="en-US" sz="2000" dirty="0" smtClean="0"/>
              <a:t>Links to code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403648" y="5949280"/>
            <a:ext cx="2232248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Specifications</a:t>
            </a:r>
          </a:p>
          <a:p>
            <a:r>
              <a:rPr lang="en-US" sz="2000" dirty="0" smtClean="0"/>
              <a:t>User guides</a:t>
            </a:r>
          </a:p>
        </p:txBody>
      </p:sp>
    </p:spTree>
    <p:extLst>
      <p:ext uri="{BB962C8B-B14F-4D97-AF65-F5344CB8AC3E}">
        <p14:creationId xmlns:p14="http://schemas.microsoft.com/office/powerpoint/2010/main" val="39787901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HELM code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2564904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288206" y="3311809"/>
            <a:ext cx="3528392" cy="30705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4C5156"/>
                </a:solidFill>
              </a:rPr>
              <a:t>Code for: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5156"/>
                </a:solidFill>
              </a:rPr>
              <a:t>Permissive </a:t>
            </a:r>
            <a:r>
              <a:rPr lang="en-US" sz="2800" b="1" dirty="0">
                <a:solidFill>
                  <a:srgbClr val="4C5156"/>
                </a:solidFill>
              </a:rPr>
              <a:t>MIT </a:t>
            </a:r>
            <a:r>
              <a:rPr lang="en-US" sz="2800" b="1" dirty="0" smtClean="0">
                <a:solidFill>
                  <a:srgbClr val="4C5156"/>
                </a:solidFill>
              </a:rPr>
              <a:t>license</a:t>
            </a:r>
            <a:endParaRPr lang="en-US" sz="2800" b="1" dirty="0">
              <a:solidFill>
                <a:srgbClr val="4C515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56176" y="980728"/>
            <a:ext cx="1800898" cy="1478597"/>
            <a:chOff x="6398386" y="1484784"/>
            <a:chExt cx="1800898" cy="1478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83585"/>
            <a:ext cx="4767021" cy="5293329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3963616"/>
            <a:ext cx="3755392" cy="1951750"/>
          </a:xfrm>
          <a:prstGeom prst="rect">
            <a:avLst/>
          </a:prstGeom>
        </p:spPr>
      </p:pic>
      <p:sp>
        <p:nvSpPr>
          <p:cNvPr id="1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34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427168" cy="707886"/>
          </a:xfrm>
        </p:spPr>
        <p:txBody>
          <a:bodyPr>
            <a:noAutofit/>
          </a:bodyPr>
          <a:lstStyle/>
          <a:p>
            <a:r>
              <a:rPr lang="en-US" sz="3600" dirty="0" smtClean="0"/>
              <a:t>HELM For You: Different strokes…</a:t>
            </a:r>
            <a:endParaRPr lang="en-GB" sz="3600" dirty="0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448" y="5073831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       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12776"/>
            <a:ext cx="771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welcome your ideas and contributions!</a:t>
            </a:r>
          </a:p>
          <a:p>
            <a:endParaRPr lang="en-GB" sz="2400" dirty="0" smtClean="0"/>
          </a:p>
          <a:p>
            <a:r>
              <a:rPr lang="en-GB" sz="2400" dirty="0" smtClean="0"/>
              <a:t>Contact us at </a:t>
            </a:r>
            <a:r>
              <a:rPr lang="en-GB" sz="2400" dirty="0" smtClean="0">
                <a:hlinkClick r:id="rId3"/>
              </a:rPr>
              <a:t>info@OpenHELM.org</a:t>
            </a:r>
            <a:endParaRPr lang="en-GB" sz="2400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980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196752"/>
            <a:ext cx="2376264" cy="252028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Pfizer Team</a:t>
            </a:r>
            <a:endParaRPr lang="en-US" sz="1400" b="1" u="sng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Peter </a:t>
            </a:r>
            <a:r>
              <a:rPr lang="en-US" sz="1400" dirty="0" err="1" smtClean="0"/>
              <a:t>Henstock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David </a:t>
            </a:r>
            <a:r>
              <a:rPr lang="en-US" sz="1400" dirty="0" err="1" smtClean="0"/>
              <a:t>Klatte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Christine Lawrence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Frank </a:t>
            </a:r>
            <a:r>
              <a:rPr lang="en-US" sz="1400" dirty="0" err="1" smtClean="0"/>
              <a:t>Loganzo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Hongli</a:t>
            </a:r>
            <a:r>
              <a:rPr lang="en-US" sz="1400" dirty="0" smtClean="0"/>
              <a:t> </a:t>
            </a:r>
            <a:r>
              <a:rPr lang="en-US" sz="1400" dirty="0"/>
              <a:t>Li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Sergio </a:t>
            </a:r>
            <a:r>
              <a:rPr lang="en-US" sz="1400" dirty="0" err="1" smtClean="0"/>
              <a:t>Rotstein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Simone </a:t>
            </a:r>
            <a:r>
              <a:rPr lang="en-US" sz="1400" dirty="0" err="1" smtClean="0"/>
              <a:t>Sciabola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Rob </a:t>
            </a:r>
            <a:r>
              <a:rPr lang="en-US" sz="1400" dirty="0" smtClean="0"/>
              <a:t>Stanton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Nathan </a:t>
            </a:r>
            <a:r>
              <a:rPr lang="en-US" sz="1400" dirty="0" err="1" smtClean="0"/>
              <a:t>Tumey</a:t>
            </a:r>
            <a:endParaRPr lang="en-US" sz="1400" dirty="0" smtClean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Simon Xi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5184576" cy="526297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Leadership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Rotstein (Pfizer) –  </a:t>
            </a:r>
            <a:r>
              <a:rPr lang="en-US" sz="1400" dirty="0" smtClean="0">
                <a:latin typeface="Arial"/>
                <a:cs typeface="Arial"/>
              </a:rPr>
              <a:t>Project Lead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</a:t>
            </a:r>
            <a:r>
              <a:rPr lang="en-US" sz="1400" dirty="0" smtClean="0">
                <a:latin typeface="Arial"/>
                <a:cs typeface="Arial"/>
              </a:rPr>
              <a:t>Manager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Active </a:t>
            </a:r>
            <a:r>
              <a:rPr lang="en-US" sz="1400" b="1" dirty="0" smtClean="0">
                <a:latin typeface="Arial"/>
                <a:cs typeface="Arial"/>
              </a:rPr>
              <a:t>Team</a:t>
            </a:r>
            <a:endParaRPr lang="en-US" sz="14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Jensen (</a:t>
            </a:r>
            <a:r>
              <a:rPr lang="en-US" sz="1400" dirty="0" err="1">
                <a:latin typeface="Arial"/>
                <a:cs typeface="Arial"/>
              </a:rPr>
              <a:t>Chembiofusion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Stefan </a:t>
            </a:r>
            <a:r>
              <a:rPr lang="en-US" sz="1400" dirty="0" smtClean="0">
                <a:latin typeface="Arial"/>
                <a:cs typeface="Arial"/>
              </a:rPr>
              <a:t>Klostermann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Roland </a:t>
            </a:r>
            <a:r>
              <a:rPr lang="en-US" sz="1400" dirty="0" err="1">
                <a:latin typeface="Arial"/>
                <a:cs typeface="Arial"/>
              </a:rPr>
              <a:t>Knispel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Jeff </a:t>
            </a:r>
            <a:r>
              <a:rPr lang="en-US" sz="1400" dirty="0" smtClean="0">
                <a:latin typeface="Arial"/>
                <a:cs typeface="Arial"/>
              </a:rPr>
              <a:t>Milton (</a:t>
            </a:r>
            <a:r>
              <a:rPr lang="en-US" sz="1400" dirty="0" err="1" smtClean="0">
                <a:latin typeface="Arial"/>
                <a:cs typeface="Arial"/>
              </a:rPr>
              <a:t>Ionis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Yohann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Potier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Eric Swayze (</a:t>
            </a:r>
            <a:r>
              <a:rPr lang="en-US" sz="1400" dirty="0" err="1" smtClean="0">
                <a:latin typeface="Arial"/>
                <a:cs typeface="Arial"/>
              </a:rPr>
              <a:t>Ionis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Markus </a:t>
            </a:r>
            <a:r>
              <a:rPr lang="en-US" sz="1400" dirty="0" err="1" smtClean="0">
                <a:latin typeface="Arial"/>
                <a:cs typeface="Arial"/>
              </a:rPr>
              <a:t>Weisser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quattro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</a:t>
            </a:r>
            <a:r>
              <a:rPr lang="en-US" sz="1400" b="1" dirty="0" smtClean="0">
                <a:latin typeface="Arial"/>
                <a:cs typeface="Arial"/>
              </a:rPr>
              <a:t>Committee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>
                <a:latin typeface="Arial"/>
                <a:cs typeface="Arial"/>
              </a:rPr>
              <a:t>Rotstein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Eric Swayze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Chris </a:t>
            </a:r>
            <a:r>
              <a:rPr lang="en-US" sz="1400" dirty="0">
                <a:latin typeface="Arial"/>
                <a:cs typeface="Arial"/>
              </a:rPr>
              <a:t>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Yang (Novartis)</a:t>
            </a:r>
            <a:endParaRPr lang="en-US" sz="1400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37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Biomolecules - Stuck in the middle…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(And more recently)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Able to handle entity ambiguity</a:t>
            </a:r>
          </a:p>
        </p:txBody>
      </p:sp>
    </p:spTree>
    <p:extLst>
      <p:ext uri="{BB962C8B-B14F-4D97-AF65-F5344CB8AC3E}">
        <p14:creationId xmlns:p14="http://schemas.microsoft.com/office/powerpoint/2010/main" val="15622703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7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0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90D5E0-5BE7-4B9D-B7B6-BEA320FB97A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22526</TotalTime>
  <Words>1389</Words>
  <Application>Microsoft Macintosh PowerPoint</Application>
  <PresentationFormat>On-screen Show (4:3)</PresentationFormat>
  <Paragraphs>298</Paragraphs>
  <Slides>37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Pistoia Alliance Theme</vt:lpstr>
      <vt:lpstr>Pistoia Content Theme</vt:lpstr>
      <vt:lpstr>MarvinOLE</vt:lpstr>
      <vt:lpstr>Pistoia Alliance HELM Project</vt:lpstr>
      <vt:lpstr>HELM</vt:lpstr>
      <vt:lpstr>HELM Fundamentals</vt:lpstr>
      <vt:lpstr>Biomolecules - Stuck in the middle…</vt:lpstr>
      <vt:lpstr>“Fit-for-Purpose” Structure Representation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Example</vt:lpstr>
      <vt:lpstr>How HELM is being used</vt:lpstr>
      <vt:lpstr>The HELM Ecosystem</vt:lpstr>
      <vt:lpstr>HELM at Pfizer: Drawing</vt:lpstr>
      <vt:lpstr>HELM at Pfizer: Registration</vt:lpstr>
      <vt:lpstr>HELM at Pfizer: Analysis &amp; Design</vt:lpstr>
      <vt:lpstr>HELM at Pfizer: Workflow</vt:lpstr>
      <vt:lpstr>HELM at Roche</vt:lpstr>
      <vt:lpstr>HELM at EBI: ChEMBL</vt:lpstr>
      <vt:lpstr>HELM at NCBI: PubChem</vt:lpstr>
      <vt:lpstr>HELM at Biovia</vt:lpstr>
      <vt:lpstr>HELM at the FDA</vt:lpstr>
      <vt:lpstr>What’s Next?</vt:lpstr>
      <vt:lpstr>Continuous development…</vt:lpstr>
      <vt:lpstr>Web-Based HELM Editor</vt:lpstr>
      <vt:lpstr>Learn more and get involved</vt:lpstr>
      <vt:lpstr>www.OpenHelm.org</vt:lpstr>
      <vt:lpstr>HELM Wiki</vt:lpstr>
      <vt:lpstr>HELM code</vt:lpstr>
      <vt:lpstr>HELM For You: Different strokes…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Sergio Rotstein</cp:lastModifiedBy>
  <cp:revision>404</cp:revision>
  <cp:lastPrinted>2013-09-20T15:04:55Z</cp:lastPrinted>
  <dcterms:created xsi:type="dcterms:W3CDTF">2013-02-18T10:26:54Z</dcterms:created>
  <dcterms:modified xsi:type="dcterms:W3CDTF">2016-03-25T13:55:32Z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