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6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256" r:id="rId6"/>
    <p:sldId id="394" r:id="rId7"/>
    <p:sldId id="455" r:id="rId8"/>
    <p:sldId id="396" r:id="rId9"/>
    <p:sldId id="405" r:id="rId10"/>
    <p:sldId id="409" r:id="rId11"/>
    <p:sldId id="417" r:id="rId12"/>
    <p:sldId id="434" r:id="rId13"/>
    <p:sldId id="408" r:id="rId14"/>
    <p:sldId id="435" r:id="rId15"/>
    <p:sldId id="437" r:id="rId16"/>
    <p:sldId id="438" r:id="rId17"/>
    <p:sldId id="436" r:id="rId18"/>
    <p:sldId id="456" r:id="rId19"/>
    <p:sldId id="422" r:id="rId20"/>
    <p:sldId id="439" r:id="rId21"/>
    <p:sldId id="442" r:id="rId22"/>
    <p:sldId id="418" r:id="rId23"/>
    <p:sldId id="452" r:id="rId24"/>
    <p:sldId id="445" r:id="rId25"/>
    <p:sldId id="419" r:id="rId26"/>
    <p:sldId id="414" r:id="rId27"/>
    <p:sldId id="448" r:id="rId28"/>
    <p:sldId id="449" r:id="rId29"/>
    <p:sldId id="413" r:id="rId30"/>
    <p:sldId id="385" r:id="rId31"/>
    <p:sldId id="416" r:id="rId32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3D5"/>
    <a:srgbClr val="1A1C1E"/>
    <a:srgbClr val="FFFFFF"/>
    <a:srgbClr val="228B96"/>
    <a:srgbClr val="4C5156"/>
    <a:srgbClr val="249797"/>
    <a:srgbClr val="259958"/>
    <a:srgbClr val="818991"/>
    <a:srgbClr val="66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0" autoAdjust="0"/>
    <p:restoredTop sz="95468" autoAdjust="0"/>
  </p:normalViewPr>
  <p:slideViewPr>
    <p:cSldViewPr snapToObjects="1" showGuides="1">
      <p:cViewPr varScale="1">
        <p:scale>
          <a:sx n="101" d="100"/>
          <a:sy n="101" d="100"/>
        </p:scale>
        <p:origin x="462" y="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00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9658" y="250547"/>
            <a:ext cx="489937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58694" y="250547"/>
            <a:ext cx="1312115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AAC2EC1-B70D-4CB4-BC58-2E1D99067EF3}" type="datetime3">
              <a:rPr lang="en-US" smtClean="0">
                <a:latin typeface="Open Sans Light"/>
              </a:rPr>
              <a:t>19 March 2017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9658" y="9262661"/>
            <a:ext cx="489937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58694" y="9274353"/>
            <a:ext cx="842081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9262661"/>
            <a:ext cx="470034" cy="5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9658" y="250547"/>
            <a:ext cx="275590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250547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>
                <a:latin typeface="Open Sans Light"/>
                <a:cs typeface="Open Sans Light"/>
              </a:defRPr>
            </a:lvl1pPr>
          </a:lstStyle>
          <a:p>
            <a:fld id="{4C1CEAC1-DD32-42DA-A5A2-1FFBC5A2CB4B}" type="datetime3">
              <a:rPr lang="en-US" smtClean="0"/>
              <a:t>19 March 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9658" y="4760397"/>
            <a:ext cx="6441151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9658" y="9274353"/>
            <a:ext cx="275590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262661"/>
            <a:ext cx="2298178" cy="512787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9262661"/>
            <a:ext cx="470034" cy="5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7F374-4BD1-4147-8FE3-891F82F3A867}" type="datetime3">
              <a:rPr lang="en-US" smtClean="0"/>
              <a:t>19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than twice as much revenue from the biologics as the small molecules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1CEAC1-DD32-42DA-A5A2-1FFBC5A2CB4B}" type="datetime3">
              <a:rPr lang="en-US" smtClean="0"/>
              <a:t>19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presenter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thank you message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AEABF-7EFC-C542-BC91-5F53F601E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D61CEE0-8A0E-574A-8FC2-CE7BA89F0253}" type="datetime3">
              <a:rPr lang="en-GB" smtClean="0"/>
              <a:pPr/>
              <a:t>19 March, 2017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053554"/>
            <a:ext cx="8229600" cy="5111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67628" y="266700"/>
            <a:ext cx="1368425" cy="4984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Partner logo if required</a:t>
            </a:r>
          </a:p>
        </p:txBody>
      </p:sp>
    </p:spTree>
    <p:extLst>
      <p:ext uri="{BB962C8B-B14F-4D97-AF65-F5344CB8AC3E}">
        <p14:creationId xmlns:p14="http://schemas.microsoft.com/office/powerpoint/2010/main" val="1832868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372-B929-454B-AC40-6926AEC9B8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516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3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7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7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6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57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6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1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6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3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67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3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028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077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84" r:id="rId8"/>
    <p:sldLayoutId id="2147483696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ilead_Sciences" TargetMode="External"/><Relationship Id="rId13" Type="http://schemas.openxmlformats.org/officeDocument/2006/relationships/hyperlink" Target="https://en.wikipedia.org/wiki/Gastroesophageal_reflux_disease" TargetMode="External"/><Relationship Id="rId18" Type="http://schemas.openxmlformats.org/officeDocument/2006/relationships/hyperlink" Target="https://en.wikipedia.org/wiki/Autoimmune_disease" TargetMode="External"/><Relationship Id="rId26" Type="http://schemas.openxmlformats.org/officeDocument/2006/relationships/hyperlink" Target="https://en.wikipedia.org/wiki/Breast_cancer" TargetMode="External"/><Relationship Id="rId3" Type="http://schemas.openxmlformats.org/officeDocument/2006/relationships/hyperlink" Target="https://en.wikipedia.org/wiki/Adalimumab" TargetMode="External"/><Relationship Id="rId21" Type="http://schemas.openxmlformats.org/officeDocument/2006/relationships/hyperlink" Target="https://en.wikipedia.org/wiki/Diabetes_mellitus" TargetMode="External"/><Relationship Id="rId7" Type="http://schemas.openxmlformats.org/officeDocument/2006/relationships/hyperlink" Target="https://en.wikipedia.org/wiki/Hepatitis_C" TargetMode="External"/><Relationship Id="rId12" Type="http://schemas.openxmlformats.org/officeDocument/2006/relationships/hyperlink" Target="https://en.wikipedia.org/wiki/Infliximab" TargetMode="External"/><Relationship Id="rId17" Type="http://schemas.openxmlformats.org/officeDocument/2006/relationships/hyperlink" Target="https://en.wikipedia.org/wiki/Leukemia" TargetMode="External"/><Relationship Id="rId25" Type="http://schemas.openxmlformats.org/officeDocument/2006/relationships/hyperlink" Target="https://en.wikipedia.org/wiki/Trastuzumab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n.wikipedia.org/wiki/Lymphoma" TargetMode="External"/><Relationship Id="rId20" Type="http://schemas.openxmlformats.org/officeDocument/2006/relationships/hyperlink" Target="https://en.wikipedia.org/wiki/Insulin_glargine" TargetMode="External"/><Relationship Id="rId29" Type="http://schemas.openxmlformats.org/officeDocument/2006/relationships/hyperlink" Target="https://en.wikipedia.org/wiki/Myelodysplastic_syndrom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Ledipasvir/sofosbuvir" TargetMode="External"/><Relationship Id="rId11" Type="http://schemas.openxmlformats.org/officeDocument/2006/relationships/hyperlink" Target="https://en.wikipedia.org/wiki/Pfizer" TargetMode="External"/><Relationship Id="rId24" Type="http://schemas.openxmlformats.org/officeDocument/2006/relationships/hyperlink" Target="https://en.wikipedia.org/wiki/Cancer" TargetMode="External"/><Relationship Id="rId32" Type="http://schemas.openxmlformats.org/officeDocument/2006/relationships/hyperlink" Target="https://en.wikipedia.org/wiki/List_of_largest_selling_pharmaceutical_products" TargetMode="External"/><Relationship Id="rId5" Type="http://schemas.openxmlformats.org/officeDocument/2006/relationships/hyperlink" Target="https://en.wikipedia.org/wiki/AbbVie_Inc." TargetMode="External"/><Relationship Id="rId15" Type="http://schemas.openxmlformats.org/officeDocument/2006/relationships/hyperlink" Target="https://en.wikipedia.org/wiki/Rituximab" TargetMode="External"/><Relationship Id="rId23" Type="http://schemas.openxmlformats.org/officeDocument/2006/relationships/hyperlink" Target="https://en.wikipedia.org/wiki/Bevacizumab" TargetMode="External"/><Relationship Id="rId28" Type="http://schemas.openxmlformats.org/officeDocument/2006/relationships/hyperlink" Target="https://en.wikipedia.org/wiki/Multiple_myeloma" TargetMode="External"/><Relationship Id="rId10" Type="http://schemas.openxmlformats.org/officeDocument/2006/relationships/hyperlink" Target="https://en.wikipedia.org/wiki/Amgen" TargetMode="External"/><Relationship Id="rId19" Type="http://schemas.openxmlformats.org/officeDocument/2006/relationships/hyperlink" Target="https://en.wikipedia.org/wiki/Hoffmann-La_Roche" TargetMode="External"/><Relationship Id="rId31" Type="http://schemas.openxmlformats.org/officeDocument/2006/relationships/hyperlink" Target="https://en.wikipedia.org/wiki/Sofosbuvir" TargetMode="External"/><Relationship Id="rId4" Type="http://schemas.openxmlformats.org/officeDocument/2006/relationships/hyperlink" Target="https://en.wikipedia.org/wiki/Rheumatoid_arthritis" TargetMode="External"/><Relationship Id="rId9" Type="http://schemas.openxmlformats.org/officeDocument/2006/relationships/hyperlink" Target="https://en.wikipedia.org/wiki/Etanercept" TargetMode="External"/><Relationship Id="rId14" Type="http://schemas.openxmlformats.org/officeDocument/2006/relationships/hyperlink" Target="https://en.wikipedia.org/wiki/Johnson_&amp;_Johnson" TargetMode="External"/><Relationship Id="rId22" Type="http://schemas.openxmlformats.org/officeDocument/2006/relationships/hyperlink" Target="https://en.wikipedia.org/wiki/Sanofi" TargetMode="External"/><Relationship Id="rId27" Type="http://schemas.openxmlformats.org/officeDocument/2006/relationships/hyperlink" Target="https://en.wikipedia.org/wiki/Lenalidomide" TargetMode="External"/><Relationship Id="rId30" Type="http://schemas.openxmlformats.org/officeDocument/2006/relationships/hyperlink" Target="https://en.wikipedia.org/wiki/Celgen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1323439"/>
          </a:xfrm>
        </p:spPr>
        <p:txBody>
          <a:bodyPr/>
          <a:lstStyle/>
          <a:p>
            <a:r>
              <a:rPr lang="en-US" dirty="0"/>
              <a:t>Why Large Molecule Standards are Important to Pharma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759423"/>
            <a:ext cx="8001000" cy="461665"/>
          </a:xfrm>
        </p:spPr>
        <p:txBody>
          <a:bodyPr/>
          <a:lstStyle/>
          <a:p>
            <a:r>
              <a:rPr lang="en-GB" dirty="0"/>
              <a:t>Expanding IUPAC Standards workshop at EBI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March 2017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4800600"/>
            <a:ext cx="8001000" cy="701731"/>
          </a:xfrm>
        </p:spPr>
        <p:txBody>
          <a:bodyPr/>
          <a:lstStyle/>
          <a:p>
            <a:r>
              <a:rPr lang="en-US" dirty="0"/>
              <a:t>Domain Lead – Sergio Rotstein</a:t>
            </a:r>
          </a:p>
          <a:p>
            <a:r>
              <a:rPr lang="en-US" dirty="0"/>
              <a:t>Project manager – Claire Bellamy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71056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/>
              <a:t>Compact and tractable -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Adalimumab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2250" y="836712"/>
            <a:ext cx="7304086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Human monoclonal antibody, anti-(human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necrosis factor)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1330 monomers, </a:t>
            </a:r>
            <a:r>
              <a:rPr lang="en-GB" sz="1600" dirty="0"/>
              <a:t>144,190 Da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EVQLVESGGG LVQPGRSLRL SCAASGFTFD DYAMHWVRQA PGKGLEWVSA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  ITWNSGHIDY ADSVEGRFTI SRDNAKNSLY LQMNSLRAED TAVYYCAKVS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 YLSTASSLDY WGQGTLVTVS SASTKGPSVF PLAPSSKSTS GGTAALGCLV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 KDYFPEPVTV SWNSGALTSG VHTFPAVLQS SGLYSLSSVV TVPSSSLGTQ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 TYICNVNHKP SNTKVDKKVE PKSCDKTHTC PPCPAPELLG GPSVFLFPPK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251:  PKDTLMISRT PEVTCVVVDV SHEDPEVKFN WYVDGVEVHN AKTKPREEQY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301:  NSTYRVVSVL TVLHQDWLNG KEYKCKVSNK ALPAPIEKTI SKAKGQPREP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351:  QVYTLPPSRD ELTKNQVSLT CLVKGFYPSD IAVEWESNGQ PENNYKTTPP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401:  VLDSDGSFFL YSKLTVDKSR WQQGNVFSCS VMHEALHNHY TQKSLSLSPG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451:  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EVQLVESGGG LVQPGRSLRL SCAASGFTFD DYAMHWVRQA PGKGLEWVSA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 ITWNSGHIDY ADSVEGRFTI SRDNAKNSLY LQMNSLRAED TAVYYCAKVS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YLSTASSLDY WGQGTLVTVS SASTKGPSVF PLAPSSKSTS GGTAALGCLV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KDYFPEPVTV SWNSGALTSG VHTFPAVLQS SGLYSLSSVV TVPSSSLGTQ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TYICNVNHKP SNTKVDKKVE PKSCDKTHTC PPCPAPELLG GPSVFLFPPK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251: PKDTLMISRT PEVTCVVVDV SHEDPEVKFN WYVDGVEVHN AKTKPREEQY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301: NSTYRVVSVL TVLHQDWLNG KEYKCKVSNK ALPAPIEKTI SKAKGQPREP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351: QVYTLPPSRD ELTKNQVSLT CLVKGFYPSD IAVEWESNGQ PENNYKTTPP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401: VLDSDGSFFL YSKLTVDKSR WQQGNVFSCS VMHEALHNHY TQKSLSLSPG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451: 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DIQMTQSPSS LSASVGDRVT ITCRASQGIR NYLAWYQQKP GKAPKLLIYA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 ASTLQSGVPS RFSGSGSGTD FTLTISSLQP EDVATYYCQR YNRAPYTFGQ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GTKVEIKRTV AAPSVFIFPP SDEQLKSGTA SVVCLLNNFY PREAKVQWKV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DNALQSGNSQ ESVTEQDSKD STYSLSSTLT LSKADYEKHK VYACEVTHQG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LSSPVTKSFN RGEC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DIQMTQSPSS LSASVGDRVT ITCRASQGIR NYLAWYQQKP GKAPKLLIYA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  ASTLQSGVPS RFSGSGSGTD FTLTISSLQP EDVATYYCQR YNRAPYTFGQ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 GTKVEIKRTV AAPSVFIFPP SDEQLKSGTA SVVCLLNNFY PREAKVQWKV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 DNALQSGNSQ ESVTEQDSKD STYSLSSTLT LSKADYEKHK VYACEVTHQG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 LSSPVTKSFN RGEC</a:t>
            </a:r>
            <a:endParaRPr lang="en-US" alt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6336" y="748966"/>
            <a:ext cx="1379947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812548" y="6465852"/>
            <a:ext cx="264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 – CAS common chemistry</a:t>
            </a:r>
          </a:p>
        </p:txBody>
      </p:sp>
      <p:sp>
        <p:nvSpPr>
          <p:cNvPr id="10" name="Rectangle: Folded Corner 9"/>
          <p:cNvSpPr/>
          <p:nvPr/>
        </p:nvSpPr>
        <p:spPr>
          <a:xfrm>
            <a:off x="2123728" y="2369022"/>
            <a:ext cx="5256584" cy="2572145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Macromolecules are big,</a:t>
            </a:r>
          </a:p>
          <a:p>
            <a:pPr algn="ctr"/>
            <a:r>
              <a:rPr lang="en-GB" sz="11500" dirty="0">
                <a:solidFill>
                  <a:schemeClr val="tx1">
                    <a:lumMod val="75000"/>
                  </a:schemeClr>
                </a:solidFill>
              </a:rPr>
              <a:t>very big</a:t>
            </a:r>
            <a:endParaRPr lang="en-GB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5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2372" y="1274479"/>
            <a:ext cx="82260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Compact and tractable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Atom/bond representation for macromolecules becomes unwieldy and slow to process in electronic systems.</a:t>
            </a:r>
          </a:p>
          <a:p>
            <a:pPr marL="40005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Flexible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Able to describe different types of polymers; peptides, carbohydrates and nucleotides are the most common examples, but there are other large molecules.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handle entity complexity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Modern techniques involve the use of non-natural elements. Simple sequence information does not allow for this. 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Multiple levels of viewing and manipulation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Large molecule information is complex – we need a way of visualising it that makes sense for the scientist. </a:t>
            </a:r>
          </a:p>
          <a:p>
            <a:pPr marL="400050" lvl="1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0005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7151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Flexible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75656" y="2025275"/>
            <a:ext cx="6438120" cy="1872753"/>
            <a:chOff x="1475656" y="1672346"/>
            <a:chExt cx="6438120" cy="1872753"/>
          </a:xfrm>
        </p:grpSpPr>
        <p:pic>
          <p:nvPicPr>
            <p:cNvPr id="8" name="Picture 7" descr="http://cdn4.pistoiaalliance.org/wp-content/uploads/2015/05/Slide6b.png?7bc65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87"/>
            <a:stretch/>
          </p:blipFill>
          <p:spPr bwMode="auto">
            <a:xfrm>
              <a:off x="1475656" y="1672346"/>
              <a:ext cx="6438120" cy="1872753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/>
            <p:cNvSpPr/>
            <p:nvPr/>
          </p:nvSpPr>
          <p:spPr>
            <a:xfrm>
              <a:off x="6012159" y="1800262"/>
              <a:ext cx="1656184" cy="16169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6109" y="1964446"/>
              <a:ext cx="1408285" cy="6442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80668" y="2986742"/>
              <a:ext cx="1519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2060"/>
                  </a:solidFill>
                </a:rPr>
                <a:t>Carbohydrates</a:t>
              </a:r>
            </a:p>
          </p:txBody>
        </p:sp>
      </p:grpSp>
      <p:sp>
        <p:nvSpPr>
          <p:cNvPr id="13" name="Rectangle: Folded Corner 12"/>
          <p:cNvSpPr/>
          <p:nvPr/>
        </p:nvSpPr>
        <p:spPr>
          <a:xfrm>
            <a:off x="993336" y="4256600"/>
            <a:ext cx="7200800" cy="1466218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We don’t want silo systems that can’t talk to each other. </a:t>
            </a:r>
          </a:p>
          <a:p>
            <a:pPr algn="ctr"/>
            <a:r>
              <a:rPr lang="en-GB" sz="3600" dirty="0">
                <a:solidFill>
                  <a:schemeClr val="tx1">
                    <a:lumMod val="75000"/>
                  </a:schemeClr>
                </a:solidFill>
              </a:rPr>
              <a:t>One notation for all</a:t>
            </a:r>
          </a:p>
        </p:txBody>
      </p:sp>
    </p:spTree>
    <p:extLst>
      <p:ext uri="{BB962C8B-B14F-4D97-AF65-F5344CB8AC3E}">
        <p14:creationId xmlns:p14="http://schemas.microsoft.com/office/powerpoint/2010/main" val="58627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2372" y="1274479"/>
            <a:ext cx="82260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Compact and tractable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Atom/bond representation for macromolecules becomes unwieldy and slow to process in electronic systems.</a:t>
            </a:r>
          </a:p>
          <a:p>
            <a:pPr marL="40005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Flexible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describe different types of polymers; peptides, carbohydrates and nucleotides are the most common examples, but there are other large molecules.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Able to handle entity complexity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Modern techniques involve the use of non-natural elements. Simple sequence information does not allow for this. </a:t>
            </a:r>
          </a:p>
          <a:p>
            <a:pPr marL="400050" lvl="1" indent="0">
              <a:buNone/>
            </a:pPr>
            <a:endParaRPr lang="en-US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Multiple levels of viewing and manipulation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Large molecule information is complex – we need a way of visualising it that makes sense for the scientist. </a:t>
            </a:r>
          </a:p>
          <a:p>
            <a:pPr marL="400050" lvl="1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0005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0729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Entity complexity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: Folded Corner 4"/>
          <p:cNvSpPr/>
          <p:nvPr/>
        </p:nvSpPr>
        <p:spPr>
          <a:xfrm>
            <a:off x="1958412" y="5531464"/>
            <a:ext cx="5040560" cy="1060228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Able to handle the unusual</a:t>
            </a:r>
            <a:endParaRPr lang="en-GB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Picture 7" descr="http://cdn4.pistoiaalliance.org/wp-content/uploads/2015/05/Slide6b.png?7bc6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7"/>
          <a:stretch/>
        </p:blipFill>
        <p:spPr bwMode="auto">
          <a:xfrm>
            <a:off x="1259632" y="1364606"/>
            <a:ext cx="6438120" cy="187275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dn4.pistoiaalliance.org/wp-content/uploads/2015/05/Slide6b.png?7bc6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/>
          <a:stretch/>
        </p:blipFill>
        <p:spPr bwMode="auto">
          <a:xfrm>
            <a:off x="1104084" y="3322167"/>
            <a:ext cx="6426960" cy="186142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2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00800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 err="1"/>
              <a:t>Mipomersen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7" y="1151414"/>
            <a:ext cx="8064896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Ionis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product used to treat homozygous familial hypercholesterolemia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structure can be described as: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G*-C*-C*-U*-C*-dA-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-dT-dT-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-G*-C*-A*-C*-C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= 2'-deoxy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= 2'-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-(2-methoxyethyl)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phosphorothioate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linkages.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easy to read</a:t>
            </a: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relies on a secondary explanation to capture all the information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simple sequence is too limited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4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2372" y="1274479"/>
            <a:ext cx="82260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Compact and tractable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Atom/bond representation for macromolecules becomes unwieldy and slow to process in electronic systems.</a:t>
            </a:r>
          </a:p>
          <a:p>
            <a:pPr marL="40005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Flexible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describe different types of polymers; peptides, carbohydrates and nucleotides are the most common examples, but there are other large molecules.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handle entity complexity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Modern techniques involve the use of non-natural elements. Simple sequence information does not allow for this. </a:t>
            </a:r>
          </a:p>
          <a:p>
            <a:pPr marL="400050" lvl="1" indent="0">
              <a:buNone/>
            </a:pPr>
            <a:endParaRPr lang="en-US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Multiple levels of viewing and manipulation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Large molecule information is complex – we need different ways of visualising it that makes sense for the scientist. </a:t>
            </a:r>
          </a:p>
          <a:p>
            <a:pPr marL="400050" lvl="1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0005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0424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1624"/>
            <a:ext cx="8136904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 err="1"/>
              <a:t>Trastuzumab</a:t>
            </a:r>
            <a:r>
              <a:rPr lang="en-GB" dirty="0"/>
              <a:t> </a:t>
            </a:r>
            <a:r>
              <a:rPr lang="en-GB" dirty="0" err="1"/>
              <a:t>emtansine</a:t>
            </a:r>
            <a:r>
              <a:rPr lang="en-GB" dirty="0"/>
              <a:t> (</a:t>
            </a:r>
            <a:r>
              <a:rPr lang="en-GB" dirty="0" err="1"/>
              <a:t>Kadcyla</a:t>
            </a:r>
            <a:r>
              <a:rPr lang="en-GB" dirty="0"/>
              <a:t>) 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2675" y="616278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 - </a:t>
            </a:r>
            <a:r>
              <a:rPr lang="en-GB" sz="1400" dirty="0" err="1"/>
              <a:t>ChEMBL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5" y="3429000"/>
            <a:ext cx="8361182" cy="2706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785" y="869215"/>
            <a:ext cx="8327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Her2 positive breast cancer drug.   Antibody drug conjugate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Atoms and bond level give detail, but insights are not obvious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Mol formula 	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6448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9948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1720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·(C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Molar mass  	148.5 kg/mol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Sequence conveys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70814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8826"/>
            <a:ext cx="5472608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/>
              <a:t>Schematics…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2465" y="980728"/>
            <a:ext cx="8570469" cy="86409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Very little detail about the structure – but there is relevant information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192688" cy="47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5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67128" cy="707886"/>
          </a:xfrm>
        </p:spPr>
        <p:txBody>
          <a:bodyPr/>
          <a:lstStyle/>
          <a:p>
            <a:r>
              <a:rPr lang="de-DE" dirty="0"/>
              <a:t>HELM Antibody Editor (HAbE)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65372-B929-454B-AC40-6926AEC9B88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3248" r="1254"/>
          <a:stretch/>
        </p:blipFill>
        <p:spPr>
          <a:xfrm>
            <a:off x="513910" y="1879306"/>
            <a:ext cx="8140794" cy="48322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048284"/>
            <a:ext cx="323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Trastuzumab</a:t>
            </a:r>
            <a:r>
              <a:rPr lang="en-GB" sz="2400" dirty="0"/>
              <a:t> </a:t>
            </a:r>
            <a:r>
              <a:rPr lang="en-GB" sz="2400" dirty="0" err="1"/>
              <a:t>emtansine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0075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74679"/>
            <a:ext cx="6912768" cy="43874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Why is this an issue now?</a:t>
            </a:r>
          </a:p>
          <a:p>
            <a:endParaRPr lang="en-GB" sz="2400" dirty="0"/>
          </a:p>
          <a:p>
            <a:r>
              <a:rPr lang="en-GB" sz="2400" dirty="0"/>
              <a:t>What is the problem?</a:t>
            </a:r>
          </a:p>
          <a:p>
            <a:endParaRPr lang="en-GB" sz="2400" dirty="0"/>
          </a:p>
          <a:p>
            <a:r>
              <a:rPr lang="en-GB" sz="2400" dirty="0"/>
              <a:t>What do we need?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70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0708" y="1124744"/>
            <a:ext cx="822609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Able to handle ambiguity</a:t>
            </a:r>
          </a:p>
          <a:p>
            <a:pPr marL="400050" lvl="1" indent="0">
              <a:buNone/>
            </a:pPr>
            <a:r>
              <a:rPr lang="en-GB" sz="1800" dirty="0"/>
              <a:t>Unlike small molecules, we often don’t know everything about the biomolecule we just made. However there will be information worth capturing.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Understood by all</a:t>
            </a: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3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1624"/>
            <a:ext cx="7416824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/>
              <a:t>Ambiguity - </a:t>
            </a:r>
            <a:r>
              <a:rPr lang="en-GB" dirty="0" err="1"/>
              <a:t>Kadcyla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14810" y="908720"/>
            <a:ext cx="8313539" cy="2386488"/>
          </a:xfrm>
        </p:spPr>
        <p:txBody>
          <a:bodyPr>
            <a:noAutofit/>
          </a:bodyPr>
          <a:lstStyle/>
          <a:p>
            <a:endParaRPr lang="en-GB" sz="2000" dirty="0"/>
          </a:p>
          <a:p>
            <a:r>
              <a:rPr lang="en-GB" sz="2000" dirty="0"/>
              <a:t>The connection between the drug and antibody is not well understood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Marcoux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et al. 2015).</a:t>
            </a:r>
            <a:r>
              <a:rPr lang="en-GB" sz="2000" dirty="0">
                <a:solidFill>
                  <a:schemeClr val="tx1"/>
                </a:solidFill>
              </a:rPr>
              <a:t> Lysine-linked, but where? </a:t>
            </a:r>
          </a:p>
          <a:p>
            <a:r>
              <a:rPr lang="en-GB" sz="2000" dirty="0"/>
              <a:t>Each </a:t>
            </a:r>
            <a:r>
              <a:rPr lang="en-GB" sz="2000" dirty="0" err="1"/>
              <a:t>trastuzumab</a:t>
            </a:r>
            <a:r>
              <a:rPr lang="en-GB" sz="2000" dirty="0"/>
              <a:t> molecule may be linked to zero to eight DM1 molecules (3.5 on average) </a:t>
            </a:r>
          </a:p>
          <a:p>
            <a:r>
              <a:rPr lang="en-GB" sz="2000" dirty="0"/>
              <a:t>Glycosylation is present and not well understood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329990"/>
            <a:ext cx="4402378" cy="33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1624"/>
            <a:ext cx="6408712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000" dirty="0"/>
              <a:t>Ambiguity abounds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1281" y="1196752"/>
            <a:ext cx="8496944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dirty="0"/>
              <a:t>There are many examples where our knowledge is incomplete.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There may be regions of the molecule where we don’t know which monomers are present.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We might know the sections of the molecule, but we don’t know where they are connected.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There may be a mixture but we don’t know exactly the proportions.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There may be two alternative compounds, but we don’t know which, but we do know (or can guess) the probability of each.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There may be Nanoparticle bonded entities: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Rectangle: Folded Corner 6"/>
          <p:cNvSpPr/>
          <p:nvPr/>
        </p:nvSpPr>
        <p:spPr>
          <a:xfrm>
            <a:off x="1115616" y="5092154"/>
            <a:ext cx="7056784" cy="1258131"/>
          </a:xfrm>
          <a:prstGeom prst="foldedCorner">
            <a:avLst/>
          </a:prstGeom>
          <a:solidFill>
            <a:schemeClr val="accent6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Ambiguity is not something we handle well in either small or large molecule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2575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0708" y="1124744"/>
            <a:ext cx="8226092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handle entity ambiguity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Unlike small molecules, we often don’t know everything about the biomolecule we just made. However there will be information worth capturing.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Understood by all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7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60648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0708" y="1124744"/>
            <a:ext cx="8226092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handle entity ambiguity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Unlike small molecules, we often don’t know everything about the biomolecule we just made. However there will be information worth capturing.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Understood by all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Rectangle: Folded Corner 2"/>
          <p:cNvSpPr/>
          <p:nvPr/>
        </p:nvSpPr>
        <p:spPr>
          <a:xfrm>
            <a:off x="1045362" y="3573016"/>
            <a:ext cx="7056784" cy="1290286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Standards are important in preventing the conversion challenges that this group is very aware of. </a:t>
            </a:r>
          </a:p>
        </p:txBody>
      </p:sp>
    </p:spTree>
    <p:extLst>
      <p:ext uri="{BB962C8B-B14F-4D97-AF65-F5344CB8AC3E}">
        <p14:creationId xmlns:p14="http://schemas.microsoft.com/office/powerpoint/2010/main" val="407002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0834"/>
            <a:ext cx="6264696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/>
              <a:t>Summary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8797" y="1556792"/>
            <a:ext cx="7951982" cy="4729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Industry needs a solution as biologics are an established and important part of the industries products.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Notations are becoming available – HELM for example - and we need to prevent multiplication.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large molecule group meets tomorrow and will discuss opportunities and what can be done.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Please come along!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7822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Claire.Bellamy@pistoiaalliance.org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7119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Backup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7413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1" y="129987"/>
            <a:ext cx="8365088" cy="1138773"/>
          </a:xfrm>
        </p:spPr>
        <p:txBody>
          <a:bodyPr/>
          <a:lstStyle/>
          <a:p>
            <a:r>
              <a:rPr lang="en-GB" dirty="0"/>
              <a:t>Why Now?</a:t>
            </a:r>
            <a:br>
              <a:rPr lang="en-GB" dirty="0"/>
            </a:br>
            <a:r>
              <a:rPr lang="en-GB" sz="2800" dirty="0">
                <a:solidFill>
                  <a:schemeClr val="tx1"/>
                </a:solidFill>
              </a:rPr>
              <a:t>Best selling pharmaceuticals 2015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52538" y="1260719"/>
          <a:ext cx="8857985" cy="5480649"/>
        </p:xfrm>
        <a:graphic>
          <a:graphicData uri="http://schemas.openxmlformats.org/drawingml/2006/table">
            <a:tbl>
              <a:tblPr/>
              <a:tblGrid>
                <a:gridCol w="458172">
                  <a:extLst>
                    <a:ext uri="{9D8B030D-6E8A-4147-A177-3AD203B41FA5}">
                      <a16:colId xmlns:a16="http://schemas.microsoft.com/office/drawing/2014/main" val="1066438260"/>
                    </a:ext>
                  </a:extLst>
                </a:gridCol>
                <a:gridCol w="1415038">
                  <a:extLst>
                    <a:ext uri="{9D8B030D-6E8A-4147-A177-3AD203B41FA5}">
                      <a16:colId xmlns:a16="http://schemas.microsoft.com/office/drawing/2014/main" val="612401462"/>
                    </a:ext>
                  </a:extLst>
                </a:gridCol>
                <a:gridCol w="1028544">
                  <a:extLst>
                    <a:ext uri="{9D8B030D-6E8A-4147-A177-3AD203B41FA5}">
                      <a16:colId xmlns:a16="http://schemas.microsoft.com/office/drawing/2014/main" val="3078685772"/>
                    </a:ext>
                  </a:extLst>
                </a:gridCol>
                <a:gridCol w="1145429">
                  <a:extLst>
                    <a:ext uri="{9D8B030D-6E8A-4147-A177-3AD203B41FA5}">
                      <a16:colId xmlns:a16="http://schemas.microsoft.com/office/drawing/2014/main" val="2143587007"/>
                    </a:ext>
                  </a:extLst>
                </a:gridCol>
                <a:gridCol w="1489058">
                  <a:extLst>
                    <a:ext uri="{9D8B030D-6E8A-4147-A177-3AD203B41FA5}">
                      <a16:colId xmlns:a16="http://schemas.microsoft.com/office/drawing/2014/main" val="2566725094"/>
                    </a:ext>
                  </a:extLst>
                </a:gridCol>
                <a:gridCol w="1107248">
                  <a:extLst>
                    <a:ext uri="{9D8B030D-6E8A-4147-A177-3AD203B41FA5}">
                      <a16:colId xmlns:a16="http://schemas.microsoft.com/office/drawing/2014/main" val="4070168154"/>
                    </a:ext>
                  </a:extLst>
                </a:gridCol>
                <a:gridCol w="1107248">
                  <a:extLst>
                    <a:ext uri="{9D8B030D-6E8A-4147-A177-3AD203B41FA5}">
                      <a16:colId xmlns:a16="http://schemas.microsoft.com/office/drawing/2014/main" val="700750916"/>
                    </a:ext>
                  </a:extLst>
                </a:gridCol>
                <a:gridCol w="1107248">
                  <a:extLst>
                    <a:ext uri="{9D8B030D-6E8A-4147-A177-3AD203B41FA5}">
                      <a16:colId xmlns:a16="http://schemas.microsoft.com/office/drawing/2014/main" val="2371989020"/>
                    </a:ext>
                  </a:extLst>
                </a:gridCol>
              </a:tblGrid>
              <a:tr h="452403">
                <a:tc>
                  <a:txBody>
                    <a:bodyPr/>
                    <a:lstStyle/>
                    <a:p>
                      <a:r>
                        <a:rPr lang="en-GB" sz="1400"/>
                        <a:t>Rank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Drug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Trade name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Main indications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Company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Sales</a:t>
                      </a:r>
                      <a:r>
                        <a:rPr lang="en-GB" sz="1400"/>
                        <a:t> (USD millions/year)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∆ vs 2014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78990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3" tooltip="Adalimumab"/>
                        </a:rPr>
                        <a:t>Adalimumab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Humira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4" tooltip="Rheumatoid arthritis"/>
                        </a:rPr>
                        <a:t>Rheumatoid arthritis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5" tooltip="AbbVie Inc."/>
                        </a:rPr>
                        <a:t>AbbVie Inc.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14,012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1,469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555789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6" tooltip="Ledipasvir/sofosbuvir"/>
                        </a:rPr>
                        <a:t>Ledipasvir/sofosbuvir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Harvoni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Small molecule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7" tooltip="Hepatitis C"/>
                        </a:rPr>
                        <a:t>Hepatitis C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8" tooltip="Gilead Sciences"/>
                        </a:rPr>
                        <a:t>Gilead Sciences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13,864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11,737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69952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9" tooltip="Etanercept"/>
                        </a:rPr>
                        <a:t>Etanercept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Enbrel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4" tooltip="Rheumatoid arthritis"/>
                        </a:rPr>
                        <a:t>Rheumatoid arthritis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0" tooltip="Amgen"/>
                        </a:rPr>
                        <a:t>Amgen</a:t>
                      </a:r>
                      <a:r>
                        <a:rPr lang="en-GB" sz="1400"/>
                        <a:t> </a:t>
                      </a:r>
                      <a:r>
                        <a:rPr lang="en-GB" sz="1400">
                          <a:hlinkClick r:id="rId11" tooltip="Pfizer"/>
                        </a:rPr>
                        <a:t>Pfizer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8,697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4,009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902885"/>
                  </a:ext>
                </a:extLst>
              </a:tr>
              <a:tr h="556804"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2" tooltip="Infliximab"/>
                        </a:rPr>
                        <a:t>Infliximab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Remicade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13" tooltip="Gastroesophageal reflux disease"/>
                        </a:rPr>
                        <a:t>Crohn's Disease</a:t>
                      </a:r>
                      <a:br>
                        <a:rPr lang="en-GB" sz="1400" dirty="0"/>
                      </a:br>
                      <a:r>
                        <a:rPr lang="en-GB" sz="1400" dirty="0">
                          <a:hlinkClick r:id="rId13" tooltip="Gastroesophageal reflux disease"/>
                        </a:rPr>
                        <a:t>Rheumatoid Arthritis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4" tooltip="Johnson &amp; Johnson"/>
                        </a:rPr>
                        <a:t>Johnson &amp; Johnson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8,355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1,487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613468"/>
                  </a:ext>
                </a:extLst>
              </a:tr>
              <a:tr h="870007"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5" tooltip="Rituximab"/>
                        </a:rPr>
                        <a:t>Rituximab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Mabthera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Rituxan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16" tooltip="Lymphoma"/>
                        </a:rPr>
                        <a:t>Lymphoma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>
                          <a:hlinkClick r:id="rId17" tooltip="Leukemia"/>
                        </a:rPr>
                        <a:t>Leukemia</a:t>
                      </a:r>
                      <a:endParaRPr lang="en-GB" sz="1400" dirty="0"/>
                    </a:p>
                    <a:p>
                      <a:r>
                        <a:rPr lang="en-GB" sz="1400" dirty="0">
                          <a:hlinkClick r:id="rId18" tooltip="Autoimmune disease"/>
                        </a:rPr>
                        <a:t>Autoimmune disorders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9" tooltip="Hoffmann-La Roche"/>
                        </a:rPr>
                        <a:t>Roche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7,115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1,456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00228"/>
                  </a:ext>
                </a:extLst>
              </a:tr>
              <a:tr h="243602"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0" tooltip="Insulin glargine"/>
                        </a:rPr>
                        <a:t>Insulin glargine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Lantus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21" tooltip="Diabetes mellitus"/>
                        </a:rPr>
                        <a:t>Diabetes mellitus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2" tooltip="Sanofi"/>
                        </a:rPr>
                        <a:t>Sanofi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7,029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046960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3" tooltip="Bevacizumab"/>
                        </a:rPr>
                        <a:t>Bevacizumab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Avastin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4" tooltip="Cancer"/>
                        </a:rPr>
                        <a:t>Metastatic cancers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9" tooltip="Hoffmann-La Roche"/>
                        </a:rPr>
                        <a:t>Roche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6,751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270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603403"/>
                  </a:ext>
                </a:extLst>
              </a:tr>
              <a:tr h="243602"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5" tooltip="Trastuzumab"/>
                        </a:rPr>
                        <a:t>Trastuzumab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Herceptin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Biologic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6" tooltip="Breast cancer"/>
                        </a:rPr>
                        <a:t>Breast cancer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19" tooltip="Hoffmann-La Roche"/>
                        </a:rPr>
                        <a:t>Roche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6,603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265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81352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27" tooltip="Lenalidomide"/>
                        </a:rPr>
                        <a:t>Lenalidomide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Revlimid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Small molecule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28" tooltip="Multiple myeloma"/>
                        </a:rPr>
                        <a:t>Multiple myeloma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>
                          <a:hlinkClick r:id="rId29" tooltip="Myelodysplastic syndrome"/>
                        </a:rPr>
                        <a:t>Myelodysplastic syndromes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hlinkClick r:id="rId30" tooltip="Celgene"/>
                        </a:rPr>
                        <a:t>Celgene</a:t>
                      </a:r>
                      <a:endParaRPr lang="en-GB" sz="140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5,801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821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583372"/>
                  </a:ext>
                </a:extLst>
              </a:tr>
              <a:tr h="348003"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31" tooltip="Sofosbuvir"/>
                        </a:rPr>
                        <a:t>Sofosbuvir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Sovaldi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Small molecule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7" tooltip="Hepatitis C"/>
                        </a:rPr>
                        <a:t>Hepatitis C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8" tooltip="Gilead Sciences"/>
                        </a:rPr>
                        <a:t>Gilead Sciences</a:t>
                      </a:r>
                      <a:endParaRPr lang="en-GB" sz="1400" dirty="0"/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5,276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(5,007</a:t>
                      </a:r>
                    </a:p>
                  </a:txBody>
                  <a:tcPr marL="34800" marR="34800" marT="17400" marB="17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087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22170" y="6548860"/>
            <a:ext cx="2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 </a:t>
            </a:r>
            <a:r>
              <a:rPr lang="en-GB" sz="1200" dirty="0">
                <a:hlinkClick r:id="rId32"/>
              </a:rPr>
              <a:t>Wikipedia</a:t>
            </a:r>
            <a:endParaRPr lang="en-GB" sz="1200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2915816" y="1738516"/>
            <a:ext cx="986408" cy="50405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067128" cy="707886"/>
          </a:xfrm>
        </p:spPr>
        <p:txBody>
          <a:bodyPr>
            <a:noAutofit/>
          </a:bodyPr>
          <a:lstStyle/>
          <a:p>
            <a:r>
              <a:rPr lang="en-GB" sz="4000" dirty="0"/>
              <a:t>So what is the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82983" y="1068176"/>
            <a:ext cx="8226092" cy="2460590"/>
          </a:xfrm>
        </p:spPr>
        <p:txBody>
          <a:bodyPr>
            <a:noAutofit/>
          </a:bodyPr>
          <a:lstStyle/>
          <a:p>
            <a:r>
              <a:rPr lang="en-GB" sz="2000" dirty="0"/>
              <a:t>Small molecule representation is well understood and has been used for many years.</a:t>
            </a:r>
          </a:p>
          <a:p>
            <a:r>
              <a:rPr lang="en-GB" sz="2000" dirty="0"/>
              <a:t>Although there are still areas to talk about the fundamentals are established.</a:t>
            </a:r>
          </a:p>
          <a:p>
            <a:pPr lvl="1"/>
            <a:r>
              <a:rPr lang="en-GB" sz="1800" dirty="0"/>
              <a:t>Most compounds pharma can generally be handled</a:t>
            </a:r>
          </a:p>
          <a:p>
            <a:r>
              <a:rPr lang="en-GB" sz="2000" dirty="0"/>
              <a:t>Biologics is a long way behind.</a:t>
            </a:r>
          </a:p>
          <a:p>
            <a:pPr lvl="1"/>
            <a:r>
              <a:rPr lang="en-GB" sz="1800" dirty="0"/>
              <a:t>Many important substances cannot be represented fully with current tools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8214" r="38800"/>
          <a:stretch/>
        </p:blipFill>
        <p:spPr>
          <a:xfrm>
            <a:off x="3275856" y="3643804"/>
            <a:ext cx="3206849" cy="2417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387197" y="4852386"/>
            <a:ext cx="1888659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sz="1600" dirty="0"/>
              <a:t>O=C(O)[C@@H](N)C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016" y="6021288"/>
            <a:ext cx="658246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/>
              <a:t>InChI=1S/C3H7NO2/c1-2(4)3(5)6/h2H,4H2,1H3,(H,5,6)/t2-/m1/s1 </a:t>
            </a:r>
          </a:p>
          <a:p>
            <a:r>
              <a:rPr lang="pt-BR" sz="1600" dirty="0"/>
              <a:t>Key: QNAYBMKLOCPYGJ-UWTATZPHSA-N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2607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67128" cy="707886"/>
          </a:xfrm>
        </p:spPr>
        <p:txBody>
          <a:bodyPr>
            <a:normAutofit/>
          </a:bodyPr>
          <a:lstStyle/>
          <a:p>
            <a:r>
              <a:rPr lang="en-US" sz="3200" dirty="0"/>
              <a:t>Biomolecules - Stuck in the middle…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Small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4879" y="4263583"/>
            <a:ext cx="1439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Sequence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C5156"/>
                </a:solidFill>
                <a:latin typeface="Calibri" pitchFamily="34" charset="0"/>
                <a:cs typeface="Arial" charset="0"/>
              </a:rPr>
              <a:t>information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Biomolecules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Molecule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Sequence-Based Tools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2372" y="1274479"/>
            <a:ext cx="82260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Compact and tractable</a:t>
            </a:r>
          </a:p>
          <a:p>
            <a:pPr marL="400050" lvl="1" indent="0">
              <a:buNone/>
            </a:pPr>
            <a:r>
              <a:rPr lang="en-GB" sz="1800" dirty="0"/>
              <a:t>Atom/bond representation for macromolecules becomes unwieldy and slow to process in electronic systems.</a:t>
            </a:r>
          </a:p>
          <a:p>
            <a:pPr marL="40005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Flexible</a:t>
            </a:r>
          </a:p>
          <a:p>
            <a:pPr marL="400050" lvl="1" indent="0">
              <a:buNone/>
            </a:pPr>
            <a:r>
              <a:rPr lang="en-US" sz="1800" dirty="0"/>
              <a:t>Able to describe different types of polymers; peptides, carbohydrates and nucleotides are the most common examples, but there are other large molecules.</a:t>
            </a:r>
          </a:p>
          <a:p>
            <a:pPr marL="40005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2000" dirty="0"/>
              <a:t>Able to handle entity complexity</a:t>
            </a:r>
          </a:p>
          <a:p>
            <a:pPr marL="400050" lvl="1" indent="0">
              <a:buNone/>
            </a:pPr>
            <a:r>
              <a:rPr lang="en-US" sz="1800" dirty="0"/>
              <a:t>Modern techniques involve the use of non-natural elements. Simple sequence information does not allow for this.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dirty="0"/>
              <a:t>Multiple levels of viewing and manipulation</a:t>
            </a:r>
          </a:p>
          <a:p>
            <a:pPr marL="400050" lvl="1" indent="0">
              <a:buNone/>
            </a:pPr>
            <a:r>
              <a:rPr lang="en-GB" sz="1800" dirty="0"/>
              <a:t>Large molecule information is complex – we need a way of visualising it that makes sense for the scientist. </a:t>
            </a:r>
          </a:p>
          <a:p>
            <a:pPr marL="400050" lvl="1" indent="0">
              <a:buNone/>
            </a:pPr>
            <a:endParaRPr lang="en-GB" sz="1800" dirty="0"/>
          </a:p>
          <a:p>
            <a:pPr marL="40005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2995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0708" y="1124744"/>
            <a:ext cx="822609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Able to handle ambiguity</a:t>
            </a:r>
          </a:p>
          <a:p>
            <a:pPr marL="400050" lvl="1" indent="0">
              <a:buNone/>
            </a:pPr>
            <a:r>
              <a:rPr lang="en-GB" sz="1800" dirty="0"/>
              <a:t>Unlike small molecules, we often don’t know everything about the biomolecule we just made. However there will be information worth capturing.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Understood by all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400050" lvl="1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07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49" y="278700"/>
            <a:ext cx="7248779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2372" y="1274479"/>
            <a:ext cx="82260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Compact and tractable</a:t>
            </a:r>
          </a:p>
          <a:p>
            <a:pPr marL="400050" lvl="1" indent="0">
              <a:buNone/>
            </a:pPr>
            <a:r>
              <a:rPr lang="en-GB" sz="1800" dirty="0"/>
              <a:t>Atom/bond representation for macromolecules becomes unwieldy and slow to process in electronic systems.</a:t>
            </a:r>
          </a:p>
          <a:p>
            <a:pPr marL="40005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handle entity complexity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Modern techniques involve the use of non-natural elements. Simple sequence information does not allow for this. </a:t>
            </a:r>
          </a:p>
          <a:p>
            <a:pPr marL="400050" lvl="1" indent="0">
              <a:buNone/>
            </a:pPr>
            <a:endParaRPr lang="en-US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Flexible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Able to describe different types of polymers; peptides, carbohydrates and nucleotides are the most common examples, but there are other large molecules.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Multiple levels of viewing and manipulation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Large molecule information is complex – we need a way of visualising it that makes sense for the scientist. </a:t>
            </a:r>
          </a:p>
          <a:p>
            <a:pPr marL="400050" lvl="1" indent="0">
              <a:buNone/>
            </a:pPr>
            <a:endParaRPr lang="en-GB" sz="1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40005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692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71056" cy="7078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/>
              <a:t>Compact and tractable -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Adalimumab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EABF-7EFC-C542-BC91-5F53F601ED7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E71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E71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2249" y="842921"/>
            <a:ext cx="8240191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Human monoclonal antibody, anti-(human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necrosis factor)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1330 monomers, </a:t>
            </a:r>
            <a:r>
              <a:rPr lang="en-GB" sz="1600" dirty="0"/>
              <a:t>144,190 Da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EVQLVESGGG LVQPGRSLRL SCAASGFTFD DYAMHWVRQA PGKGLEWVSA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  ITWNSGHIDY ADSVEGRFTI SRDNAKNSLY LQMNSLRAED TAVYYCAKVS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 YLSTASSLDY WGQGTLVTVS SASTKGPSVF PLAPSSKSTS GGTAALGCLV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 KDYFPEPVTV SWNSGALTSG VHTFPAVLQS SGLYSLSSVV TVPSSSLGTQ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 TYICNVNHKP SNTKVDKKVE PKSCDKTHTC PPCPAPELLG GPSVFLFPPK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251:  PKDTLMISRT PEVTCVVVDV SHEDPEVKFN WYVDGVEVHN AKTKPREEQY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301:  NSTYRVVSVL TVLHQDWLNG KEYKCKVSNK ALPAPIEKTI SKAKGQPREP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351:  QVYTLPPSRD ELTKNQVSLT CLVKGFYPSD IAVEWESNGQ PENNYKTTPP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401:  VLDSDGSFFL YSKLTVDKSR WQQGNVFSCS VMHEALHNHY TQKSLSLSPG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451:  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EVQLVESGGG LVQPGRSLRL SCAASGFTFD DYAMHWVRQA PGKGLEWVSA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 ITWNSGHIDY ADSVEGRFTI SRDNAKNSLY LQMNSLRAED TAVYYCAKVS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YLSTASSLDY WGQGTLVTVS SASTKGPSVF PLAPSSKSTS GGTAALGCLV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KDYFPEPVTV SWNSGALTSG VHTFPAVLQS SGLYSLSSVV TVPSSSLGTQ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TYICNVNHKP SNTKVDKKVE PKSCDKTHTC PPCPAPELLG GPSVFLFPPK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251: PKDTLMISRT PEVTCVVVDV SHEDPEVKFN WYVDGVEVHN AKTKPREEQY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301: NSTYRVVSVL TVLHQDWLNG KEYKCKVSNK ALPAPIEKTI SKAKGQPREP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351: QVYTLPPSRD ELTKNQVSLT CLVKGFYPSD IAVEWESNGQ PENNYKTTPP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401: VLDSDGSFFL YSKLTVDKSR WQQGNVFSCS VMHEALHNHY TQKSLSLSPG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451: 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DIQMTQSPSS LSASVGDRVT ITCRASQGIR NYLAWYQQKP GKAPKLLIYA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 ASTLQSGVPS RFSGSGSGTD FTLTISSLQP EDVATYYCQR YNRAPYTFGQ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GTKVEIKRTV AAPSVFIFPP SDEQLKSGTA SVVCLLNNFY PREAKVQWKV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DNALQSGNSQ ESVTEQDSKD STYSLSSTLT LSKADYEKHK VYACEVTHQG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LSSPVTKSFN RGEC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1:  DIQMTQSPSS LSASVGDRVT ITCRASQGIR NYLAWYQQKP GKAPKLLIYA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51:  ASTLQSGVPS RFSGSGSGTD FTLTISSLQP EDVATYYCQR YNRAPYTFGQ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101:  GTKVEIKRTV AAPSVFIFPP SDEQLKSGTA SVVCLLNNFY PREAKVQWKV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151:  DNALQSGNSQ ESVTEQDSKD STYSLSSTLT LSKADYEKHK VYACEVTHQG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201:  LSSPVTKSFN RGEC</a:t>
            </a:r>
            <a:endParaRPr lang="en-US" alt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6336" y="748966"/>
            <a:ext cx="1379947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812548" y="6465852"/>
            <a:ext cx="2647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 – CAS common chemistry</a:t>
            </a:r>
          </a:p>
        </p:txBody>
      </p:sp>
    </p:spTree>
    <p:extLst>
      <p:ext uri="{BB962C8B-B14F-4D97-AF65-F5344CB8AC3E}">
        <p14:creationId xmlns:p14="http://schemas.microsoft.com/office/powerpoint/2010/main" val="2695101476"/>
      </p:ext>
    </p:extLst>
  </p:cSld>
  <p:clrMapOvr>
    <a:masterClrMapping/>
  </p:clrMapOvr>
</p:sld>
</file>

<file path=ppt/theme/theme1.xml><?xml version="1.0" encoding="utf-8"?>
<a:theme xmlns:a="http://schemas.openxmlformats.org/drawingml/2006/main" name="Pistoia Allianc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2016_11_08 HELM Project Team Meeting</Template>
  <TotalTime>7194</TotalTime>
  <Words>1395</Words>
  <Application>Microsoft Office PowerPoint</Application>
  <PresentationFormat>On-screen Show (4:3)</PresentationFormat>
  <Paragraphs>367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Open Sans Light</vt:lpstr>
      <vt:lpstr>Pistoia Alliance</vt:lpstr>
      <vt:lpstr>Pistoia Content Theme</vt:lpstr>
      <vt:lpstr>5_Pistoia Content Theme</vt:lpstr>
      <vt:lpstr>6_Pistoia Content Theme</vt:lpstr>
      <vt:lpstr>1_Pistoia Content Theme</vt:lpstr>
      <vt:lpstr>Why Large Molecule Standards are Important to Pharma</vt:lpstr>
      <vt:lpstr>Contents</vt:lpstr>
      <vt:lpstr>Why Now? Best selling pharmaceuticals 2015</vt:lpstr>
      <vt:lpstr>So what is the problem?</vt:lpstr>
      <vt:lpstr>Biomolecules - Stuck in the middle…</vt:lpstr>
      <vt:lpstr>Requirements </vt:lpstr>
      <vt:lpstr>Requirements </vt:lpstr>
      <vt:lpstr>Requirements </vt:lpstr>
      <vt:lpstr>Compact and tractable - Adalimumab</vt:lpstr>
      <vt:lpstr>Compact and tractable - Adalimumab</vt:lpstr>
      <vt:lpstr>Requirements </vt:lpstr>
      <vt:lpstr>Flexible </vt:lpstr>
      <vt:lpstr>Requirements </vt:lpstr>
      <vt:lpstr>Entity complexity </vt:lpstr>
      <vt:lpstr>Mipomersen</vt:lpstr>
      <vt:lpstr>Requirements </vt:lpstr>
      <vt:lpstr>Trastuzumab emtansine (Kadcyla) </vt:lpstr>
      <vt:lpstr>Schematics…</vt:lpstr>
      <vt:lpstr>HELM Antibody Editor (HAbE)</vt:lpstr>
      <vt:lpstr>Requirements </vt:lpstr>
      <vt:lpstr>Ambiguity - Kadcyla</vt:lpstr>
      <vt:lpstr>Ambiguity abounds</vt:lpstr>
      <vt:lpstr>Requirements </vt:lpstr>
      <vt:lpstr>Requirements </vt:lpstr>
      <vt:lpstr>Summary</vt:lpstr>
      <vt:lpstr>PowerPoint Presentation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Pistoia Alliance HELM Project</dc:title>
  <dc:creator>Claire Bellamy</dc:creator>
  <cp:lastModifiedBy>Claire Bellamy</cp:lastModifiedBy>
  <cp:revision>158</cp:revision>
  <cp:lastPrinted>2017-03-19T21:10:56Z</cp:lastPrinted>
  <dcterms:created xsi:type="dcterms:W3CDTF">2016-11-21T10:54:48Z</dcterms:created>
  <dcterms:modified xsi:type="dcterms:W3CDTF">2017-03-19T21:11:14Z</dcterms:modified>
</cp:coreProperties>
</file>