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97" r:id="rId2"/>
  </p:sldMasterIdLst>
  <p:notesMasterIdLst>
    <p:notesMasterId r:id="rId43"/>
  </p:notesMasterIdLst>
  <p:handoutMasterIdLst>
    <p:handoutMasterId r:id="rId44"/>
  </p:handoutMasterIdLst>
  <p:sldIdLst>
    <p:sldId id="503" r:id="rId3"/>
    <p:sldId id="256" r:id="rId4"/>
    <p:sldId id="394" r:id="rId5"/>
    <p:sldId id="519" r:id="rId6"/>
    <p:sldId id="511" r:id="rId7"/>
    <p:sldId id="512" r:id="rId8"/>
    <p:sldId id="396" r:id="rId9"/>
    <p:sldId id="405" r:id="rId10"/>
    <p:sldId id="504" r:id="rId11"/>
    <p:sldId id="422" r:id="rId12"/>
    <p:sldId id="505" r:id="rId13"/>
    <p:sldId id="517" r:id="rId14"/>
    <p:sldId id="523" r:id="rId15"/>
    <p:sldId id="518" r:id="rId16"/>
    <p:sldId id="460" r:id="rId17"/>
    <p:sldId id="461" r:id="rId18"/>
    <p:sldId id="462" r:id="rId19"/>
    <p:sldId id="463" r:id="rId20"/>
    <p:sldId id="502" r:id="rId21"/>
    <p:sldId id="477" r:id="rId22"/>
    <p:sldId id="486" r:id="rId23"/>
    <p:sldId id="501" r:id="rId24"/>
    <p:sldId id="479" r:id="rId25"/>
    <p:sldId id="480" r:id="rId26"/>
    <p:sldId id="419" r:id="rId27"/>
    <p:sldId id="487" r:id="rId28"/>
    <p:sldId id="520" r:id="rId29"/>
    <p:sldId id="488" r:id="rId30"/>
    <p:sldId id="489" r:id="rId31"/>
    <p:sldId id="485" r:id="rId32"/>
    <p:sldId id="521" r:id="rId33"/>
    <p:sldId id="466" r:id="rId34"/>
    <p:sldId id="490" r:id="rId35"/>
    <p:sldId id="522" r:id="rId36"/>
    <p:sldId id="499" r:id="rId37"/>
    <p:sldId id="500" r:id="rId38"/>
    <p:sldId id="498" r:id="rId39"/>
    <p:sldId id="494" r:id="rId40"/>
    <p:sldId id="495" r:id="rId41"/>
    <p:sldId id="385" r:id="rId42"/>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B96"/>
    <a:srgbClr val="666E71"/>
    <a:srgbClr val="1A1C1E"/>
    <a:srgbClr val="2103D5"/>
    <a:srgbClr val="FFFFFF"/>
    <a:srgbClr val="4C5156"/>
    <a:srgbClr val="249797"/>
    <a:srgbClr val="259958"/>
    <a:srgbClr val="818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62881" autoAdjust="0"/>
  </p:normalViewPr>
  <p:slideViewPr>
    <p:cSldViewPr snapToObjects="1" showGuides="1">
      <p:cViewPr varScale="1">
        <p:scale>
          <a:sx n="77" d="100"/>
          <a:sy n="77" d="100"/>
        </p:scale>
        <p:origin x="212" y="56"/>
      </p:cViewPr>
      <p:guideLst>
        <p:guide orient="horz" pos="2112"/>
        <p:guide pos="3840"/>
      </p:guideLst>
    </p:cSldViewPr>
  </p:slideViewPr>
  <p:outlineViewPr>
    <p:cViewPr>
      <p:scale>
        <a:sx n="33" d="100"/>
        <a:sy n="33" d="100"/>
      </p:scale>
      <p:origin x="0" y="-13819"/>
    </p:cViewPr>
  </p:outlineViewPr>
  <p:notesTextViewPr>
    <p:cViewPr>
      <p:scale>
        <a:sx n="150" d="100"/>
        <a:sy n="150" d="100"/>
      </p:scale>
      <p:origin x="0" y="0"/>
    </p:cViewPr>
  </p:notesTextViewPr>
  <p:sorterViewPr>
    <p:cViewPr varScale="1">
      <p:scale>
        <a:sx n="1" d="1"/>
        <a:sy n="1" d="1"/>
      </p:scale>
      <p:origin x="0" y="0"/>
    </p:cViewPr>
  </p:sorterViewPr>
  <p:notesViewPr>
    <p:cSldViewPr snapToObjects="1">
      <p:cViewPr varScale="1">
        <p:scale>
          <a:sx n="82" d="100"/>
          <a:sy n="82" d="100"/>
        </p:scale>
        <p:origin x="3382" y="7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658" y="250547"/>
            <a:ext cx="4899378" cy="501094"/>
          </a:xfrm>
          <a:prstGeom prst="rect">
            <a:avLst/>
          </a:prstGeom>
        </p:spPr>
        <p:txBody>
          <a:bodyPr vert="horz" lIns="96634" tIns="48317" rIns="96634" bIns="48317" rtlCol="0"/>
          <a:lstStyle>
            <a:lvl1pPr algn="l">
              <a:defRPr sz="1300"/>
            </a:lvl1pPr>
          </a:lstStyle>
          <a:p>
            <a:endParaRPr lang="en-US" dirty="0">
              <a:latin typeface="Open Sans Light"/>
              <a:cs typeface="Open Sans Light"/>
            </a:endParaRPr>
          </a:p>
        </p:txBody>
      </p:sp>
      <p:sp>
        <p:nvSpPr>
          <p:cNvPr id="3" name="Date Placeholder 2"/>
          <p:cNvSpPr>
            <a:spLocks noGrp="1"/>
          </p:cNvSpPr>
          <p:nvPr>
            <p:ph type="dt" sz="quarter" idx="1"/>
          </p:nvPr>
        </p:nvSpPr>
        <p:spPr>
          <a:xfrm>
            <a:off x="5358694" y="250547"/>
            <a:ext cx="1312115" cy="501094"/>
          </a:xfrm>
          <a:prstGeom prst="rect">
            <a:avLst/>
          </a:prstGeom>
        </p:spPr>
        <p:txBody>
          <a:bodyPr vert="horz" lIns="96634" tIns="48317" rIns="96634" bIns="48317" rtlCol="0"/>
          <a:lstStyle>
            <a:lvl1pPr algn="r">
              <a:defRPr sz="1300"/>
            </a:lvl1pPr>
          </a:lstStyle>
          <a:p>
            <a:fld id="{8AAC2EC1-B70D-4CB4-BC58-2E1D99067EF3}" type="datetime3">
              <a:rPr lang="en-US" smtClean="0">
                <a:latin typeface="Open Sans Light"/>
              </a:rPr>
              <a:t>18 September 2017</a:t>
            </a:fld>
            <a:endParaRPr lang="en-US">
              <a:latin typeface="Open Sans Light"/>
              <a:cs typeface="Open Sans Light"/>
            </a:endParaRPr>
          </a:p>
        </p:txBody>
      </p:sp>
      <p:sp>
        <p:nvSpPr>
          <p:cNvPr id="4" name="Footer Placeholder 3"/>
          <p:cNvSpPr>
            <a:spLocks noGrp="1"/>
          </p:cNvSpPr>
          <p:nvPr>
            <p:ph type="ftr" sz="quarter" idx="2"/>
          </p:nvPr>
        </p:nvSpPr>
        <p:spPr>
          <a:xfrm>
            <a:off x="229658" y="9262661"/>
            <a:ext cx="4899378" cy="501094"/>
          </a:xfrm>
          <a:prstGeom prst="rect">
            <a:avLst/>
          </a:prstGeom>
        </p:spPr>
        <p:txBody>
          <a:bodyPr vert="horz" lIns="96634" tIns="48317" rIns="96634" bIns="48317" rtlCol="0" anchor="b"/>
          <a:lstStyle>
            <a:lvl1pPr algn="l">
              <a:defRPr sz="1300"/>
            </a:lvl1pPr>
          </a:lstStyle>
          <a:p>
            <a:endParaRPr lang="en-US" dirty="0">
              <a:latin typeface="Open Sans Light"/>
              <a:cs typeface="Open Sans Light"/>
            </a:endParaRPr>
          </a:p>
        </p:txBody>
      </p:sp>
      <p:sp>
        <p:nvSpPr>
          <p:cNvPr id="5" name="Slide Number Placeholder 4"/>
          <p:cNvSpPr>
            <a:spLocks noGrp="1"/>
          </p:cNvSpPr>
          <p:nvPr>
            <p:ph type="sldNum" sz="quarter" idx="3"/>
          </p:nvPr>
        </p:nvSpPr>
        <p:spPr>
          <a:xfrm>
            <a:off x="5358694" y="9274353"/>
            <a:ext cx="842081" cy="501094"/>
          </a:xfrm>
          <a:prstGeom prst="rect">
            <a:avLst/>
          </a:prstGeom>
        </p:spPr>
        <p:txBody>
          <a:bodyPr vert="horz" lIns="96634" tIns="48317" rIns="96634" bIns="48317" rtlCol="0" anchor="b"/>
          <a:lstStyle>
            <a:lvl1pPr algn="r">
              <a:defRPr sz="1300"/>
            </a:lvl1pPr>
          </a:lstStyle>
          <a:p>
            <a:fld id="{D5DDAA28-FB28-3D4F-ABDC-2F79D633598F}" type="slidenum">
              <a:rPr lang="en-US" smtClean="0">
                <a:latin typeface="Open Sans Light"/>
                <a:cs typeface="Open Sans Light"/>
              </a:rPr>
              <a:pPr/>
              <a:t>‹#›</a:t>
            </a:fld>
            <a:endParaRPr lang="en-US">
              <a:latin typeface="Open Sans Light"/>
              <a:cs typeface="Open Sans Light"/>
            </a:endParaRPr>
          </a:p>
        </p:txBody>
      </p:sp>
      <p:pic>
        <p:nvPicPr>
          <p:cNvPr id="6" name="Picture 5" descr="PistoiaAlliance_compact_box_grey_RGB.png"/>
          <p:cNvPicPr>
            <a:picLocks noChangeAspect="1"/>
          </p:cNvPicPr>
          <p:nvPr/>
        </p:nvPicPr>
        <p:blipFill>
          <a:blip r:embed="rId2"/>
          <a:stretch>
            <a:fillRect/>
          </a:stretch>
        </p:blipFill>
        <p:spPr>
          <a:xfrm>
            <a:off x="6200775" y="9262661"/>
            <a:ext cx="470034" cy="512787"/>
          </a:xfrm>
          <a:prstGeom prst="rect">
            <a:avLst/>
          </a:prstGeom>
        </p:spPr>
      </p:pic>
    </p:spTree>
    <p:extLst>
      <p:ext uri="{BB962C8B-B14F-4D97-AF65-F5344CB8AC3E}">
        <p14:creationId xmlns:p14="http://schemas.microsoft.com/office/powerpoint/2010/main" val="284560759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658" y="250547"/>
            <a:ext cx="2755900" cy="501094"/>
          </a:xfrm>
          <a:prstGeom prst="rect">
            <a:avLst/>
          </a:prstGeom>
        </p:spPr>
        <p:txBody>
          <a:bodyPr vert="horz" lIns="96634" tIns="48317" rIns="96634" bIns="48317" rtlCol="0"/>
          <a:lstStyle>
            <a:lvl1pPr algn="l">
              <a:defRPr sz="1300">
                <a:latin typeface="Open Sans Light"/>
                <a:cs typeface="Open Sans Light"/>
              </a:defRPr>
            </a:lvl1pPr>
          </a:lstStyle>
          <a:p>
            <a:endParaRPr lang="en-US"/>
          </a:p>
        </p:txBody>
      </p:sp>
      <p:sp>
        <p:nvSpPr>
          <p:cNvPr id="3" name="Date Placeholder 2"/>
          <p:cNvSpPr>
            <a:spLocks noGrp="1"/>
          </p:cNvSpPr>
          <p:nvPr>
            <p:ph type="dt" idx="1"/>
          </p:nvPr>
        </p:nvSpPr>
        <p:spPr>
          <a:xfrm>
            <a:off x="3902597" y="250547"/>
            <a:ext cx="2985558" cy="501094"/>
          </a:xfrm>
          <a:prstGeom prst="rect">
            <a:avLst/>
          </a:prstGeom>
        </p:spPr>
        <p:txBody>
          <a:bodyPr vert="horz" lIns="96634" tIns="48317" rIns="96634" bIns="48317" rtlCol="0"/>
          <a:lstStyle>
            <a:lvl1pPr algn="r">
              <a:defRPr sz="1300">
                <a:latin typeface="Open Sans Light"/>
                <a:cs typeface="Open Sans Light"/>
              </a:defRPr>
            </a:lvl1pPr>
          </a:lstStyle>
          <a:p>
            <a:fld id="{4C1CEAC1-DD32-42DA-A5A2-1FFBC5A2CB4B}" type="datetime3">
              <a:rPr lang="en-US" smtClean="0"/>
              <a:t>18 September 2017</a:t>
            </a:fld>
            <a:endParaRPr lang="en-US"/>
          </a:p>
        </p:txBody>
      </p:sp>
      <p:sp>
        <p:nvSpPr>
          <p:cNvPr id="4" name="Slide Image Placeholder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229658" y="4760397"/>
            <a:ext cx="6441151" cy="4509850"/>
          </a:xfrm>
          <a:prstGeom prst="rect">
            <a:avLst/>
          </a:prstGeom>
        </p:spPr>
        <p:txBody>
          <a:bodyPr vert="horz" lIns="96634" tIns="48317" rIns="96634" bIns="48317"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29658" y="9274353"/>
            <a:ext cx="2755900" cy="501094"/>
          </a:xfrm>
          <a:prstGeom prst="rect">
            <a:avLst/>
          </a:prstGeom>
        </p:spPr>
        <p:txBody>
          <a:bodyPr vert="horz" lIns="96634" tIns="48317" rIns="96634" bIns="48317" rtlCol="0" anchor="b"/>
          <a:lstStyle>
            <a:lvl1pPr algn="l">
              <a:defRPr sz="1300">
                <a:latin typeface="Open Sans Light"/>
                <a:cs typeface="Open Sans Light"/>
              </a:defRPr>
            </a:lvl1pPr>
          </a:lstStyle>
          <a:p>
            <a:endParaRPr lang="en-US" dirty="0"/>
          </a:p>
        </p:txBody>
      </p:sp>
      <p:sp>
        <p:nvSpPr>
          <p:cNvPr id="7" name="Slide Number Placeholder 6"/>
          <p:cNvSpPr>
            <a:spLocks noGrp="1"/>
          </p:cNvSpPr>
          <p:nvPr>
            <p:ph type="sldNum" sz="quarter" idx="5"/>
          </p:nvPr>
        </p:nvSpPr>
        <p:spPr>
          <a:xfrm>
            <a:off x="3902598" y="9262661"/>
            <a:ext cx="2298178" cy="512787"/>
          </a:xfrm>
          <a:prstGeom prst="rect">
            <a:avLst/>
          </a:prstGeom>
        </p:spPr>
        <p:txBody>
          <a:bodyPr vert="horz" lIns="96634" tIns="48317" rIns="96634" bIns="48317" rtlCol="0" anchor="b"/>
          <a:lstStyle>
            <a:lvl1pPr algn="r">
              <a:defRPr sz="1300">
                <a:latin typeface="Open Sans Light"/>
                <a:cs typeface="Open Sans Light"/>
              </a:defRPr>
            </a:lvl1pPr>
          </a:lstStyle>
          <a:p>
            <a:fld id="{9719C4BD-C343-8542-86CF-082388D36B2E}" type="slidenum">
              <a:rPr lang="en-US" smtClean="0"/>
              <a:pPr/>
              <a:t>‹#›</a:t>
            </a:fld>
            <a:endParaRPr lang="en-US"/>
          </a:p>
        </p:txBody>
      </p:sp>
      <p:pic>
        <p:nvPicPr>
          <p:cNvPr id="8" name="Picture 7" descr="PistoiaAlliance_compact_box_grey_RGB.png"/>
          <p:cNvPicPr>
            <a:picLocks noChangeAspect="1"/>
          </p:cNvPicPr>
          <p:nvPr/>
        </p:nvPicPr>
        <p:blipFill>
          <a:blip r:embed="rId2"/>
          <a:stretch>
            <a:fillRect/>
          </a:stretch>
        </p:blipFill>
        <p:spPr>
          <a:xfrm>
            <a:off x="6200775" y="9262661"/>
            <a:ext cx="470034" cy="512787"/>
          </a:xfrm>
          <a:prstGeom prst="rect">
            <a:avLst/>
          </a:prstGeom>
        </p:spPr>
      </p:pic>
    </p:spTree>
    <p:extLst>
      <p:ext uri="{BB962C8B-B14F-4D97-AF65-F5344CB8AC3E}">
        <p14:creationId xmlns:p14="http://schemas.microsoft.com/office/powerpoint/2010/main" val="128822094"/>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Open Sans Light"/>
        <a:ea typeface="+mn-ea"/>
        <a:cs typeface="Open Sans Light"/>
      </a:defRPr>
    </a:lvl1pPr>
    <a:lvl2pPr marL="457200" algn="l" defTabSz="457200" rtl="0" eaLnBrk="1" latinLnBrk="0" hangingPunct="1">
      <a:defRPr sz="1200" kern="1200">
        <a:solidFill>
          <a:schemeClr val="tx1"/>
        </a:solidFill>
        <a:latin typeface="Open Sans Light"/>
        <a:ea typeface="+mn-ea"/>
        <a:cs typeface="Open Sans Light"/>
      </a:defRPr>
    </a:lvl2pPr>
    <a:lvl3pPr marL="914400" algn="l" defTabSz="457200" rtl="0" eaLnBrk="1" latinLnBrk="0" hangingPunct="1">
      <a:defRPr sz="1200" kern="1200">
        <a:solidFill>
          <a:schemeClr val="tx1"/>
        </a:solidFill>
        <a:latin typeface="Open Sans Light"/>
        <a:ea typeface="+mn-ea"/>
        <a:cs typeface="Open Sans Light"/>
      </a:defRPr>
    </a:lvl3pPr>
    <a:lvl4pPr marL="1371600" algn="l" defTabSz="457200" rtl="0" eaLnBrk="1" latinLnBrk="0" hangingPunct="1">
      <a:defRPr sz="1200" kern="1200">
        <a:solidFill>
          <a:schemeClr val="tx1"/>
        </a:solidFill>
        <a:latin typeface="Open Sans Light"/>
        <a:ea typeface="+mn-ea"/>
        <a:cs typeface="Open Sans Light"/>
      </a:defRPr>
    </a:lvl4pPr>
    <a:lvl5pPr marL="1828800" algn="l" defTabSz="457200" rtl="0" eaLnBrk="1" latinLnBrk="0" hangingPunct="1">
      <a:defRPr sz="1200" kern="1200">
        <a:solidFill>
          <a:schemeClr val="tx1"/>
        </a:solidFill>
        <a:latin typeface="Open Sans Light"/>
        <a:ea typeface="+mn-ea"/>
        <a:cs typeface="Open Sans Light"/>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1</a:t>
            </a:fld>
            <a:endParaRPr lang="en-US"/>
          </a:p>
        </p:txBody>
      </p:sp>
    </p:spTree>
    <p:extLst>
      <p:ext uri="{BB962C8B-B14F-4D97-AF65-F5344CB8AC3E}">
        <p14:creationId xmlns:p14="http://schemas.microsoft.com/office/powerpoint/2010/main" val="323468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11</a:t>
            </a:fld>
            <a:endParaRPr lang="en-US"/>
          </a:p>
        </p:txBody>
      </p:sp>
    </p:spTree>
    <p:extLst>
      <p:ext uri="{BB962C8B-B14F-4D97-AF65-F5344CB8AC3E}">
        <p14:creationId xmlns:p14="http://schemas.microsoft.com/office/powerpoint/2010/main" val="397488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12</a:t>
            </a:fld>
            <a:endParaRPr lang="en-US"/>
          </a:p>
        </p:txBody>
      </p:sp>
    </p:spTree>
    <p:extLst>
      <p:ext uri="{BB962C8B-B14F-4D97-AF65-F5344CB8AC3E}">
        <p14:creationId xmlns:p14="http://schemas.microsoft.com/office/powerpoint/2010/main" val="32319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13</a:t>
            </a:fld>
            <a:endParaRPr lang="en-US"/>
          </a:p>
        </p:txBody>
      </p:sp>
    </p:spTree>
    <p:extLst>
      <p:ext uri="{BB962C8B-B14F-4D97-AF65-F5344CB8AC3E}">
        <p14:creationId xmlns:p14="http://schemas.microsoft.com/office/powerpoint/2010/main" val="266913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18</a:t>
            </a:fld>
            <a:endParaRPr lang="en-US"/>
          </a:p>
        </p:txBody>
      </p:sp>
    </p:spTree>
    <p:extLst>
      <p:ext uri="{BB962C8B-B14F-4D97-AF65-F5344CB8AC3E}">
        <p14:creationId xmlns:p14="http://schemas.microsoft.com/office/powerpoint/2010/main" val="422948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04775" y="750888"/>
            <a:ext cx="6680200" cy="3759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EFB472-3EC6-4E96-A4A3-921658005A07}"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Arial" charset="0"/>
            </a:endParaRPr>
          </a:p>
        </p:txBody>
      </p:sp>
    </p:spTree>
    <p:extLst>
      <p:ext uri="{BB962C8B-B14F-4D97-AF65-F5344CB8AC3E}">
        <p14:creationId xmlns:p14="http://schemas.microsoft.com/office/powerpoint/2010/main" val="254588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04775" y="750888"/>
            <a:ext cx="6680200" cy="3759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EFB472-3EC6-4E96-A4A3-921658005A07}"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Arial" charset="0"/>
            </a:endParaRPr>
          </a:p>
        </p:txBody>
      </p:sp>
    </p:spTree>
    <p:extLst>
      <p:ext uri="{BB962C8B-B14F-4D97-AF65-F5344CB8AC3E}">
        <p14:creationId xmlns:p14="http://schemas.microsoft.com/office/powerpoint/2010/main" val="12285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21</a:t>
            </a:fld>
            <a:endParaRPr lang="en-US"/>
          </a:p>
        </p:txBody>
      </p:sp>
    </p:spTree>
    <p:extLst>
      <p:ext uri="{BB962C8B-B14F-4D97-AF65-F5344CB8AC3E}">
        <p14:creationId xmlns:p14="http://schemas.microsoft.com/office/powerpoint/2010/main" val="2851300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30</a:t>
            </a:fld>
            <a:endParaRPr lang="en-US"/>
          </a:p>
        </p:txBody>
      </p:sp>
    </p:spTree>
    <p:extLst>
      <p:ext uri="{BB962C8B-B14F-4D97-AF65-F5344CB8AC3E}">
        <p14:creationId xmlns:p14="http://schemas.microsoft.com/office/powerpoint/2010/main" val="229032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1D190F-39F0-44EC-A144-2BD7C7941C94}"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31723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F98D0E42-D93E-4809-9B8D-A62D2996A7D9}" type="slidenum">
              <a:rPr lang="fi-FI" smtClean="0">
                <a:solidFill>
                  <a:prstClr val="black"/>
                </a:solidFill>
              </a:rPr>
              <a:pPr/>
              <a:t>33</a:t>
            </a:fld>
            <a:endParaRPr lang="fi-FI">
              <a:solidFill>
                <a:prstClr val="black"/>
              </a:solidFill>
            </a:endParaRPr>
          </a:p>
        </p:txBody>
      </p:sp>
      <p:sp>
        <p:nvSpPr>
          <p:cNvPr id="5" name="Date Placeholder 4"/>
          <p:cNvSpPr>
            <a:spLocks noGrp="1"/>
          </p:cNvSpPr>
          <p:nvPr>
            <p:ph type="dt" idx="11"/>
          </p:nvPr>
        </p:nvSpPr>
        <p:spPr/>
        <p:txBody>
          <a:bodyPr/>
          <a:lstStyle/>
          <a:p>
            <a:fld id="{7E9A1274-1FC4-2F40-B950-C772A3749DAD}" type="datetime1">
              <a:rPr lang="en-US" smtClean="0"/>
              <a:t>9/18/2017</a:t>
            </a:fld>
            <a:endParaRPr lang="en-US"/>
          </a:p>
        </p:txBody>
      </p:sp>
    </p:spTree>
    <p:extLst>
      <p:ext uri="{BB962C8B-B14F-4D97-AF65-F5344CB8AC3E}">
        <p14:creationId xmlns:p14="http://schemas.microsoft.com/office/powerpoint/2010/main" val="255021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9719C4BD-C343-8542-86CF-082388D36B2E}" type="slidenum">
              <a:rPr lang="en-US" smtClean="0"/>
              <a:pPr/>
              <a:t>2</a:t>
            </a:fld>
            <a:endParaRPr lang="en-US"/>
          </a:p>
        </p:txBody>
      </p:sp>
      <p:sp>
        <p:nvSpPr>
          <p:cNvPr id="5" name="Date Placeholder 4"/>
          <p:cNvSpPr>
            <a:spLocks noGrp="1"/>
          </p:cNvSpPr>
          <p:nvPr>
            <p:ph type="dt" idx="11"/>
          </p:nvPr>
        </p:nvSpPr>
        <p:spPr/>
        <p:txBody>
          <a:bodyPr/>
          <a:lstStyle/>
          <a:p>
            <a:fld id="{6A67F374-4BD1-4147-8FE3-891F82F3A867}"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58090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34</a:t>
            </a:fld>
            <a:endParaRPr lang="en-US"/>
          </a:p>
        </p:txBody>
      </p:sp>
    </p:spTree>
    <p:extLst>
      <p:ext uri="{BB962C8B-B14F-4D97-AF65-F5344CB8AC3E}">
        <p14:creationId xmlns:p14="http://schemas.microsoft.com/office/powerpoint/2010/main" val="636211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36</a:t>
            </a:fld>
            <a:endParaRPr lang="en-US"/>
          </a:p>
        </p:txBody>
      </p:sp>
    </p:spTree>
    <p:extLst>
      <p:ext uri="{BB962C8B-B14F-4D97-AF65-F5344CB8AC3E}">
        <p14:creationId xmlns:p14="http://schemas.microsoft.com/office/powerpoint/2010/main" val="298198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37</a:t>
            </a:fld>
            <a:endParaRPr lang="en-US"/>
          </a:p>
        </p:txBody>
      </p:sp>
    </p:spTree>
    <p:extLst>
      <p:ext uri="{BB962C8B-B14F-4D97-AF65-F5344CB8AC3E}">
        <p14:creationId xmlns:p14="http://schemas.microsoft.com/office/powerpoint/2010/main" val="366856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1D190F-39F0-44EC-A144-2BD7C7941C94}" type="slidenum">
              <a:rPr lang="en-US"/>
              <a:pPr>
                <a:defRPr/>
              </a:pPr>
              <a:t>39</a:t>
            </a:fld>
            <a:endParaRPr lang="en-US"/>
          </a:p>
        </p:txBody>
      </p:sp>
    </p:spTree>
    <p:extLst>
      <p:ext uri="{BB962C8B-B14F-4D97-AF65-F5344CB8AC3E}">
        <p14:creationId xmlns:p14="http://schemas.microsoft.com/office/powerpoint/2010/main" val="145578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4</a:t>
            </a:fld>
            <a:endParaRPr lang="en-US"/>
          </a:p>
        </p:txBody>
      </p:sp>
    </p:spTree>
    <p:extLst>
      <p:ext uri="{BB962C8B-B14F-4D97-AF65-F5344CB8AC3E}">
        <p14:creationId xmlns:p14="http://schemas.microsoft.com/office/powerpoint/2010/main" val="24004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r>
              <a:rPr lang="en-GB" dirty="0" smtClean="0"/>
              <a:t>70% are biologics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5</a:t>
            </a:fld>
            <a:endParaRPr lang="en-US"/>
          </a:p>
        </p:txBody>
      </p:sp>
    </p:spTree>
    <p:extLst>
      <p:ext uri="{BB962C8B-B14F-4D97-AF65-F5344CB8AC3E}">
        <p14:creationId xmlns:p14="http://schemas.microsoft.com/office/powerpoint/2010/main" val="383913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r>
              <a:rPr lang="en-GB" dirty="0" smtClean="0"/>
              <a:t>70% are biologics,</a:t>
            </a:r>
            <a:r>
              <a:rPr lang="en-GB" baseline="0" dirty="0" smtClean="0"/>
              <a:t> </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6</a:t>
            </a:fld>
            <a:endParaRPr lang="en-US"/>
          </a:p>
        </p:txBody>
      </p:sp>
    </p:spTree>
    <p:extLst>
      <p:ext uri="{BB962C8B-B14F-4D97-AF65-F5344CB8AC3E}">
        <p14:creationId xmlns:p14="http://schemas.microsoft.com/office/powerpoint/2010/main" val="34392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7</a:t>
            </a:fld>
            <a:endParaRPr lang="en-US"/>
          </a:p>
        </p:txBody>
      </p:sp>
    </p:spTree>
    <p:extLst>
      <p:ext uri="{BB962C8B-B14F-4D97-AF65-F5344CB8AC3E}">
        <p14:creationId xmlns:p14="http://schemas.microsoft.com/office/powerpoint/2010/main" val="70474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8</a:t>
            </a:fld>
            <a:endParaRPr lang="en-US"/>
          </a:p>
        </p:txBody>
      </p:sp>
    </p:spTree>
    <p:extLst>
      <p:ext uri="{BB962C8B-B14F-4D97-AF65-F5344CB8AC3E}">
        <p14:creationId xmlns:p14="http://schemas.microsoft.com/office/powerpoint/2010/main" val="161867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9</a:t>
            </a:fld>
            <a:endParaRPr lang="en-US"/>
          </a:p>
        </p:txBody>
      </p:sp>
    </p:spTree>
    <p:extLst>
      <p:ext uri="{BB962C8B-B14F-4D97-AF65-F5344CB8AC3E}">
        <p14:creationId xmlns:p14="http://schemas.microsoft.com/office/powerpoint/2010/main" val="315108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1CEAC1-DD32-42DA-A5A2-1FFBC5A2CB4B}" type="datetime3">
              <a:rPr lang="en-US" smtClean="0"/>
              <a:t>18 September 2017</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9719C4BD-C343-8542-86CF-082388D36B2E}" type="slidenum">
              <a:rPr lang="en-US" smtClean="0"/>
              <a:pPr/>
              <a:t>10</a:t>
            </a:fld>
            <a:endParaRPr lang="en-US"/>
          </a:p>
        </p:txBody>
      </p:sp>
    </p:spTree>
    <p:extLst>
      <p:ext uri="{BB962C8B-B14F-4D97-AF65-F5344CB8AC3E}">
        <p14:creationId xmlns:p14="http://schemas.microsoft.com/office/powerpoint/2010/main" val="401919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GB"/>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US"/>
              <a:t>31</a:t>
            </a:r>
            <a:r>
              <a:rPr lang="en-US" baseline="30000"/>
              <a:t>st</a:t>
            </a:r>
            <a:r>
              <a:rPr lang="en-US"/>
              <a:t> October 2014</a:t>
            </a:r>
            <a:endParaRPr lang="en-US" dirty="0"/>
          </a:p>
        </p:txBody>
      </p:sp>
      <p:sp>
        <p:nvSpPr>
          <p:cNvPr id="5" name="Footer Placeholder 4"/>
          <p:cNvSpPr>
            <a:spLocks noGrp="1"/>
          </p:cNvSpPr>
          <p:nvPr>
            <p:ph type="ftr" sz="quarter" idx="11"/>
          </p:nvPr>
        </p:nvSpPr>
        <p:spPr/>
        <p:txBody>
          <a:bodyPr/>
          <a:lstStyle/>
          <a:p>
            <a:r>
              <a:rPr lang="en-GB">
                <a:solidFill>
                  <a:srgbClr val="4C5156"/>
                </a:solidFill>
              </a:rPr>
              <a:t>Presentation title</a:t>
            </a:r>
            <a:endParaRPr lang="en-US" dirty="0">
              <a:solidFill>
                <a:srgbClr val="4C5156"/>
              </a:solidFill>
            </a:endParaRPr>
          </a:p>
        </p:txBody>
      </p:sp>
      <p:sp>
        <p:nvSpPr>
          <p:cNvPr id="6" name="Slide Number Placeholder 5"/>
          <p:cNvSpPr>
            <a:spLocks noGrp="1"/>
          </p:cNvSpPr>
          <p:nvPr>
            <p:ph type="sldNum" sz="quarter" idx="12"/>
          </p:nvPr>
        </p:nvSpPr>
        <p:spPr/>
        <p:txBody>
          <a:bodyPr/>
          <a:lstStyle/>
          <a:p>
            <a:fld id="{28ED40A3-BEA1-2645-9E17-452BD130FC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Section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chemeClr val="bg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chemeClr val="bg1"/>
                </a:solidFill>
                <a:latin typeface="Arial"/>
                <a:cs typeface="Arial"/>
              </a:defRPr>
            </a:lvl1pPr>
          </a:lstStyle>
          <a:p>
            <a:pPr lvl="0"/>
            <a:r>
              <a:rPr lang="en-GB" dirty="0"/>
              <a:t>Click to edit Section presenter</a:t>
            </a:r>
          </a:p>
        </p:txBody>
      </p:sp>
    </p:spTree>
    <p:extLst>
      <p:ext uri="{BB962C8B-B14F-4D97-AF65-F5344CB8AC3E}">
        <p14:creationId xmlns:p14="http://schemas.microsoft.com/office/powerpoint/2010/main" val="35205374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10668000" cy="707886"/>
          </a:xfrm>
          <a:prstGeom prst="rect">
            <a:avLst/>
          </a:prstGeom>
        </p:spPr>
        <p:txBody>
          <a:bodyPr>
            <a:spAutoFit/>
          </a:bodyPr>
          <a:lstStyle>
            <a:lvl1pPr algn="l">
              <a:defRPr sz="4000">
                <a:solidFill>
                  <a:schemeClr val="tx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914400" y="3200401"/>
            <a:ext cx="10668000" cy="461665"/>
          </a:xfrm>
          <a:prstGeom prst="rect">
            <a:avLst/>
          </a:prstGeom>
        </p:spPr>
        <p:txBody>
          <a:bodyPr>
            <a:spAutoFit/>
          </a:bodyPr>
          <a:lstStyle>
            <a:lvl1pPr marL="0" indent="0" algn="l">
              <a:buNone/>
              <a:defRPr sz="2400" b="0" i="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Text Placeholder 16"/>
          <p:cNvSpPr>
            <a:spLocks noGrp="1"/>
          </p:cNvSpPr>
          <p:nvPr>
            <p:ph type="body" sz="quarter" idx="11" hasCustomPrompt="1"/>
          </p:nvPr>
        </p:nvSpPr>
        <p:spPr>
          <a:xfrm>
            <a:off x="914400" y="4343400"/>
            <a:ext cx="10668000" cy="369332"/>
          </a:xfrm>
          <a:prstGeom prst="rect">
            <a:avLst/>
          </a:prstGeom>
        </p:spPr>
        <p:txBody>
          <a:bodyPr>
            <a:spAutoFit/>
          </a:bodyPr>
          <a:lstStyle>
            <a:lvl1pPr>
              <a:buNone/>
              <a:defRPr sz="1800" baseline="0">
                <a:solidFill>
                  <a:srgbClr val="FFFFFF"/>
                </a:solidFill>
                <a:latin typeface="Arial"/>
                <a:cs typeface="Arial"/>
              </a:defRPr>
            </a:lvl1pPr>
          </a:lstStyle>
          <a:p>
            <a:pPr lvl="0"/>
            <a:r>
              <a:rPr lang="en-GB" dirty="0"/>
              <a:t>Click to edit venue</a:t>
            </a:r>
          </a:p>
        </p:txBody>
      </p:sp>
      <p:sp>
        <p:nvSpPr>
          <p:cNvPr id="19" name="Text Placeholder 18"/>
          <p:cNvSpPr>
            <a:spLocks noGrp="1"/>
          </p:cNvSpPr>
          <p:nvPr>
            <p:ph type="body" sz="quarter" idx="12" hasCustomPrompt="1"/>
          </p:nvPr>
        </p:nvSpPr>
        <p:spPr>
          <a:xfrm>
            <a:off x="914400" y="5676900"/>
            <a:ext cx="3759200" cy="533400"/>
          </a:xfrm>
          <a:prstGeom prst="rect">
            <a:avLst/>
          </a:prstGeom>
        </p:spPr>
        <p:txBody>
          <a:bodyPr vert="horz">
            <a:normAutofit/>
          </a:bodyPr>
          <a:lstStyle>
            <a:lvl1pPr>
              <a:buNone/>
              <a:defRPr sz="1400">
                <a:solidFill>
                  <a:srgbClr val="FFFFFF"/>
                </a:solidFill>
                <a:latin typeface="Arial"/>
                <a:cs typeface="Arial"/>
              </a:defRPr>
            </a:lvl1pPr>
          </a:lstStyle>
          <a:p>
            <a:pPr lvl="0"/>
            <a:fld id="{7C324731-B2AA-714B-A8FD-B25E71C667AC}" type="datetime4">
              <a:rPr lang="en-US" smtClean="0"/>
              <a:pPr lvl="0"/>
              <a:t>January 16, 2015</a:t>
            </a:fld>
            <a:endParaRPr lang="en-GB" dirty="0"/>
          </a:p>
        </p:txBody>
      </p:sp>
      <p:sp>
        <p:nvSpPr>
          <p:cNvPr id="21" name="Text Placeholder 20"/>
          <p:cNvSpPr>
            <a:spLocks noGrp="1"/>
          </p:cNvSpPr>
          <p:nvPr>
            <p:ph type="body" sz="quarter" idx="13" hasCustomPrompt="1"/>
          </p:nvPr>
        </p:nvSpPr>
        <p:spPr>
          <a:xfrm>
            <a:off x="914400" y="4800600"/>
            <a:ext cx="10668000" cy="369332"/>
          </a:xfrm>
          <a:prstGeom prst="rect">
            <a:avLst/>
          </a:prstGeom>
        </p:spPr>
        <p:txBody>
          <a:bodyPr>
            <a:spAutoFit/>
          </a:bodyPr>
          <a:lstStyle>
            <a:lvl1pPr>
              <a:buNone/>
              <a:defRPr sz="1800">
                <a:solidFill>
                  <a:srgbClr val="FFFFFF"/>
                </a:solidFill>
                <a:latin typeface="Arial"/>
                <a:cs typeface="Arial"/>
              </a:defRPr>
            </a:lvl1pPr>
          </a:lstStyle>
          <a:p>
            <a:pPr lvl="0"/>
            <a:r>
              <a:rPr lang="en-GB" dirty="0"/>
              <a:t>Click to edit presenter</a:t>
            </a:r>
            <a:endParaRPr lang="en-US" dirty="0"/>
          </a:p>
        </p:txBody>
      </p:sp>
      <p:pic>
        <p:nvPicPr>
          <p:cNvPr id="9" name="Picture 8"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pic>
        <p:nvPicPr>
          <p:cNvPr id="10" name="Picture Placeholder 2"/>
          <p:cNvPicPr>
            <a:picLocks noChangeAspect="1"/>
          </p:cNvPicPr>
          <p:nvPr userDrawn="1"/>
        </p:nvPicPr>
        <p:blipFill>
          <a:blip r:embed="rId3" cstate="print">
            <a:extLst>
              <a:ext uri="{28A0092B-C50C-407E-A947-70E740481C1C}">
                <a14:useLocalDpi xmlns:a14="http://schemas.microsoft.com/office/drawing/2010/main" val="0"/>
              </a:ext>
            </a:extLst>
          </a:blip>
          <a:srcRect t="1547" b="1547"/>
          <a:stretch>
            <a:fillRect/>
          </a:stretch>
        </p:blipFill>
        <p:spPr>
          <a:xfrm>
            <a:off x="179511" y="188640"/>
            <a:ext cx="3527093" cy="1368152"/>
          </a:xfrm>
          <a:prstGeom prst="rect">
            <a:avLst/>
          </a:prstGeom>
        </p:spPr>
      </p:pic>
    </p:spTree>
    <p:extLst>
      <p:ext uri="{BB962C8B-B14F-4D97-AF65-F5344CB8AC3E}">
        <p14:creationId xmlns:p14="http://schemas.microsoft.com/office/powerpoint/2010/main" val="19972845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chemeClr val="tx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rgbClr val="FFFFFF"/>
                </a:solidFill>
                <a:latin typeface="Arial"/>
                <a:cs typeface="Arial"/>
              </a:defRPr>
            </a:lvl1pPr>
          </a:lstStyle>
          <a:p>
            <a:pPr lvl="0"/>
            <a:r>
              <a:rPr lang="en-GB" dirty="0"/>
              <a:t>Click to edit Section presenter</a:t>
            </a:r>
          </a:p>
        </p:txBody>
      </p:sp>
      <p:pic>
        <p:nvPicPr>
          <p:cNvPr id="9" name="Picture 8"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12420886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Sec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chemeClr val="bg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chemeClr val="bg1"/>
                </a:solidFill>
                <a:latin typeface="Arial"/>
                <a:cs typeface="Arial"/>
              </a:defRPr>
            </a:lvl1pPr>
          </a:lstStyle>
          <a:p>
            <a:pPr lvl="0"/>
            <a:r>
              <a:rPr lang="en-GB" dirty="0"/>
              <a:t>Click to edit Section presenter</a:t>
            </a:r>
          </a:p>
        </p:txBody>
      </p:sp>
      <p:sp>
        <p:nvSpPr>
          <p:cNvPr id="7" name="Picture Placeholder 8"/>
          <p:cNvSpPr>
            <a:spLocks noGrp="1"/>
          </p:cNvSpPr>
          <p:nvPr>
            <p:ph type="pic" sz="quarter" idx="14" hasCustomPrompt="1"/>
          </p:nvPr>
        </p:nvSpPr>
        <p:spPr>
          <a:xfrm>
            <a:off x="711200" y="304801"/>
            <a:ext cx="3352800" cy="975408"/>
          </a:xfrm>
          <a:prstGeom prst="rect">
            <a:avLst/>
          </a:prstGeom>
        </p:spPr>
        <p:txBody>
          <a:bodyPr>
            <a:normAutofit/>
          </a:bodyPr>
          <a:lstStyle>
            <a:lvl1pPr>
              <a:buNone/>
              <a:defRPr sz="1400" baseline="0">
                <a:latin typeface="Arial"/>
                <a:cs typeface="Arial"/>
              </a:defRPr>
            </a:lvl1pPr>
          </a:lstStyle>
          <a:p>
            <a:r>
              <a:rPr lang="en-US" sz="1400" dirty="0"/>
              <a:t>Partner logo if required</a:t>
            </a:r>
            <a:endParaRPr lang="en-US" dirty="0"/>
          </a:p>
        </p:txBody>
      </p:sp>
      <p:pic>
        <p:nvPicPr>
          <p:cNvPr id="8" name="Picture 7"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18075557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Section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chemeClr val="tx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rgbClr val="FFFFFF"/>
                </a:solidFill>
                <a:latin typeface="Arial"/>
                <a:cs typeface="Arial"/>
              </a:defRPr>
            </a:lvl1pPr>
          </a:lstStyle>
          <a:p>
            <a:pPr lvl="0"/>
            <a:r>
              <a:rPr lang="en-GB" dirty="0"/>
              <a:t>Click to edit Section presenter</a:t>
            </a:r>
          </a:p>
        </p:txBody>
      </p:sp>
      <p:sp>
        <p:nvSpPr>
          <p:cNvPr id="7" name="Picture Placeholder 8"/>
          <p:cNvSpPr>
            <a:spLocks noGrp="1"/>
          </p:cNvSpPr>
          <p:nvPr>
            <p:ph type="pic" sz="quarter" idx="14" hasCustomPrompt="1"/>
          </p:nvPr>
        </p:nvSpPr>
        <p:spPr>
          <a:xfrm>
            <a:off x="711200" y="304801"/>
            <a:ext cx="3352800" cy="975408"/>
          </a:xfrm>
          <a:prstGeom prst="rect">
            <a:avLst/>
          </a:prstGeom>
        </p:spPr>
        <p:txBody>
          <a:bodyPr>
            <a:normAutofit/>
          </a:bodyPr>
          <a:lstStyle>
            <a:lvl1pPr>
              <a:buNone/>
              <a:defRPr sz="1400" baseline="0">
                <a:latin typeface="Arial"/>
                <a:cs typeface="Arial"/>
              </a:defRPr>
            </a:lvl1pPr>
          </a:lstStyle>
          <a:p>
            <a:r>
              <a:rPr lang="en-US" sz="1400" dirty="0"/>
              <a:t>Partner logo if required</a:t>
            </a:r>
            <a:endParaRPr lang="en-US" dirty="0"/>
          </a:p>
        </p:txBody>
      </p:sp>
      <p:pic>
        <p:nvPicPr>
          <p:cNvPr id="9" name="Picture 8"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33300235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Section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rgbClr val="666E7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rgbClr val="666E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rgbClr val="666E71"/>
                </a:solidFill>
                <a:latin typeface="Arial"/>
                <a:cs typeface="Arial"/>
              </a:defRPr>
            </a:lvl1pPr>
          </a:lstStyle>
          <a:p>
            <a:pPr lvl="0"/>
            <a:r>
              <a:rPr lang="en-GB" dirty="0"/>
              <a:t>Click to edit Section presenter</a:t>
            </a:r>
          </a:p>
        </p:txBody>
      </p:sp>
      <p:sp>
        <p:nvSpPr>
          <p:cNvPr id="7" name="Picture Placeholder 8"/>
          <p:cNvSpPr>
            <a:spLocks noGrp="1"/>
          </p:cNvSpPr>
          <p:nvPr>
            <p:ph type="pic" sz="quarter" idx="14" hasCustomPrompt="1"/>
          </p:nvPr>
        </p:nvSpPr>
        <p:spPr>
          <a:xfrm>
            <a:off x="711200" y="304801"/>
            <a:ext cx="3352800" cy="975408"/>
          </a:xfrm>
          <a:prstGeom prst="rect">
            <a:avLst/>
          </a:prstGeom>
        </p:spPr>
        <p:txBody>
          <a:bodyPr>
            <a:normAutofit/>
          </a:bodyPr>
          <a:lstStyle>
            <a:lvl1pPr>
              <a:buNone/>
              <a:defRPr sz="1400" baseline="0">
                <a:latin typeface="Arial"/>
                <a:cs typeface="Arial"/>
              </a:defRPr>
            </a:lvl1pPr>
          </a:lstStyle>
          <a:p>
            <a:r>
              <a:rPr lang="en-US" sz="1400" dirty="0"/>
              <a:t>Partner logo if required</a:t>
            </a:r>
            <a:endParaRPr lang="en-US" dirty="0"/>
          </a:p>
        </p:txBody>
      </p:sp>
      <p:pic>
        <p:nvPicPr>
          <p:cNvPr id="8" name="Picture 7"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41034131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Section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chemeClr val="tx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chemeClr val="tx1"/>
                </a:solidFill>
                <a:latin typeface="Arial"/>
                <a:cs typeface="Arial"/>
              </a:defRPr>
            </a:lvl1pPr>
          </a:lstStyle>
          <a:p>
            <a:pPr lvl="0"/>
            <a:r>
              <a:rPr lang="en-GB" dirty="0"/>
              <a:t>Click to edit Section presenter</a:t>
            </a:r>
          </a:p>
        </p:txBody>
      </p:sp>
      <p:sp>
        <p:nvSpPr>
          <p:cNvPr id="7" name="Picture Placeholder 8"/>
          <p:cNvSpPr>
            <a:spLocks noGrp="1"/>
          </p:cNvSpPr>
          <p:nvPr>
            <p:ph type="pic" sz="quarter" idx="14" hasCustomPrompt="1"/>
          </p:nvPr>
        </p:nvSpPr>
        <p:spPr>
          <a:xfrm>
            <a:off x="609600" y="304801"/>
            <a:ext cx="3352800" cy="975408"/>
          </a:xfrm>
          <a:prstGeom prst="rect">
            <a:avLst/>
          </a:prstGeom>
        </p:spPr>
        <p:txBody>
          <a:bodyPr>
            <a:normAutofit/>
          </a:bodyPr>
          <a:lstStyle>
            <a:lvl1pPr>
              <a:buNone/>
              <a:defRPr sz="1400" baseline="0">
                <a:latin typeface="Arial"/>
                <a:cs typeface="Arial"/>
              </a:defRPr>
            </a:lvl1pPr>
          </a:lstStyle>
          <a:p>
            <a:r>
              <a:rPr lang="en-US" sz="1400" dirty="0"/>
              <a:t>Partner logo if required</a:t>
            </a:r>
            <a:endParaRPr lang="en-US" dirty="0"/>
          </a:p>
        </p:txBody>
      </p:sp>
      <p:pic>
        <p:nvPicPr>
          <p:cNvPr id="8" name="Picture 7"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31174403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chemeClr val="tx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rgbClr val="FFFFFF"/>
                </a:solidFill>
                <a:latin typeface="Arial"/>
                <a:cs typeface="Arial"/>
              </a:defRPr>
            </a:lvl1pPr>
          </a:lstStyle>
          <a:p>
            <a:pPr lvl="0"/>
            <a:r>
              <a:rPr lang="en-GB" dirty="0"/>
              <a:t>Click to edit Section presenter</a:t>
            </a:r>
          </a:p>
        </p:txBody>
      </p:sp>
      <p:sp>
        <p:nvSpPr>
          <p:cNvPr id="6" name="Picture Placeholder 8"/>
          <p:cNvSpPr>
            <a:spLocks noGrp="1"/>
          </p:cNvSpPr>
          <p:nvPr>
            <p:ph type="pic" sz="quarter" idx="14" hasCustomPrompt="1"/>
          </p:nvPr>
        </p:nvSpPr>
        <p:spPr>
          <a:xfrm>
            <a:off x="609600" y="304801"/>
            <a:ext cx="3352800" cy="975408"/>
          </a:xfrm>
          <a:prstGeom prst="rect">
            <a:avLst/>
          </a:prstGeom>
        </p:spPr>
        <p:txBody>
          <a:bodyPr>
            <a:normAutofit/>
          </a:bodyPr>
          <a:lstStyle>
            <a:lvl1pPr>
              <a:buNone/>
              <a:defRPr sz="1400" baseline="0">
                <a:latin typeface="Arial"/>
                <a:cs typeface="Arial"/>
              </a:defRPr>
            </a:lvl1pPr>
          </a:lstStyle>
          <a:p>
            <a:r>
              <a:rPr lang="en-US" sz="1400" dirty="0"/>
              <a:t>Partner logo if required</a:t>
            </a:r>
            <a:endParaRPr lang="en-US" dirty="0"/>
          </a:p>
        </p:txBody>
      </p:sp>
      <p:pic>
        <p:nvPicPr>
          <p:cNvPr id="7" name="Picture 6"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25405582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229100"/>
            <a:ext cx="10972800" cy="1143000"/>
          </a:xfrm>
          <a:prstGeom prst="rect">
            <a:avLst/>
          </a:prstGeom>
        </p:spPr>
        <p:txBody>
          <a:bodyPr/>
          <a:lstStyle>
            <a:lvl1pPr algn="ctr">
              <a:buFont typeface="Arial"/>
              <a:buNone/>
              <a:defRPr baseline="0">
                <a:solidFill>
                  <a:schemeClr val="tx1"/>
                </a:solidFill>
                <a:latin typeface="Arial"/>
                <a:cs typeface="Arial"/>
              </a:defRPr>
            </a:lvl1pPr>
          </a:lstStyle>
          <a:p>
            <a:r>
              <a:rPr lang="en-GB" dirty="0"/>
              <a:t>Click to edit webinar recording message</a:t>
            </a:r>
            <a:endParaRPr lang="en-US" dirty="0"/>
          </a:p>
        </p:txBody>
      </p:sp>
      <p:sp>
        <p:nvSpPr>
          <p:cNvPr id="6" name="Oval 5"/>
          <p:cNvSpPr/>
          <p:nvPr/>
        </p:nvSpPr>
        <p:spPr>
          <a:xfrm>
            <a:off x="4368800" y="1447800"/>
            <a:ext cx="3454400" cy="259080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a:cs typeface="Arial"/>
            </a:endParaRPr>
          </a:p>
        </p:txBody>
      </p:sp>
      <p:pic>
        <p:nvPicPr>
          <p:cNvPr id="8" name="Picture 7"/>
          <p:cNvPicPr>
            <a:picLocks noChangeAspect="1"/>
          </p:cNvPicPr>
          <p:nvPr/>
        </p:nvPicPr>
        <p:blipFill>
          <a:blip r:embed="rId2"/>
          <a:stretch>
            <a:fillRect/>
          </a:stretch>
        </p:blipFill>
        <p:spPr>
          <a:xfrm flipV="1">
            <a:off x="5080000" y="2362200"/>
            <a:ext cx="2032000" cy="843498"/>
          </a:xfrm>
          <a:prstGeom prst="rect">
            <a:avLst/>
          </a:prstGeom>
        </p:spPr>
      </p:pic>
      <p:sp>
        <p:nvSpPr>
          <p:cNvPr id="10" name="Picture Placeholder 8"/>
          <p:cNvSpPr>
            <a:spLocks noGrp="1"/>
          </p:cNvSpPr>
          <p:nvPr>
            <p:ph type="pic" sz="quarter" idx="14" hasCustomPrompt="1"/>
          </p:nvPr>
        </p:nvSpPr>
        <p:spPr>
          <a:xfrm>
            <a:off x="609600" y="304801"/>
            <a:ext cx="3352800" cy="975408"/>
          </a:xfrm>
          <a:prstGeom prst="rect">
            <a:avLst/>
          </a:prstGeom>
        </p:spPr>
        <p:txBody>
          <a:bodyPr>
            <a:normAutofit/>
          </a:bodyPr>
          <a:lstStyle>
            <a:lvl1pPr>
              <a:buNone/>
              <a:defRPr sz="1400" baseline="0">
                <a:latin typeface="Arial"/>
                <a:cs typeface="Arial"/>
              </a:defRPr>
            </a:lvl1pPr>
          </a:lstStyle>
          <a:p>
            <a:r>
              <a:rPr lang="en-US" sz="1400" dirty="0"/>
              <a:t>Partner logo if required</a:t>
            </a:r>
            <a:endParaRPr lang="en-US" dirty="0"/>
          </a:p>
        </p:txBody>
      </p:sp>
      <p:pic>
        <p:nvPicPr>
          <p:cNvPr id="7" name="Picture 6" descr="PistoiaAlliance_main_white_RGB.png"/>
          <p:cNvPicPr>
            <a:picLocks noChangeAspect="1"/>
          </p:cNvPicPr>
          <p:nvPr userDrawn="1"/>
        </p:nvPicPr>
        <p:blipFill>
          <a:blip r:embed="rId3"/>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9013940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istoiaAlliance_main_white_RGB.png"/>
          <p:cNvPicPr>
            <a:picLocks noChangeAspect="1"/>
          </p:cNvPicPr>
          <p:nvPr userDrawn="1"/>
        </p:nvPicPr>
        <p:blipFill>
          <a:blip r:embed="rId2"/>
          <a:stretch>
            <a:fillRect/>
          </a:stretch>
        </p:blipFill>
        <p:spPr>
          <a:xfrm>
            <a:off x="4762500" y="2652400"/>
            <a:ext cx="2667000" cy="1553201"/>
          </a:xfrm>
          <a:prstGeom prst="rect">
            <a:avLst/>
          </a:prstGeom>
        </p:spPr>
      </p:pic>
    </p:spTree>
    <p:extLst>
      <p:ext uri="{BB962C8B-B14F-4D97-AF65-F5344CB8AC3E}">
        <p14:creationId xmlns:p14="http://schemas.microsoft.com/office/powerpoint/2010/main" val="34450576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GB"/>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5"/>
          </p:nvPr>
        </p:nvSpPr>
        <p:spPr/>
        <p:txBody>
          <a:bodyPr/>
          <a:lstStyle>
            <a:lvl1pPr>
              <a:defRPr>
                <a:latin typeface="Arial"/>
                <a:cs typeface="Arial"/>
              </a:defRPr>
            </a:lvl1pPr>
          </a:lstStyle>
          <a:p>
            <a:r>
              <a:rPr lang="en-US"/>
              <a:t>31</a:t>
            </a:r>
            <a:r>
              <a:rPr lang="en-US" baseline="30000"/>
              <a:t>st</a:t>
            </a:r>
            <a:r>
              <a:rPr lang="en-US"/>
              <a:t> October 2014</a:t>
            </a:r>
            <a:endParaRPr lang="en-US" dirty="0"/>
          </a:p>
        </p:txBody>
      </p:sp>
      <p:sp>
        <p:nvSpPr>
          <p:cNvPr id="9" name="Footer Placeholder 8"/>
          <p:cNvSpPr>
            <a:spLocks noGrp="1"/>
          </p:cNvSpPr>
          <p:nvPr>
            <p:ph type="ftr" sz="quarter" idx="16"/>
          </p:nvPr>
        </p:nvSpPr>
        <p:spPr/>
        <p:txBody>
          <a:bodyPr/>
          <a:lstStyle>
            <a:lvl1pPr>
              <a:defRPr>
                <a:latin typeface="Arial"/>
                <a:cs typeface="Arial"/>
              </a:defRPr>
            </a:lvl1pPr>
          </a:lstStyle>
          <a:p>
            <a:r>
              <a:rPr lang="en-GB">
                <a:solidFill>
                  <a:srgbClr val="4C5156"/>
                </a:solidFill>
              </a:rPr>
              <a:t>Presentation title</a:t>
            </a:r>
            <a:endParaRPr lang="en-US" dirty="0">
              <a:solidFill>
                <a:srgbClr val="4C5156"/>
              </a:solidFill>
            </a:endParaRPr>
          </a:p>
        </p:txBody>
      </p:sp>
      <p:sp>
        <p:nvSpPr>
          <p:cNvPr id="10" name="Slide Number Placeholder 9"/>
          <p:cNvSpPr>
            <a:spLocks noGrp="1"/>
          </p:cNvSpPr>
          <p:nvPr>
            <p:ph type="sldNum" sz="quarter" idx="17"/>
          </p:nvPr>
        </p:nvSpPr>
        <p:spPr/>
        <p:txBody>
          <a:bodyPr/>
          <a:lstStyle>
            <a:lvl1pPr>
              <a:defRPr>
                <a:latin typeface="Arial"/>
                <a:cs typeface="Arial"/>
              </a:defRPr>
            </a:lvl1pPr>
          </a:lstStyle>
          <a:p>
            <a:fld id="{28ED40A3-BEA1-2645-9E17-452BD130FCD0}" type="slidenum">
              <a:rPr lang="en-US" smtClean="0"/>
              <a:pPr/>
              <a:t>‹#›</a:t>
            </a:fld>
            <a:endParaRPr lang="en-US" dirty="0"/>
          </a:p>
        </p:txBody>
      </p:sp>
    </p:spTree>
    <p:extLst>
      <p:ext uri="{BB962C8B-B14F-4D97-AF65-F5344CB8AC3E}">
        <p14:creationId xmlns:p14="http://schemas.microsoft.com/office/powerpoint/2010/main" val="15569864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711200" y="5935833"/>
            <a:ext cx="5181600" cy="457200"/>
          </a:xfrm>
          <a:prstGeom prst="rect">
            <a:avLst/>
          </a:prstGeom>
        </p:spPr>
        <p:txBody>
          <a:bodyPr>
            <a:normAutofit/>
          </a:bodyPr>
          <a:lstStyle>
            <a:lvl1pPr>
              <a:buNone/>
              <a:defRPr sz="1400">
                <a:latin typeface="Arial"/>
                <a:cs typeface="Arial"/>
              </a:defRPr>
            </a:lvl1pPr>
            <a:lvl2pPr>
              <a:buNone/>
              <a:defRPr/>
            </a:lvl2pPr>
            <a:lvl3pPr>
              <a:buNone/>
              <a:defRPr/>
            </a:lvl3pPr>
            <a:lvl4pPr>
              <a:buNone/>
              <a:defRPr/>
            </a:lvl4pPr>
            <a:lvl5pPr>
              <a:buNone/>
              <a:defRPr/>
            </a:lvl5pPr>
          </a:lstStyle>
          <a:p>
            <a:pPr lvl="0"/>
            <a:r>
              <a:rPr lang="en-GB" dirty="0" err="1"/>
              <a:t>presenter@pistoiaalliance.org</a:t>
            </a:r>
            <a:endParaRPr lang="en-US" dirty="0"/>
          </a:p>
        </p:txBody>
      </p:sp>
      <p:sp>
        <p:nvSpPr>
          <p:cNvPr id="6" name="Content Placeholder 3"/>
          <p:cNvSpPr>
            <a:spLocks noGrp="1"/>
          </p:cNvSpPr>
          <p:nvPr>
            <p:ph sz="quarter" idx="11" hasCustomPrompt="1"/>
          </p:nvPr>
        </p:nvSpPr>
        <p:spPr>
          <a:xfrm>
            <a:off x="6577106" y="5935833"/>
            <a:ext cx="2032000" cy="457200"/>
          </a:xfrm>
          <a:prstGeom prst="rect">
            <a:avLst/>
          </a:prstGeom>
        </p:spPr>
        <p:txBody>
          <a:bodyPr>
            <a:normAutofit/>
          </a:bodyPr>
          <a:lstStyle>
            <a:lvl1pPr>
              <a:buNone/>
              <a:defRPr sz="1400">
                <a:latin typeface="Arial"/>
                <a:cs typeface="Arial"/>
              </a:defRPr>
            </a:lvl1pPr>
            <a:lvl2pPr>
              <a:buNone/>
              <a:defRPr/>
            </a:lvl2pPr>
            <a:lvl3pPr>
              <a:buNone/>
              <a:defRPr/>
            </a:lvl3pPr>
            <a:lvl4pPr>
              <a:buNone/>
              <a:defRPr/>
            </a:lvl4pPr>
            <a:lvl5pPr>
              <a:buNone/>
              <a:defRPr/>
            </a:lvl5pPr>
          </a:lstStyle>
          <a:p>
            <a:pPr lvl="0"/>
            <a:r>
              <a:rPr lang="en-GB" dirty="0"/>
              <a:t>@</a:t>
            </a:r>
            <a:r>
              <a:rPr lang="en-GB" dirty="0" err="1"/>
              <a:t>pistoiaalliance</a:t>
            </a:r>
            <a:endParaRPr lang="en-US" dirty="0"/>
          </a:p>
        </p:txBody>
      </p:sp>
      <p:sp>
        <p:nvSpPr>
          <p:cNvPr id="7" name="Content Placeholder 3"/>
          <p:cNvSpPr>
            <a:spLocks noGrp="1"/>
          </p:cNvSpPr>
          <p:nvPr>
            <p:ph sz="quarter" idx="12" hasCustomPrompt="1"/>
          </p:nvPr>
        </p:nvSpPr>
        <p:spPr>
          <a:xfrm>
            <a:off x="8636000" y="5935833"/>
            <a:ext cx="2946400" cy="457200"/>
          </a:xfrm>
          <a:prstGeom prst="rect">
            <a:avLst/>
          </a:prstGeom>
        </p:spPr>
        <p:txBody>
          <a:bodyPr>
            <a:noAutofit/>
          </a:bodyPr>
          <a:lstStyle>
            <a:lvl1pPr algn="r">
              <a:buNone/>
              <a:defRPr sz="1400">
                <a:latin typeface="Arial"/>
                <a:cs typeface="Arial"/>
              </a:defRPr>
            </a:lvl1pPr>
            <a:lvl2pPr>
              <a:buNone/>
              <a:defRPr/>
            </a:lvl2pPr>
            <a:lvl3pPr>
              <a:buNone/>
              <a:defRPr/>
            </a:lvl3pPr>
            <a:lvl4pPr>
              <a:buNone/>
              <a:defRPr/>
            </a:lvl4pPr>
            <a:lvl5pPr>
              <a:buNone/>
              <a:defRPr/>
            </a:lvl5pPr>
          </a:lstStyle>
          <a:p>
            <a:pPr lvl="0"/>
            <a:r>
              <a:rPr lang="en-GB" dirty="0" err="1"/>
              <a:t>www.pistoiaalliance.org</a:t>
            </a:r>
            <a:endParaRPr lang="en-US" dirty="0"/>
          </a:p>
        </p:txBody>
      </p:sp>
      <p:pic>
        <p:nvPicPr>
          <p:cNvPr id="10" name="Picture 9"/>
          <p:cNvPicPr>
            <a:picLocks noChangeAspect="1"/>
          </p:cNvPicPr>
          <p:nvPr/>
        </p:nvPicPr>
        <p:blipFill>
          <a:blip r:embed="rId2"/>
          <a:stretch>
            <a:fillRect/>
          </a:stretch>
        </p:blipFill>
        <p:spPr>
          <a:xfrm>
            <a:off x="6115837" y="6069183"/>
            <a:ext cx="304800" cy="190500"/>
          </a:xfrm>
          <a:prstGeom prst="rect">
            <a:avLst/>
          </a:prstGeom>
        </p:spPr>
      </p:pic>
      <p:sp>
        <p:nvSpPr>
          <p:cNvPr id="11" name="Text Placeholder 20"/>
          <p:cNvSpPr>
            <a:spLocks noGrp="1"/>
          </p:cNvSpPr>
          <p:nvPr>
            <p:ph type="body" sz="quarter" idx="13" hasCustomPrompt="1"/>
          </p:nvPr>
        </p:nvSpPr>
        <p:spPr>
          <a:xfrm>
            <a:off x="711200" y="5257800"/>
            <a:ext cx="10871200" cy="457200"/>
          </a:xfrm>
          <a:prstGeom prst="rect">
            <a:avLst/>
          </a:prstGeom>
        </p:spPr>
        <p:txBody>
          <a:bodyPr>
            <a:normAutofit/>
          </a:bodyPr>
          <a:lstStyle>
            <a:lvl1pPr algn="ctr">
              <a:buNone/>
              <a:defRPr sz="2400">
                <a:solidFill>
                  <a:srgbClr val="FFFFFF"/>
                </a:solidFill>
                <a:latin typeface="Arial"/>
                <a:cs typeface="Arial"/>
              </a:defRPr>
            </a:lvl1pPr>
          </a:lstStyle>
          <a:p>
            <a:pPr lvl="0"/>
            <a:r>
              <a:rPr lang="en-GB" dirty="0"/>
              <a:t>Click to edit thank you message</a:t>
            </a:r>
            <a:endParaRPr lang="en-US" dirty="0"/>
          </a:p>
        </p:txBody>
      </p:sp>
      <p:pic>
        <p:nvPicPr>
          <p:cNvPr id="8" name="Picture 7" descr="PistoiaAlliance_main_white_RGB.png"/>
          <p:cNvPicPr>
            <a:picLocks noChangeAspect="1"/>
          </p:cNvPicPr>
          <p:nvPr userDrawn="1"/>
        </p:nvPicPr>
        <p:blipFill>
          <a:blip r:embed="rId3"/>
          <a:stretch>
            <a:fillRect/>
          </a:stretch>
        </p:blipFill>
        <p:spPr>
          <a:xfrm>
            <a:off x="4762500" y="2652400"/>
            <a:ext cx="2667000" cy="1553201"/>
          </a:xfrm>
          <a:prstGeom prst="rect">
            <a:avLst/>
          </a:prstGeom>
        </p:spPr>
      </p:pic>
    </p:spTree>
    <p:extLst>
      <p:ext uri="{BB962C8B-B14F-4D97-AF65-F5344CB8AC3E}">
        <p14:creationId xmlns:p14="http://schemas.microsoft.com/office/powerpoint/2010/main" val="5877559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553201"/>
            <a:ext cx="39624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spcAft>
                <a:spcPct val="200000"/>
              </a:spcAft>
            </a:pPr>
            <a:r>
              <a:rPr lang="en-GB" sz="1400" b="1" dirty="0">
                <a:solidFill>
                  <a:srgbClr val="002060"/>
                </a:solidFill>
                <a:latin typeface="Trebuchet MS" pitchFamily="34" charset="0"/>
              </a:rPr>
              <a:t>http://</a:t>
            </a:r>
            <a:r>
              <a:rPr lang="en-GB" sz="1400" b="1" dirty="0" err="1">
                <a:solidFill>
                  <a:srgbClr val="002060"/>
                </a:solidFill>
                <a:latin typeface="Trebuchet MS" pitchFamily="34" charset="0"/>
              </a:rPr>
              <a:t>pistoiaalliance.org</a:t>
            </a:r>
            <a:endParaRPr lang="en-US" sz="1400" b="1" dirty="0">
              <a:solidFill>
                <a:srgbClr val="002060"/>
              </a:solidFill>
              <a:latin typeface="Trebuchet MS" pitchFamily="34" charset="0"/>
            </a:endParaRPr>
          </a:p>
        </p:txBody>
      </p:sp>
      <p:pic>
        <p:nvPicPr>
          <p:cNvPr id="6" name="Picture 5" descr="clock tower ful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152400"/>
            <a:ext cx="2235200" cy="16764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7" name="Rectangle 4"/>
          <p:cNvSpPr>
            <a:spLocks noChangeArrowheads="1"/>
          </p:cNvSpPr>
          <p:nvPr userDrawn="1"/>
        </p:nvSpPr>
        <p:spPr bwMode="auto">
          <a:xfrm>
            <a:off x="4572000" y="6529389"/>
            <a:ext cx="39624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spcAft>
                <a:spcPct val="200000"/>
              </a:spcAft>
            </a:pPr>
            <a:r>
              <a:rPr lang="en-GB" sz="1400" b="1">
                <a:solidFill>
                  <a:srgbClr val="002060"/>
                </a:solidFill>
                <a:latin typeface="Trebuchet MS" pitchFamily="34" charset="0"/>
              </a:rPr>
              <a:t>@PistoiaAlliance</a:t>
            </a:r>
            <a:endParaRPr lang="en-US" sz="1400" b="1">
              <a:solidFill>
                <a:srgbClr val="002060"/>
              </a:solidFill>
              <a:latin typeface="Trebuchet MS" pitchFamily="34" charset="0"/>
            </a:endParaRPr>
          </a:p>
        </p:txBody>
      </p:sp>
      <p:sp>
        <p:nvSpPr>
          <p:cNvPr id="8" name="Text Placeholder 7"/>
          <p:cNvSpPr>
            <a:spLocks noGrp="1"/>
          </p:cNvSpPr>
          <p:nvPr>
            <p:ph type="body" sz="quarter" idx="11"/>
          </p:nvPr>
        </p:nvSpPr>
        <p:spPr>
          <a:xfrm>
            <a:off x="2133600" y="2133600"/>
            <a:ext cx="8128000" cy="1524000"/>
          </a:xfrm>
          <a:prstGeom prst="rect">
            <a:avLst/>
          </a:prstGeom>
        </p:spPr>
        <p:txBody>
          <a:bodyPr lIns="0" tIns="0" rIns="0" bIns="0"/>
          <a:lstStyle>
            <a:lvl1pPr marL="0" indent="0" algn="l">
              <a:buNone/>
              <a:defRPr sz="4000" b="0" baseline="0">
                <a:solidFill>
                  <a:schemeClr val="bg1"/>
                </a:solidFill>
              </a:defRPr>
            </a:lvl1pPr>
          </a:lstStyle>
          <a:p>
            <a:pPr lvl="0"/>
            <a:r>
              <a:rPr lang="en-US"/>
              <a:t>Click to edit Master text styles</a:t>
            </a:r>
          </a:p>
        </p:txBody>
      </p:sp>
      <p:sp>
        <p:nvSpPr>
          <p:cNvPr id="10" name="Text Placeholder 9"/>
          <p:cNvSpPr>
            <a:spLocks noGrp="1"/>
          </p:cNvSpPr>
          <p:nvPr>
            <p:ph type="body" sz="quarter" idx="12"/>
          </p:nvPr>
        </p:nvSpPr>
        <p:spPr>
          <a:xfrm>
            <a:off x="2133600" y="3810000"/>
            <a:ext cx="8229600" cy="685800"/>
          </a:xfrm>
          <a:prstGeom prst="rect">
            <a:avLst/>
          </a:prstGeom>
        </p:spPr>
        <p:txBody>
          <a:bodyPr lIns="0" tIns="0" rIns="0" bIns="0"/>
          <a:lstStyle>
            <a:lvl1pPr marL="0" indent="0" algn="l">
              <a:buNone/>
              <a:defRPr sz="2400" i="1" baseline="0">
                <a:solidFill>
                  <a:schemeClr val="bg1"/>
                </a:solidFill>
              </a:defRPr>
            </a:lvl1pPr>
          </a:lstStyle>
          <a:p>
            <a:pPr lvl="0"/>
            <a:r>
              <a:rPr lang="en-US"/>
              <a:t>Click to edit Master text styles</a:t>
            </a:r>
          </a:p>
        </p:txBody>
      </p:sp>
      <p:sp>
        <p:nvSpPr>
          <p:cNvPr id="20" name="Text Placeholder 19"/>
          <p:cNvSpPr>
            <a:spLocks noGrp="1"/>
          </p:cNvSpPr>
          <p:nvPr>
            <p:ph type="body" sz="quarter" idx="17"/>
          </p:nvPr>
        </p:nvSpPr>
        <p:spPr>
          <a:xfrm>
            <a:off x="508000" y="5410200"/>
            <a:ext cx="7315200" cy="838200"/>
          </a:xfrm>
          <a:prstGeom prst="rect">
            <a:avLst/>
          </a:prstGeo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830925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Section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668000" cy="707886"/>
          </a:xfrm>
          <a:prstGeom prst="rect">
            <a:avLst/>
          </a:prstGeom>
        </p:spPr>
        <p:txBody>
          <a:bodyPr>
            <a:spAutoFit/>
          </a:bodyPr>
          <a:lstStyle>
            <a:lvl1pPr algn="l">
              <a:defRPr sz="4000">
                <a:solidFill>
                  <a:schemeClr val="tx1"/>
                </a:solidFill>
                <a:latin typeface="Arial"/>
                <a:cs typeface="Arial"/>
              </a:defRPr>
            </a:lvl1pPr>
          </a:lstStyle>
          <a:p>
            <a:r>
              <a:rPr lang="en-GB" dirty="0"/>
              <a:t>Click to edit Section title</a:t>
            </a:r>
            <a:endParaRPr lang="en-US" dirty="0"/>
          </a:p>
        </p:txBody>
      </p:sp>
      <p:sp>
        <p:nvSpPr>
          <p:cNvPr id="3" name="Subtitle 2"/>
          <p:cNvSpPr>
            <a:spLocks noGrp="1"/>
          </p:cNvSpPr>
          <p:nvPr>
            <p:ph type="subTitle" idx="1" hasCustomPrompt="1"/>
          </p:nvPr>
        </p:nvSpPr>
        <p:spPr>
          <a:xfrm>
            <a:off x="914400" y="3200401"/>
            <a:ext cx="10668000" cy="461665"/>
          </a:xfrm>
          <a:prstGeom prst="rect">
            <a:avLst/>
          </a:prstGeom>
        </p:spPr>
        <p:txBody>
          <a:bodyPr>
            <a:spAutoFit/>
          </a:bodyPr>
          <a:lstStyle>
            <a:lvl1pPr marL="0" indent="0" algn="l">
              <a:buNone/>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Section subtitle</a:t>
            </a:r>
            <a:endParaRPr lang="en-US" dirty="0"/>
          </a:p>
        </p:txBody>
      </p:sp>
      <p:sp>
        <p:nvSpPr>
          <p:cNvPr id="17" name="Text Placeholder 16"/>
          <p:cNvSpPr>
            <a:spLocks noGrp="1"/>
          </p:cNvSpPr>
          <p:nvPr>
            <p:ph type="body" sz="quarter" idx="11" hasCustomPrompt="1"/>
          </p:nvPr>
        </p:nvSpPr>
        <p:spPr>
          <a:xfrm>
            <a:off x="914400" y="4343400"/>
            <a:ext cx="10668000" cy="457200"/>
          </a:xfrm>
          <a:prstGeom prst="rect">
            <a:avLst/>
          </a:prstGeom>
        </p:spPr>
        <p:txBody>
          <a:bodyPr>
            <a:normAutofit/>
          </a:bodyPr>
          <a:lstStyle>
            <a:lvl1pPr>
              <a:buNone/>
              <a:defRPr sz="1800" baseline="0">
                <a:solidFill>
                  <a:schemeClr val="tx1"/>
                </a:solidFill>
                <a:latin typeface="Arial"/>
                <a:cs typeface="Arial"/>
              </a:defRPr>
            </a:lvl1pPr>
          </a:lstStyle>
          <a:p>
            <a:pPr lvl="0"/>
            <a:r>
              <a:rPr lang="en-GB" dirty="0"/>
              <a:t>Click to edit Section presenter</a:t>
            </a:r>
          </a:p>
        </p:txBody>
      </p:sp>
      <p:sp>
        <p:nvSpPr>
          <p:cNvPr id="7" name="Picture Placeholder 8"/>
          <p:cNvSpPr>
            <a:spLocks noGrp="1"/>
          </p:cNvSpPr>
          <p:nvPr>
            <p:ph type="pic" sz="quarter" idx="14" hasCustomPrompt="1"/>
          </p:nvPr>
        </p:nvSpPr>
        <p:spPr>
          <a:xfrm>
            <a:off x="609600" y="304801"/>
            <a:ext cx="3352800" cy="975408"/>
          </a:xfrm>
          <a:prstGeom prst="rect">
            <a:avLst/>
          </a:prstGeom>
        </p:spPr>
        <p:txBody>
          <a:bodyPr>
            <a:normAutofit/>
          </a:bodyPr>
          <a:lstStyle>
            <a:lvl1pPr>
              <a:buNone/>
              <a:defRPr sz="1400" baseline="0">
                <a:latin typeface="Arial"/>
                <a:cs typeface="Arial"/>
              </a:defRPr>
            </a:lvl1pPr>
          </a:lstStyle>
          <a:p>
            <a:r>
              <a:rPr lang="en-US" sz="1400" dirty="0"/>
              <a:t>Partner logo if required</a:t>
            </a:r>
            <a:endParaRPr lang="en-US" dirty="0"/>
          </a:p>
        </p:txBody>
      </p:sp>
      <p:pic>
        <p:nvPicPr>
          <p:cNvPr id="8" name="Picture 7" descr="PistoiaAlliance_main_white_RGB.png"/>
          <p:cNvPicPr>
            <a:picLocks noChangeAspect="1"/>
          </p:cNvPicPr>
          <p:nvPr userDrawn="1"/>
        </p:nvPicPr>
        <p:blipFill>
          <a:blip r:embed="rId2"/>
          <a:stretch>
            <a:fillRect/>
          </a:stretch>
        </p:blipFill>
        <p:spPr>
          <a:xfrm>
            <a:off x="9120336" y="323135"/>
            <a:ext cx="2667000" cy="1553201"/>
          </a:xfrm>
          <a:prstGeom prst="rect">
            <a:avLst/>
          </a:prstGeom>
        </p:spPr>
      </p:pic>
    </p:spTree>
    <p:extLst>
      <p:ext uri="{BB962C8B-B14F-4D97-AF65-F5344CB8AC3E}">
        <p14:creationId xmlns:p14="http://schemas.microsoft.com/office/powerpoint/2010/main" val="29772028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799"/>
            <a:ext cx="10972800" cy="685800"/>
          </a:xfrm>
        </p:spPr>
        <p:txBody>
          <a:bodyPr>
            <a:normAutofit/>
          </a:bodyPr>
          <a:lstStyle>
            <a:lvl1pPr>
              <a:defRPr sz="3600">
                <a:latin typeface="Arial"/>
                <a:cs typeface="Arial"/>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2133599"/>
            <a:ext cx="5384800" cy="402431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800">
                <a:latin typeface="Arial"/>
                <a:cs typeface="Arial"/>
              </a:defRPr>
            </a:lvl4pPr>
            <a:lvl5pPr>
              <a:defRPr sz="1600">
                <a:latin typeface="Arial"/>
                <a:cs typeface="Aria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2133599"/>
            <a:ext cx="5384800" cy="4024313"/>
          </a:xfrm>
        </p:spPr>
        <p:txBody>
          <a:bodyPr/>
          <a:lstStyle>
            <a:lvl1pPr>
              <a:defRPr sz="2400">
                <a:latin typeface="Arial"/>
                <a:cs typeface="Arial"/>
              </a:defRPr>
            </a:lvl1pPr>
            <a:lvl2pPr>
              <a:defRPr sz="2400">
                <a:latin typeface="Arial"/>
                <a:cs typeface="Arial"/>
              </a:defRPr>
            </a:lvl2pPr>
            <a:lvl3pPr>
              <a:defRPr sz="1800">
                <a:latin typeface="Arial"/>
                <a:cs typeface="Arial"/>
              </a:defRPr>
            </a:lvl3pPr>
            <a:lvl4pPr>
              <a:defRPr sz="1800">
                <a:latin typeface="Arial"/>
                <a:cs typeface="Arial"/>
              </a:defRPr>
            </a:lvl4pPr>
            <a:lvl5pPr>
              <a:defRPr sz="1600">
                <a:latin typeface="Arial"/>
                <a:cs typeface="Aria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Date Placeholder 8"/>
          <p:cNvSpPr>
            <a:spLocks noGrp="1"/>
          </p:cNvSpPr>
          <p:nvPr>
            <p:ph type="dt" sz="half" idx="15"/>
          </p:nvPr>
        </p:nvSpPr>
        <p:spPr/>
        <p:txBody>
          <a:bodyPr/>
          <a:lstStyle>
            <a:lvl1pPr>
              <a:defRPr>
                <a:latin typeface="Arial"/>
                <a:cs typeface="Arial"/>
              </a:defRPr>
            </a:lvl1pPr>
          </a:lstStyle>
          <a:p>
            <a:r>
              <a:rPr lang="en-US"/>
              <a:t>31</a:t>
            </a:r>
            <a:r>
              <a:rPr lang="en-US" baseline="30000"/>
              <a:t>st</a:t>
            </a:r>
            <a:r>
              <a:rPr lang="en-US"/>
              <a:t> October 2014</a:t>
            </a:r>
            <a:endParaRPr lang="en-US" dirty="0"/>
          </a:p>
        </p:txBody>
      </p:sp>
      <p:sp>
        <p:nvSpPr>
          <p:cNvPr id="10" name="Footer Placeholder 9"/>
          <p:cNvSpPr>
            <a:spLocks noGrp="1"/>
          </p:cNvSpPr>
          <p:nvPr>
            <p:ph type="ftr" sz="quarter" idx="16"/>
          </p:nvPr>
        </p:nvSpPr>
        <p:spPr/>
        <p:txBody>
          <a:bodyPr/>
          <a:lstStyle>
            <a:lvl1pPr>
              <a:defRPr>
                <a:latin typeface="Arial"/>
                <a:cs typeface="Arial"/>
              </a:defRPr>
            </a:lvl1pPr>
          </a:lstStyle>
          <a:p>
            <a:r>
              <a:rPr lang="en-GB">
                <a:solidFill>
                  <a:srgbClr val="4C5156"/>
                </a:solidFill>
              </a:rPr>
              <a:t>Presentation title</a:t>
            </a:r>
            <a:endParaRPr lang="en-US" dirty="0">
              <a:solidFill>
                <a:srgbClr val="4C5156"/>
              </a:solidFill>
            </a:endParaRPr>
          </a:p>
        </p:txBody>
      </p:sp>
      <p:sp>
        <p:nvSpPr>
          <p:cNvPr id="11" name="Slide Number Placeholder 10"/>
          <p:cNvSpPr>
            <a:spLocks noGrp="1"/>
          </p:cNvSpPr>
          <p:nvPr>
            <p:ph type="sldNum" sz="quarter" idx="17"/>
          </p:nvPr>
        </p:nvSpPr>
        <p:spPr/>
        <p:txBody>
          <a:bodyPr/>
          <a:lstStyle>
            <a:lvl1pPr>
              <a:defRPr>
                <a:latin typeface="Arial"/>
                <a:cs typeface="Arial"/>
              </a:defRPr>
            </a:lvl1pPr>
          </a:lstStyle>
          <a:p>
            <a:fld id="{28ED40A3-BEA1-2645-9E17-452BD130FC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600" y="1447800"/>
            <a:ext cx="10972800" cy="4724400"/>
          </a:xfrm>
        </p:spPr>
        <p:txBody>
          <a:bodyPr/>
          <a:lstStyle>
            <a:lvl1pPr>
              <a:defRPr>
                <a:latin typeface="Arial"/>
                <a:cs typeface="Arial"/>
              </a:defRPr>
            </a:lvl1pPr>
          </a:lstStyle>
          <a:p>
            <a:endParaRPr lang="en-US" dirty="0"/>
          </a:p>
        </p:txBody>
      </p:sp>
      <p:sp>
        <p:nvSpPr>
          <p:cNvPr id="5" name="Date Placeholder 4"/>
          <p:cNvSpPr>
            <a:spLocks noGrp="1"/>
          </p:cNvSpPr>
          <p:nvPr>
            <p:ph type="dt" sz="half" idx="15"/>
          </p:nvPr>
        </p:nvSpPr>
        <p:spPr/>
        <p:txBody>
          <a:bodyPr/>
          <a:lstStyle>
            <a:lvl1pPr>
              <a:defRPr>
                <a:latin typeface="Arial"/>
                <a:cs typeface="Arial"/>
              </a:defRPr>
            </a:lvl1pPr>
          </a:lstStyle>
          <a:p>
            <a:r>
              <a:rPr lang="en-US" dirty="0"/>
              <a:t>6</a:t>
            </a:r>
            <a:r>
              <a:rPr lang="en-US" baseline="30000" dirty="0"/>
              <a:t>th</a:t>
            </a:r>
            <a:r>
              <a:rPr lang="en-US" dirty="0"/>
              <a:t> February 2015</a:t>
            </a:r>
          </a:p>
        </p:txBody>
      </p:sp>
      <p:sp>
        <p:nvSpPr>
          <p:cNvPr id="8" name="Footer Placeholder 7"/>
          <p:cNvSpPr>
            <a:spLocks noGrp="1"/>
          </p:cNvSpPr>
          <p:nvPr>
            <p:ph type="ftr" sz="quarter" idx="16"/>
          </p:nvPr>
        </p:nvSpPr>
        <p:spPr/>
        <p:txBody>
          <a:bodyPr/>
          <a:lstStyle>
            <a:lvl1pPr>
              <a:defRPr>
                <a:latin typeface="Arial"/>
                <a:cs typeface="Arial"/>
              </a:defRPr>
            </a:lvl1pPr>
          </a:lstStyle>
          <a:p>
            <a:r>
              <a:rPr lang="en-GB" dirty="0">
                <a:solidFill>
                  <a:srgbClr val="4C5156"/>
                </a:solidFill>
              </a:rPr>
              <a:t>HELM Steering Committee </a:t>
            </a:r>
            <a:endParaRPr lang="en-US" dirty="0">
              <a:solidFill>
                <a:srgbClr val="4C5156"/>
              </a:solidFill>
            </a:endParaRPr>
          </a:p>
        </p:txBody>
      </p:sp>
      <p:sp>
        <p:nvSpPr>
          <p:cNvPr id="9" name="Slide Number Placeholder 8"/>
          <p:cNvSpPr>
            <a:spLocks noGrp="1"/>
          </p:cNvSpPr>
          <p:nvPr>
            <p:ph type="sldNum" sz="quarter" idx="17"/>
          </p:nvPr>
        </p:nvSpPr>
        <p:spPr/>
        <p:txBody>
          <a:bodyPr/>
          <a:lstStyle>
            <a:lvl1pPr>
              <a:defRPr>
                <a:latin typeface="Arial"/>
                <a:cs typeface="Arial"/>
              </a:defRPr>
            </a:lvl1pPr>
          </a:lstStyle>
          <a:p>
            <a:fld id="{28ED40A3-BEA1-2645-9E17-452BD130FC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lvl1pPr>
              <a:defRPr>
                <a:latin typeface="Arial"/>
                <a:cs typeface="Arial"/>
              </a:defRPr>
            </a:lvl1pPr>
          </a:lstStyle>
          <a:p>
            <a:r>
              <a:rPr lang="en-US"/>
              <a:t>31</a:t>
            </a:r>
            <a:r>
              <a:rPr lang="en-US" baseline="30000"/>
              <a:t>st</a:t>
            </a:r>
            <a:r>
              <a:rPr lang="en-US"/>
              <a:t> October 2014</a:t>
            </a:r>
            <a:endParaRPr lang="en-US" dirty="0"/>
          </a:p>
        </p:txBody>
      </p:sp>
      <p:sp>
        <p:nvSpPr>
          <p:cNvPr id="6" name="Footer Placeholder 5"/>
          <p:cNvSpPr>
            <a:spLocks noGrp="1"/>
          </p:cNvSpPr>
          <p:nvPr>
            <p:ph type="ftr" sz="quarter" idx="16"/>
          </p:nvPr>
        </p:nvSpPr>
        <p:spPr/>
        <p:txBody>
          <a:bodyPr/>
          <a:lstStyle>
            <a:lvl1pPr>
              <a:defRPr>
                <a:latin typeface="Arial"/>
                <a:cs typeface="Arial"/>
              </a:defRPr>
            </a:lvl1pPr>
          </a:lstStyle>
          <a:p>
            <a:r>
              <a:rPr lang="en-GB">
                <a:solidFill>
                  <a:srgbClr val="4C5156"/>
                </a:solidFill>
              </a:rPr>
              <a:t>Presentation title</a:t>
            </a:r>
            <a:endParaRPr lang="en-US" dirty="0">
              <a:solidFill>
                <a:srgbClr val="4C5156"/>
              </a:solidFill>
            </a:endParaRPr>
          </a:p>
        </p:txBody>
      </p:sp>
      <p:sp>
        <p:nvSpPr>
          <p:cNvPr id="7" name="Slide Number Placeholder 6"/>
          <p:cNvSpPr>
            <a:spLocks noGrp="1"/>
          </p:cNvSpPr>
          <p:nvPr>
            <p:ph type="sldNum" sz="quarter" idx="17"/>
          </p:nvPr>
        </p:nvSpPr>
        <p:spPr/>
        <p:txBody>
          <a:bodyPr/>
          <a:lstStyle>
            <a:lvl1pPr>
              <a:defRPr>
                <a:latin typeface="Arial"/>
                <a:cs typeface="Arial"/>
              </a:defRPr>
            </a:lvl1pPr>
          </a:lstStyle>
          <a:p>
            <a:fld id="{28ED40A3-BEA1-2645-9E17-452BD130FC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7" name="Date Placeholder 6"/>
          <p:cNvSpPr>
            <a:spLocks noGrp="1"/>
          </p:cNvSpPr>
          <p:nvPr>
            <p:ph type="dt" sz="half" idx="15"/>
          </p:nvPr>
        </p:nvSpPr>
        <p:spPr/>
        <p:txBody>
          <a:bodyPr/>
          <a:lstStyle>
            <a:lvl1pPr>
              <a:defRPr>
                <a:latin typeface="Arial"/>
                <a:cs typeface="Arial"/>
              </a:defRPr>
            </a:lvl1pPr>
          </a:lstStyle>
          <a:p>
            <a:r>
              <a:rPr lang="en-US"/>
              <a:t>31</a:t>
            </a:r>
            <a:r>
              <a:rPr lang="en-US" baseline="30000"/>
              <a:t>st</a:t>
            </a:r>
            <a:r>
              <a:rPr lang="en-US"/>
              <a:t> October 2014</a:t>
            </a:r>
            <a:endParaRPr lang="en-US" dirty="0"/>
          </a:p>
        </p:txBody>
      </p:sp>
      <p:sp>
        <p:nvSpPr>
          <p:cNvPr id="8" name="Footer Placeholder 7"/>
          <p:cNvSpPr>
            <a:spLocks noGrp="1"/>
          </p:cNvSpPr>
          <p:nvPr>
            <p:ph type="ftr" sz="quarter" idx="16"/>
          </p:nvPr>
        </p:nvSpPr>
        <p:spPr/>
        <p:txBody>
          <a:bodyPr/>
          <a:lstStyle>
            <a:lvl1pPr>
              <a:defRPr>
                <a:latin typeface="Arial"/>
                <a:cs typeface="Arial"/>
              </a:defRPr>
            </a:lvl1pPr>
          </a:lstStyle>
          <a:p>
            <a:r>
              <a:rPr lang="en-GB">
                <a:solidFill>
                  <a:srgbClr val="4C5156"/>
                </a:solidFill>
              </a:rPr>
              <a:t>Presentation title</a:t>
            </a:r>
            <a:endParaRPr lang="en-US" dirty="0">
              <a:solidFill>
                <a:srgbClr val="4C5156"/>
              </a:solidFill>
            </a:endParaRPr>
          </a:p>
        </p:txBody>
      </p:sp>
      <p:sp>
        <p:nvSpPr>
          <p:cNvPr id="9" name="Slide Number Placeholder 8"/>
          <p:cNvSpPr>
            <a:spLocks noGrp="1"/>
          </p:cNvSpPr>
          <p:nvPr>
            <p:ph type="sldNum" sz="quarter" idx="17"/>
          </p:nvPr>
        </p:nvSpPr>
        <p:spPr/>
        <p:txBody>
          <a:bodyPr/>
          <a:lstStyle>
            <a:lvl1pPr>
              <a:defRPr>
                <a:latin typeface="Arial"/>
                <a:cs typeface="Arial"/>
              </a:defRPr>
            </a:lvl1pPr>
          </a:lstStyle>
          <a:p>
            <a:fld id="{28ED40A3-BEA1-2645-9E17-452BD130FC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vert270"/>
          <a:lstStyle>
            <a:lvl1pPr algn="r">
              <a:defRPr>
                <a:latin typeface="Arial"/>
                <a:cs typeface="Arial"/>
              </a:defRPr>
            </a:lvl1pPr>
            <a:lvl2pPr algn="r">
              <a:defRPr>
                <a:latin typeface="Arial"/>
                <a:cs typeface="Arial"/>
              </a:defRPr>
            </a:lvl2pPr>
            <a:lvl3pPr algn="r">
              <a:defRPr>
                <a:latin typeface="Arial"/>
                <a:cs typeface="Arial"/>
              </a:defRPr>
            </a:lvl3pPr>
            <a:lvl4pPr algn="r">
              <a:defRPr>
                <a:latin typeface="Arial"/>
                <a:cs typeface="Arial"/>
              </a:defRPr>
            </a:lvl4pPr>
            <a:lvl5pPr algn="r">
              <a:defRPr>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8"/>
          <p:cNvSpPr>
            <a:spLocks noGrp="1"/>
          </p:cNvSpPr>
          <p:nvPr>
            <p:ph type="pic" sz="quarter" idx="14" hasCustomPrompt="1"/>
          </p:nvPr>
        </p:nvSpPr>
        <p:spPr>
          <a:xfrm>
            <a:off x="711200" y="304801"/>
            <a:ext cx="3352800" cy="975408"/>
          </a:xfrm>
        </p:spPr>
        <p:txBody>
          <a:bodyPr>
            <a:normAutofit/>
          </a:bodyPr>
          <a:lstStyle>
            <a:lvl1pPr>
              <a:buNone/>
              <a:defRPr sz="1400" baseline="0">
                <a:latin typeface="Arial"/>
                <a:cs typeface="Arial"/>
              </a:defRPr>
            </a:lvl1pPr>
          </a:lstStyle>
          <a:p>
            <a:r>
              <a:rPr lang="en-US" sz="1400" dirty="0"/>
              <a:t>Partner logo if required</a:t>
            </a:r>
            <a:endParaRPr lang="en-US" dirty="0"/>
          </a:p>
        </p:txBody>
      </p:sp>
      <p:sp>
        <p:nvSpPr>
          <p:cNvPr id="8" name="Date Placeholder 7"/>
          <p:cNvSpPr>
            <a:spLocks noGrp="1"/>
          </p:cNvSpPr>
          <p:nvPr>
            <p:ph type="dt" sz="half" idx="15"/>
          </p:nvPr>
        </p:nvSpPr>
        <p:spPr/>
        <p:txBody>
          <a:bodyPr/>
          <a:lstStyle>
            <a:lvl1pPr>
              <a:defRPr>
                <a:latin typeface="Arial"/>
                <a:cs typeface="Arial"/>
              </a:defRPr>
            </a:lvl1pPr>
          </a:lstStyle>
          <a:p>
            <a:r>
              <a:rPr lang="en-US"/>
              <a:t>31</a:t>
            </a:r>
            <a:r>
              <a:rPr lang="en-US" baseline="30000"/>
              <a:t>st</a:t>
            </a:r>
            <a:r>
              <a:rPr lang="en-US"/>
              <a:t> October 2014</a:t>
            </a:r>
            <a:endParaRPr lang="en-US" dirty="0"/>
          </a:p>
        </p:txBody>
      </p:sp>
      <p:sp>
        <p:nvSpPr>
          <p:cNvPr id="9" name="Footer Placeholder 8"/>
          <p:cNvSpPr>
            <a:spLocks noGrp="1"/>
          </p:cNvSpPr>
          <p:nvPr>
            <p:ph type="ftr" sz="quarter" idx="16"/>
          </p:nvPr>
        </p:nvSpPr>
        <p:spPr/>
        <p:txBody>
          <a:bodyPr/>
          <a:lstStyle>
            <a:lvl1pPr>
              <a:defRPr>
                <a:latin typeface="Arial"/>
                <a:cs typeface="Arial"/>
              </a:defRPr>
            </a:lvl1pPr>
          </a:lstStyle>
          <a:p>
            <a:r>
              <a:rPr lang="en-GB">
                <a:solidFill>
                  <a:srgbClr val="4C5156"/>
                </a:solidFill>
              </a:rPr>
              <a:t>Presentation title</a:t>
            </a:r>
            <a:endParaRPr lang="en-US" dirty="0">
              <a:solidFill>
                <a:srgbClr val="4C5156"/>
              </a:solidFill>
            </a:endParaRPr>
          </a:p>
        </p:txBody>
      </p:sp>
      <p:sp>
        <p:nvSpPr>
          <p:cNvPr id="10" name="Slide Number Placeholder 9"/>
          <p:cNvSpPr>
            <a:spLocks noGrp="1"/>
          </p:cNvSpPr>
          <p:nvPr>
            <p:ph type="sldNum" sz="quarter" idx="17"/>
          </p:nvPr>
        </p:nvSpPr>
        <p:spPr/>
        <p:txBody>
          <a:bodyPr/>
          <a:lstStyle>
            <a:lvl1pPr>
              <a:defRPr>
                <a:latin typeface="Arial"/>
                <a:cs typeface="Arial"/>
              </a:defRPr>
            </a:lvl1pPr>
          </a:lstStyle>
          <a:p>
            <a:fld id="{28ED40A3-BEA1-2645-9E17-452BD130FCD0}"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Text or Diag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a:t>
            </a:fld>
            <a:endParaRPr lang="en-US" dirty="0"/>
          </a:p>
        </p:txBody>
      </p:sp>
      <p:sp>
        <p:nvSpPr>
          <p:cNvPr id="5" name="Date Placeholder 4"/>
          <p:cNvSpPr>
            <a:spLocks noGrp="1"/>
          </p:cNvSpPr>
          <p:nvPr>
            <p:ph type="dt" sz="half" idx="12"/>
          </p:nvPr>
        </p:nvSpPr>
        <p:spPr/>
        <p:txBody>
          <a:bodyPr/>
          <a:lstStyle/>
          <a:p>
            <a:fld id="{FD61CEE0-8A0E-574A-8FC2-CE7BA89F0253}" type="datetime3">
              <a:rPr lang="en-GB" smtClean="0"/>
              <a:pPr/>
              <a:t>18 September, 2017</a:t>
            </a:fld>
            <a:endParaRPr lang="en-US" dirty="0"/>
          </a:p>
        </p:txBody>
      </p:sp>
      <p:sp>
        <p:nvSpPr>
          <p:cNvPr id="7" name="Content Placeholder 6"/>
          <p:cNvSpPr>
            <a:spLocks noGrp="1"/>
          </p:cNvSpPr>
          <p:nvPr>
            <p:ph sz="quarter" idx="13"/>
          </p:nvPr>
        </p:nvSpPr>
        <p:spPr>
          <a:xfrm>
            <a:off x="609600" y="1053554"/>
            <a:ext cx="10972800" cy="5111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p:cNvSpPr>
            <a:spLocks noGrp="1"/>
          </p:cNvSpPr>
          <p:nvPr>
            <p:ph type="pic" sz="quarter" idx="14" hasCustomPrompt="1"/>
          </p:nvPr>
        </p:nvSpPr>
        <p:spPr>
          <a:xfrm>
            <a:off x="10223505" y="266700"/>
            <a:ext cx="1824567" cy="498475"/>
          </a:xfrm>
        </p:spPr>
        <p:txBody>
          <a:bodyPr>
            <a:noAutofit/>
          </a:bodyPr>
          <a:lstStyle>
            <a:lvl1pPr marL="0" indent="0">
              <a:buNone/>
              <a:defRPr sz="1400"/>
            </a:lvl1pPr>
          </a:lstStyle>
          <a:p>
            <a:r>
              <a:rPr lang="en-US" dirty="0"/>
              <a:t>Partner logo if required</a:t>
            </a:r>
          </a:p>
        </p:txBody>
      </p:sp>
    </p:spTree>
    <p:extLst>
      <p:ext uri="{BB962C8B-B14F-4D97-AF65-F5344CB8AC3E}">
        <p14:creationId xmlns:p14="http://schemas.microsoft.com/office/powerpoint/2010/main" val="183286834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358914"/>
            <a:ext cx="9422837" cy="1323439"/>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79F65372-B929-454B-AC40-6926AEC9B884}" type="slidenum">
              <a:rPr lang="de-DE"/>
              <a:pPr>
                <a:defRPr/>
              </a:pPr>
              <a:t>‹#›</a:t>
            </a:fld>
            <a:endParaRPr lang="de-DE"/>
          </a:p>
        </p:txBody>
      </p:sp>
    </p:spTree>
    <p:extLst>
      <p:ext uri="{BB962C8B-B14F-4D97-AF65-F5344CB8AC3E}">
        <p14:creationId xmlns:p14="http://schemas.microsoft.com/office/powerpoint/2010/main" val="31465163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8914"/>
            <a:ext cx="9422837" cy="707886"/>
          </a:xfrm>
          <a:prstGeom prst="rect">
            <a:avLst/>
          </a:prstGeom>
        </p:spPr>
        <p:txBody>
          <a:bodyPr vert="horz" wrap="square" lIns="91440" tIns="45720" rIns="91440" bIns="45720" rtlCol="0" anchor="t" anchorCtr="0">
            <a:spAutoFit/>
          </a:bodyPr>
          <a:lstStyle/>
          <a:p>
            <a:r>
              <a:rPr lang="en-GB" dirty="0"/>
              <a:t>Click to edit Master title style</a:t>
            </a:r>
            <a:endParaRPr lang="en-US" dirty="0"/>
          </a:p>
        </p:txBody>
      </p:sp>
      <p:sp>
        <p:nvSpPr>
          <p:cNvPr id="3" name="Text Placeholder 2"/>
          <p:cNvSpPr>
            <a:spLocks noGrp="1"/>
          </p:cNvSpPr>
          <p:nvPr>
            <p:ph type="body" idx="1"/>
          </p:nvPr>
        </p:nvSpPr>
        <p:spPr>
          <a:xfrm>
            <a:off x="609601" y="1484785"/>
            <a:ext cx="10972799" cy="487156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PistoiaAlliance_compact_colour_RGB.png"/>
          <p:cNvPicPr>
            <a:picLocks noChangeAspect="1"/>
          </p:cNvPicPr>
          <p:nvPr userDrawn="1"/>
        </p:nvPicPr>
        <p:blipFill>
          <a:blip r:embed="rId12"/>
          <a:stretch>
            <a:fillRect/>
          </a:stretch>
        </p:blipFill>
        <p:spPr>
          <a:xfrm>
            <a:off x="10333659" y="228600"/>
            <a:ext cx="1248741" cy="838200"/>
          </a:xfrm>
          <a:prstGeom prst="rect">
            <a:avLst/>
          </a:prstGeom>
        </p:spPr>
      </p:pic>
      <p:sp>
        <p:nvSpPr>
          <p:cNvPr id="10" name="Slide Number Placeholder 5"/>
          <p:cNvSpPr txBox="1">
            <a:spLocks/>
          </p:cNvSpPr>
          <p:nvPr userDrawn="1"/>
        </p:nvSpPr>
        <p:spPr>
          <a:xfrm rot="16200000">
            <a:off x="11369146" y="5898622"/>
            <a:ext cx="1158877"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tint val="75000"/>
                  </a:schemeClr>
                </a:solidFill>
                <a:effectLst/>
                <a:uLnTx/>
                <a:uFillTx/>
                <a:latin typeface="Arial"/>
                <a:ea typeface="+mn-ea"/>
                <a:cs typeface="Arial"/>
              </a:rPr>
              <a:t>© Pistoia Alliance</a:t>
            </a:r>
          </a:p>
        </p:txBody>
      </p:sp>
      <p:sp>
        <p:nvSpPr>
          <p:cNvPr id="5" name="Footer Placeholder 4"/>
          <p:cNvSpPr>
            <a:spLocks noGrp="1"/>
          </p:cNvSpPr>
          <p:nvPr>
            <p:ph type="ftr" sz="quarter" idx="3"/>
          </p:nvPr>
        </p:nvSpPr>
        <p:spPr>
          <a:xfrm>
            <a:off x="2336800" y="6376244"/>
            <a:ext cx="8559733" cy="345232"/>
          </a:xfrm>
          <a:prstGeom prst="rect">
            <a:avLst/>
          </a:prstGeom>
        </p:spPr>
        <p:txBody>
          <a:bodyPr vert="horz" lIns="91440" tIns="45720" rIns="91440" bIns="45720" rtlCol="0" anchor="ctr" anchorCtr="0"/>
          <a:lstStyle>
            <a:lvl1pPr algn="l">
              <a:defRPr sz="1000">
                <a:solidFill>
                  <a:schemeClr val="tx1">
                    <a:tint val="75000"/>
                  </a:schemeClr>
                </a:solidFill>
                <a:latin typeface="Arial"/>
                <a:cs typeface="Arial"/>
              </a:defRPr>
            </a:lvl1pPr>
          </a:lstStyle>
          <a:p>
            <a:r>
              <a:rPr lang="en-GB">
                <a:solidFill>
                  <a:srgbClr val="4C5156"/>
                </a:solidFill>
              </a:rPr>
              <a:t>Presentation title</a:t>
            </a:r>
            <a:endParaRPr lang="en-US" dirty="0">
              <a:solidFill>
                <a:srgbClr val="4C5156"/>
              </a:solidFill>
            </a:endParaRPr>
          </a:p>
        </p:txBody>
      </p:sp>
      <p:sp>
        <p:nvSpPr>
          <p:cNvPr id="7" name="Slide Number Placeholder 6"/>
          <p:cNvSpPr>
            <a:spLocks noGrp="1"/>
          </p:cNvSpPr>
          <p:nvPr>
            <p:ph type="sldNum" sz="quarter" idx="4"/>
          </p:nvPr>
        </p:nvSpPr>
        <p:spPr>
          <a:xfrm>
            <a:off x="10896533" y="6376244"/>
            <a:ext cx="685867" cy="345232"/>
          </a:xfrm>
          <a:prstGeom prst="rect">
            <a:avLst/>
          </a:prstGeom>
        </p:spPr>
        <p:txBody>
          <a:bodyPr vert="horz" lIns="91440" tIns="45720" rIns="91440" bIns="45720" rtlCol="0" anchor="ctr"/>
          <a:lstStyle>
            <a:lvl1pPr algn="r">
              <a:defRPr sz="1000">
                <a:solidFill>
                  <a:srgbClr val="4C5156"/>
                </a:solidFill>
                <a:latin typeface="Arial"/>
                <a:cs typeface="Arial"/>
              </a:defRPr>
            </a:lvl1pPr>
          </a:lstStyle>
          <a:p>
            <a:fld id="{28ED40A3-BEA1-2645-9E17-452BD130FCD0}" type="slidenum">
              <a:rPr lang="en-US" smtClean="0"/>
              <a:pPr/>
              <a:t>‹#›</a:t>
            </a:fld>
            <a:endParaRPr lang="en-US" dirty="0"/>
          </a:p>
        </p:txBody>
      </p:sp>
      <p:sp>
        <p:nvSpPr>
          <p:cNvPr id="11" name="Date Placeholder 10"/>
          <p:cNvSpPr>
            <a:spLocks noGrp="1"/>
          </p:cNvSpPr>
          <p:nvPr>
            <p:ph type="dt" sz="half" idx="2"/>
          </p:nvPr>
        </p:nvSpPr>
        <p:spPr>
          <a:xfrm>
            <a:off x="609600" y="6376244"/>
            <a:ext cx="1727200" cy="345232"/>
          </a:xfrm>
          <a:prstGeom prst="rect">
            <a:avLst/>
          </a:prstGeom>
        </p:spPr>
        <p:txBody>
          <a:bodyPr vert="horz" lIns="91440" tIns="45720" rIns="91440" bIns="45720" rtlCol="0" anchor="ctr" anchorCtr="0"/>
          <a:lstStyle>
            <a:lvl1pPr algn="l">
              <a:defRPr sz="1000">
                <a:solidFill>
                  <a:srgbClr val="4C5156"/>
                </a:solidFill>
                <a:latin typeface="Arial"/>
                <a:cs typeface="Arial"/>
              </a:defRPr>
            </a:lvl1pPr>
          </a:lstStyle>
          <a:p>
            <a:r>
              <a:rPr lang="en-US"/>
              <a:t>31</a:t>
            </a:r>
            <a:r>
              <a:rPr lang="en-US" baseline="30000"/>
              <a:t>st</a:t>
            </a:r>
            <a:r>
              <a:rPr lang="en-US"/>
              <a:t> October 2014</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7" r:id="rId2"/>
    <p:sldLayoutId id="2147483661" r:id="rId3"/>
    <p:sldLayoutId id="2147483662" r:id="rId4"/>
    <p:sldLayoutId id="2147483663" r:id="rId5"/>
    <p:sldLayoutId id="2147483664" r:id="rId6"/>
    <p:sldLayoutId id="2147483665" r:id="rId7"/>
    <p:sldLayoutId id="2147483684" r:id="rId8"/>
    <p:sldLayoutId id="2147483696" r:id="rId9"/>
    <p:sldLayoutId id="2147483711" r:id="rId10"/>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p:txStyles>
    <p:titleStyle>
      <a:lvl1pPr algn="l" defTabSz="457200" rtl="0" eaLnBrk="1" latinLnBrk="0" hangingPunct="1">
        <a:spcBef>
          <a:spcPct val="0"/>
        </a:spcBef>
        <a:buNone/>
        <a:defRPr sz="4000" kern="1200">
          <a:solidFill>
            <a:srgbClr val="249797"/>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b="0" i="0" kern="1200">
          <a:solidFill>
            <a:srgbClr val="4C5156"/>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4C515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4C5156"/>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46273"/>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3" r:id="rId12"/>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hdr="0" ftr="0" dt="0"/>
  <p:txStyles>
    <p:titleStyle>
      <a:lvl1pPr algn="l" defTabSz="457200" rtl="0" eaLnBrk="1" latinLnBrk="0" hangingPunct="1">
        <a:spcBef>
          <a:spcPct val="0"/>
        </a:spcBef>
        <a:buNone/>
        <a:defRPr sz="4000" kern="1200">
          <a:solidFill>
            <a:srgbClr val="FFFFFF"/>
          </a:solidFill>
          <a:latin typeface="Open Sans Light"/>
          <a:ea typeface="+mj-ea"/>
          <a:cs typeface="Open Sans Light"/>
        </a:defRPr>
      </a:lvl1pPr>
    </p:titleStyle>
    <p:bodyStyle>
      <a:lvl1pPr marL="342900" indent="-342900" algn="l" defTabSz="457200" rtl="0" eaLnBrk="1" latinLnBrk="0" hangingPunct="1">
        <a:spcBef>
          <a:spcPct val="20000"/>
        </a:spcBef>
        <a:buFont typeface="Arial"/>
        <a:buChar char="•"/>
        <a:defRPr sz="2800" kern="1200">
          <a:solidFill>
            <a:srgbClr val="FFFFFF"/>
          </a:solidFill>
          <a:latin typeface="Open Sans Light"/>
          <a:ea typeface="+mn-ea"/>
          <a:cs typeface="Open Sans Light"/>
        </a:defRPr>
      </a:lvl1pPr>
      <a:lvl2pPr marL="742950" indent="-285750" algn="l" defTabSz="457200" rtl="0" eaLnBrk="1" latinLnBrk="0" hangingPunct="1">
        <a:spcBef>
          <a:spcPct val="20000"/>
        </a:spcBef>
        <a:buFont typeface="Arial"/>
        <a:buChar char="–"/>
        <a:defRPr sz="2400" kern="1200">
          <a:solidFill>
            <a:srgbClr val="FFFFFF"/>
          </a:solidFill>
          <a:latin typeface="Open Sans Light"/>
          <a:ea typeface="+mn-ea"/>
          <a:cs typeface="Open Sans Light"/>
        </a:defRPr>
      </a:lvl2pPr>
      <a:lvl3pPr marL="1143000" indent="-228600" algn="l" defTabSz="457200" rtl="0" eaLnBrk="1" latinLnBrk="0" hangingPunct="1">
        <a:spcBef>
          <a:spcPct val="20000"/>
        </a:spcBef>
        <a:buFont typeface="Arial"/>
        <a:buChar char="•"/>
        <a:defRPr sz="2000" kern="1200">
          <a:solidFill>
            <a:srgbClr val="FFFFFF"/>
          </a:solidFill>
          <a:latin typeface="Open Sans Light"/>
          <a:ea typeface="+mn-ea"/>
          <a:cs typeface="Open Sans Light"/>
        </a:defRPr>
      </a:lvl3pPr>
      <a:lvl4pPr marL="1600200" indent="-228600" algn="l" defTabSz="457200" rtl="0" eaLnBrk="1" latinLnBrk="0" hangingPunct="1">
        <a:spcBef>
          <a:spcPct val="20000"/>
        </a:spcBef>
        <a:buFont typeface="Arial"/>
        <a:buChar char="–"/>
        <a:defRPr sz="1800" kern="1200">
          <a:solidFill>
            <a:srgbClr val="FFFFFF"/>
          </a:solidFill>
          <a:latin typeface="Open Sans Light"/>
          <a:ea typeface="+mn-ea"/>
          <a:cs typeface="Open Sans Light"/>
        </a:defRPr>
      </a:lvl4pPr>
      <a:lvl5pPr marL="2057400" indent="-228600" algn="l" defTabSz="457200" rtl="0" eaLnBrk="1" latinLnBrk="0" hangingPunct="1">
        <a:spcBef>
          <a:spcPct val="20000"/>
        </a:spcBef>
        <a:buFont typeface="Arial"/>
        <a:buChar char="»"/>
        <a:defRPr sz="1800" kern="1200">
          <a:solidFill>
            <a:srgbClr val="FFFFFF"/>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Deoxyguanosine" TargetMode="External"/><Relationship Id="rId3" Type="http://schemas.openxmlformats.org/officeDocument/2006/relationships/image" Target="../media/image14.png"/><Relationship Id="rId7" Type="http://schemas.openxmlformats.org/officeDocument/2006/relationships/hyperlink" Target="https://en.wikipedia.org/wiki/Deoxyadenosin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en.wikipedia.org/wiki/5-Methyluridine" TargetMode="External"/><Relationship Id="rId11" Type="http://schemas.openxmlformats.org/officeDocument/2006/relationships/hyperlink" Target="https://en.wikipedia.org/wiki/Adenosine" TargetMode="External"/><Relationship Id="rId5" Type="http://schemas.openxmlformats.org/officeDocument/2006/relationships/hyperlink" Target="https://en.wikipedia.org/wiki/5-Methylcytidine" TargetMode="External"/><Relationship Id="rId10" Type="http://schemas.openxmlformats.org/officeDocument/2006/relationships/hyperlink" Target="https://en.wikipedia.org/w/index.php?title=Deoxymethylcytidine&amp;action=edit&amp;redlink=1" TargetMode="External"/><Relationship Id="rId4" Type="http://schemas.openxmlformats.org/officeDocument/2006/relationships/hyperlink" Target="https://en.wikipedia.org/wiki/Guanosine" TargetMode="External"/><Relationship Id="rId9" Type="http://schemas.openxmlformats.org/officeDocument/2006/relationships/hyperlink" Target="https://en.wikipedia.org/wiki/Thymidin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github.com/PistoiaHELM" TargetMode="Externa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Gilead_Sciences" TargetMode="External"/><Relationship Id="rId13" Type="http://schemas.openxmlformats.org/officeDocument/2006/relationships/hyperlink" Target="https://en.wikipedia.org/wiki/Gastroesophageal_reflux_disease" TargetMode="External"/><Relationship Id="rId18" Type="http://schemas.openxmlformats.org/officeDocument/2006/relationships/hyperlink" Target="https://en.wikipedia.org/wiki/Autoimmune_disease" TargetMode="External"/><Relationship Id="rId26" Type="http://schemas.openxmlformats.org/officeDocument/2006/relationships/hyperlink" Target="https://en.wikipedia.org/wiki/Breast_cancer" TargetMode="External"/><Relationship Id="rId3" Type="http://schemas.openxmlformats.org/officeDocument/2006/relationships/hyperlink" Target="https://en.wikipedia.org/wiki/Adalimumab" TargetMode="External"/><Relationship Id="rId21" Type="http://schemas.openxmlformats.org/officeDocument/2006/relationships/hyperlink" Target="https://en.wikipedia.org/wiki/Diabetes_mellitus" TargetMode="External"/><Relationship Id="rId7" Type="http://schemas.openxmlformats.org/officeDocument/2006/relationships/hyperlink" Target="https://en.wikipedia.org/wiki/Hepatitis_C" TargetMode="External"/><Relationship Id="rId12" Type="http://schemas.openxmlformats.org/officeDocument/2006/relationships/hyperlink" Target="https://en.wikipedia.org/wiki/Infliximab" TargetMode="External"/><Relationship Id="rId17" Type="http://schemas.openxmlformats.org/officeDocument/2006/relationships/hyperlink" Target="https://en.wikipedia.org/wiki/Leukemia" TargetMode="External"/><Relationship Id="rId25" Type="http://schemas.openxmlformats.org/officeDocument/2006/relationships/hyperlink" Target="https://en.wikipedia.org/wiki/Trastuzumab" TargetMode="External"/><Relationship Id="rId2" Type="http://schemas.openxmlformats.org/officeDocument/2006/relationships/notesSlide" Target="../notesSlides/notesSlide4.xml"/><Relationship Id="rId16" Type="http://schemas.openxmlformats.org/officeDocument/2006/relationships/hyperlink" Target="https://en.wikipedia.org/wiki/Lymphoma" TargetMode="External"/><Relationship Id="rId20" Type="http://schemas.openxmlformats.org/officeDocument/2006/relationships/hyperlink" Target="https://en.wikipedia.org/wiki/Insulin_glargine" TargetMode="External"/><Relationship Id="rId29" Type="http://schemas.openxmlformats.org/officeDocument/2006/relationships/hyperlink" Target="https://en.wikipedia.org/wiki/Myelodysplastic_syndrome" TargetMode="External"/><Relationship Id="rId1" Type="http://schemas.openxmlformats.org/officeDocument/2006/relationships/slideLayout" Target="../slideLayouts/slideLayout2.xml"/><Relationship Id="rId6" Type="http://schemas.openxmlformats.org/officeDocument/2006/relationships/hyperlink" Target="https://en.wikipedia.org/wiki/Ledipasvir/sofosbuvir" TargetMode="External"/><Relationship Id="rId11" Type="http://schemas.openxmlformats.org/officeDocument/2006/relationships/hyperlink" Target="https://en.wikipedia.org/wiki/Pfizer" TargetMode="External"/><Relationship Id="rId24" Type="http://schemas.openxmlformats.org/officeDocument/2006/relationships/hyperlink" Target="https://en.wikipedia.org/wiki/Cancer" TargetMode="External"/><Relationship Id="rId32" Type="http://schemas.openxmlformats.org/officeDocument/2006/relationships/hyperlink" Target="https://en.wikipedia.org/wiki/List_of_largest_selling_pharmaceutical_products" TargetMode="External"/><Relationship Id="rId5" Type="http://schemas.openxmlformats.org/officeDocument/2006/relationships/hyperlink" Target="https://en.wikipedia.org/wiki/AbbVie_Inc." TargetMode="External"/><Relationship Id="rId15" Type="http://schemas.openxmlformats.org/officeDocument/2006/relationships/hyperlink" Target="https://en.wikipedia.org/wiki/Rituximab" TargetMode="External"/><Relationship Id="rId23" Type="http://schemas.openxmlformats.org/officeDocument/2006/relationships/hyperlink" Target="https://en.wikipedia.org/wiki/Bevacizumab" TargetMode="External"/><Relationship Id="rId28" Type="http://schemas.openxmlformats.org/officeDocument/2006/relationships/hyperlink" Target="https://en.wikipedia.org/wiki/Multiple_myeloma" TargetMode="External"/><Relationship Id="rId10" Type="http://schemas.openxmlformats.org/officeDocument/2006/relationships/hyperlink" Target="https://en.wikipedia.org/wiki/Amgen" TargetMode="External"/><Relationship Id="rId19" Type="http://schemas.openxmlformats.org/officeDocument/2006/relationships/hyperlink" Target="https://en.wikipedia.org/wiki/Hoffmann-La_Roche" TargetMode="External"/><Relationship Id="rId31" Type="http://schemas.openxmlformats.org/officeDocument/2006/relationships/hyperlink" Target="https://en.wikipedia.org/wiki/Sofosbuvir" TargetMode="External"/><Relationship Id="rId4" Type="http://schemas.openxmlformats.org/officeDocument/2006/relationships/hyperlink" Target="https://en.wikipedia.org/wiki/Rheumatoid_arthritis" TargetMode="External"/><Relationship Id="rId9" Type="http://schemas.openxmlformats.org/officeDocument/2006/relationships/hyperlink" Target="https://en.wikipedia.org/wiki/Etanercept" TargetMode="External"/><Relationship Id="rId14" Type="http://schemas.openxmlformats.org/officeDocument/2006/relationships/hyperlink" Target="https://en.wikipedia.org/wiki/Johnson_&amp;_Johnson" TargetMode="External"/><Relationship Id="rId22" Type="http://schemas.openxmlformats.org/officeDocument/2006/relationships/hyperlink" Target="https://en.wikipedia.org/wiki/Sanofi" TargetMode="External"/><Relationship Id="rId27" Type="http://schemas.openxmlformats.org/officeDocument/2006/relationships/hyperlink" Target="https://en.wikipedia.org/wiki/Lenalidomide" TargetMode="External"/><Relationship Id="rId30" Type="http://schemas.openxmlformats.org/officeDocument/2006/relationships/hyperlink" Target="https://en.wikipedia.org/wiki/Celgen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Gilead_Sciences" TargetMode="External"/><Relationship Id="rId13" Type="http://schemas.openxmlformats.org/officeDocument/2006/relationships/hyperlink" Target="https://en.wikipedia.org/wiki/Gastroesophageal_reflux_disease" TargetMode="External"/><Relationship Id="rId18" Type="http://schemas.openxmlformats.org/officeDocument/2006/relationships/hyperlink" Target="https://en.wikipedia.org/wiki/Autoimmune_disease" TargetMode="External"/><Relationship Id="rId26" Type="http://schemas.openxmlformats.org/officeDocument/2006/relationships/hyperlink" Target="https://en.wikipedia.org/wiki/Breast_cancer" TargetMode="External"/><Relationship Id="rId3" Type="http://schemas.openxmlformats.org/officeDocument/2006/relationships/hyperlink" Target="https://en.wikipedia.org/wiki/Adalimumab" TargetMode="External"/><Relationship Id="rId21" Type="http://schemas.openxmlformats.org/officeDocument/2006/relationships/hyperlink" Target="https://en.wikipedia.org/wiki/Diabetes_mellitus" TargetMode="External"/><Relationship Id="rId7" Type="http://schemas.openxmlformats.org/officeDocument/2006/relationships/hyperlink" Target="https://en.wikipedia.org/wiki/Hepatitis_C" TargetMode="External"/><Relationship Id="rId12" Type="http://schemas.openxmlformats.org/officeDocument/2006/relationships/hyperlink" Target="https://en.wikipedia.org/wiki/Infliximab" TargetMode="External"/><Relationship Id="rId17" Type="http://schemas.openxmlformats.org/officeDocument/2006/relationships/hyperlink" Target="https://en.wikipedia.org/wiki/Leukemia" TargetMode="External"/><Relationship Id="rId25" Type="http://schemas.openxmlformats.org/officeDocument/2006/relationships/hyperlink" Target="https://en.wikipedia.org/wiki/Trastuzumab" TargetMode="External"/><Relationship Id="rId2" Type="http://schemas.openxmlformats.org/officeDocument/2006/relationships/notesSlide" Target="../notesSlides/notesSlide5.xml"/><Relationship Id="rId16" Type="http://schemas.openxmlformats.org/officeDocument/2006/relationships/hyperlink" Target="https://en.wikipedia.org/wiki/Lymphoma" TargetMode="External"/><Relationship Id="rId20" Type="http://schemas.openxmlformats.org/officeDocument/2006/relationships/hyperlink" Target="https://en.wikipedia.org/wiki/Insulin_glargine" TargetMode="External"/><Relationship Id="rId29" Type="http://schemas.openxmlformats.org/officeDocument/2006/relationships/hyperlink" Target="https://en.wikipedia.org/wiki/Myelodysplastic_syndrome" TargetMode="External"/><Relationship Id="rId1" Type="http://schemas.openxmlformats.org/officeDocument/2006/relationships/slideLayout" Target="../slideLayouts/slideLayout2.xml"/><Relationship Id="rId6" Type="http://schemas.openxmlformats.org/officeDocument/2006/relationships/hyperlink" Target="https://en.wikipedia.org/wiki/Ledipasvir/sofosbuvir" TargetMode="External"/><Relationship Id="rId11" Type="http://schemas.openxmlformats.org/officeDocument/2006/relationships/hyperlink" Target="https://en.wikipedia.org/wiki/Pfizer" TargetMode="External"/><Relationship Id="rId24" Type="http://schemas.openxmlformats.org/officeDocument/2006/relationships/hyperlink" Target="https://en.wikipedia.org/wiki/Cancer" TargetMode="External"/><Relationship Id="rId32" Type="http://schemas.openxmlformats.org/officeDocument/2006/relationships/hyperlink" Target="https://en.wikipedia.org/wiki/List_of_largest_selling_pharmaceutical_products" TargetMode="External"/><Relationship Id="rId5" Type="http://schemas.openxmlformats.org/officeDocument/2006/relationships/hyperlink" Target="https://en.wikipedia.org/wiki/AbbVie_Inc." TargetMode="External"/><Relationship Id="rId15" Type="http://schemas.openxmlformats.org/officeDocument/2006/relationships/hyperlink" Target="https://en.wikipedia.org/wiki/Rituximab" TargetMode="External"/><Relationship Id="rId23" Type="http://schemas.openxmlformats.org/officeDocument/2006/relationships/hyperlink" Target="https://en.wikipedia.org/wiki/Bevacizumab" TargetMode="External"/><Relationship Id="rId28" Type="http://schemas.openxmlformats.org/officeDocument/2006/relationships/hyperlink" Target="https://en.wikipedia.org/wiki/Multiple_myeloma" TargetMode="External"/><Relationship Id="rId10" Type="http://schemas.openxmlformats.org/officeDocument/2006/relationships/hyperlink" Target="https://en.wikipedia.org/wiki/Amgen" TargetMode="External"/><Relationship Id="rId19" Type="http://schemas.openxmlformats.org/officeDocument/2006/relationships/hyperlink" Target="https://en.wikipedia.org/wiki/Hoffmann-La_Roche" TargetMode="External"/><Relationship Id="rId31" Type="http://schemas.openxmlformats.org/officeDocument/2006/relationships/hyperlink" Target="https://en.wikipedia.org/wiki/Sofosbuvir" TargetMode="External"/><Relationship Id="rId4" Type="http://schemas.openxmlformats.org/officeDocument/2006/relationships/hyperlink" Target="https://en.wikipedia.org/wiki/Rheumatoid_arthritis" TargetMode="External"/><Relationship Id="rId9" Type="http://schemas.openxmlformats.org/officeDocument/2006/relationships/hyperlink" Target="https://en.wikipedia.org/wiki/Etanercept" TargetMode="External"/><Relationship Id="rId14" Type="http://schemas.openxmlformats.org/officeDocument/2006/relationships/hyperlink" Target="https://en.wikipedia.org/wiki/Johnson_&amp;_Johnson" TargetMode="External"/><Relationship Id="rId22" Type="http://schemas.openxmlformats.org/officeDocument/2006/relationships/hyperlink" Target="https://en.wikipedia.org/wiki/Sanofi" TargetMode="External"/><Relationship Id="rId27" Type="http://schemas.openxmlformats.org/officeDocument/2006/relationships/hyperlink" Target="https://en.wikipedia.org/wiki/Lenalidomide" TargetMode="External"/><Relationship Id="rId30" Type="http://schemas.openxmlformats.org/officeDocument/2006/relationships/hyperlink" Target="https://en.wikipedia.org/wiki/Celgen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Deoxyribonucleic_acid" TargetMode="External"/><Relationship Id="rId3" Type="http://schemas.openxmlformats.org/officeDocument/2006/relationships/image" Target="../media/image13.png"/><Relationship Id="rId7" Type="http://schemas.openxmlformats.org/officeDocument/2006/relationships/hyperlink" Target="https://en.wikipedia.org/wiki/Ribonucleic_aci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en.wikipedia.org/wiki/Phosphodiester" TargetMode="External"/><Relationship Id="rId5" Type="http://schemas.openxmlformats.org/officeDocument/2006/relationships/hyperlink" Target="https://en.wikipedia.org/wiki/Thiophosphate" TargetMode="External"/><Relationship Id="rId4" Type="http://schemas.openxmlformats.org/officeDocument/2006/relationships/hyperlink" Target="https://en.wikipedia.org/wiki/Antisense_oligonucleotide" TargetMode="External"/><Relationship Id="rId9" Type="http://schemas.openxmlformats.org/officeDocument/2006/relationships/hyperlink" Target="https://en.wikipedia.org/wiki/Deoxyribo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a:t>
            </a:r>
            <a:endParaRPr lang="en-GB" dirty="0"/>
          </a:p>
        </p:txBody>
      </p:sp>
      <p:sp>
        <p:nvSpPr>
          <p:cNvPr id="3" name="Content Placeholder 2"/>
          <p:cNvSpPr>
            <a:spLocks noGrp="1"/>
          </p:cNvSpPr>
          <p:nvPr>
            <p:ph idx="1"/>
          </p:nvPr>
        </p:nvSpPr>
        <p:spPr>
          <a:xfrm>
            <a:off x="1199456" y="980728"/>
            <a:ext cx="8208912" cy="5381355"/>
          </a:xfrm>
        </p:spPr>
        <p:txBody>
          <a:bodyPr>
            <a:normAutofit fontScale="85000" lnSpcReduction="10000"/>
          </a:bodyPr>
          <a:lstStyle/>
          <a:p>
            <a:pPr marL="0" indent="0">
              <a:buNone/>
            </a:pPr>
            <a:r>
              <a:rPr lang="en-US" sz="2400" dirty="0"/>
              <a:t>HELM: an Open Standard for Biomolecule Structure Representation and Exchange</a:t>
            </a:r>
          </a:p>
          <a:p>
            <a:pPr marL="0" indent="0">
              <a:buNone/>
            </a:pPr>
            <a:r>
              <a:rPr lang="en-US" sz="2400" dirty="0"/>
              <a:t>Over the past decade, the biopharmaceutical industry has dramatically increased its focus and investment in biomolecular therapeutic modalities. Entities such as antisense oligonucleotides (ASO), short interference RNAs (siRNA), peptides, proteins, antibodies, and antibody drug conjugates (ADC), have become increasingly commonplace, comprising an ever larger proportion of the drug pipelines of biopharmaceutical companies. The scientific informatics capabilities required to rigorously represent and systematically capture these types of molecules computationally, however, has not kept up with needs and the exchange of biomolecule data between organizations has remained a challenge. In this presentation, we will describe the problems, along with the Pistoia Alliance HELM project’s approach to tackling them in an open and collaborative manner. We will present the key features of the HELM standard (Hierarchical Editing Language for Macromolecules), the reference implementation of a notation toolkit and structure editor, and the emerging HELM ecosystem.</a:t>
            </a:r>
          </a:p>
          <a:p>
            <a:pPr marL="0" indent="0">
              <a:buNone/>
            </a:pPr>
            <a:endParaRPr lang="en-GB" sz="2400" dirty="0"/>
          </a:p>
        </p:txBody>
      </p:sp>
      <p:sp>
        <p:nvSpPr>
          <p:cNvPr id="6" name="Slide Number Placeholder 5"/>
          <p:cNvSpPr>
            <a:spLocks noGrp="1"/>
          </p:cNvSpPr>
          <p:nvPr>
            <p:ph type="sldNum" sz="quarter" idx="12"/>
          </p:nvPr>
        </p:nvSpPr>
        <p:spPr/>
        <p:txBody>
          <a:bodyPr/>
          <a:lstStyle/>
          <a:p>
            <a:pPr>
              <a:defRPr/>
            </a:pPr>
            <a:fld id="{28ED40A3-BEA1-2645-9E17-452BD130FCD0}" type="slidenum">
              <a:rPr lang="en-US"/>
              <a:pPr>
                <a:defRPr/>
              </a:pPr>
              <a:t>1</a:t>
            </a:fld>
            <a:endParaRPr lang="en-US" dirty="0"/>
          </a:p>
        </p:txBody>
      </p:sp>
    </p:spTree>
    <p:extLst>
      <p:ext uri="{BB962C8B-B14F-4D97-AF65-F5344CB8AC3E}">
        <p14:creationId xmlns:p14="http://schemas.microsoft.com/office/powerpoint/2010/main" val="4274673931"/>
      </p:ext>
    </p:extLst>
  </p:cSld>
  <p:clrMapOvr>
    <a:masterClrMapping/>
  </p:clrMapOvr>
  <mc:AlternateContent xmlns:mc="http://schemas.openxmlformats.org/markup-compatibility/2006" xmlns:p14="http://schemas.microsoft.com/office/powerpoint/2010/main">
    <mc:Choice Requires="p14">
      <p:transition spd="slow" p14:dur="1250" advTm="11624">
        <p:fade/>
      </p:transition>
    </mc:Choice>
    <mc:Fallback xmlns="">
      <p:transition spd="slow" advTm="1162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Mipomersen</a:t>
            </a:r>
            <a:r>
              <a:rPr lang="en-GB" dirty="0" smtClean="0"/>
              <a:t> – </a:t>
            </a:r>
            <a:r>
              <a:rPr lang="en-GB" sz="3600" dirty="0" smtClean="0"/>
              <a:t>As An Annotated Sequence </a:t>
            </a:r>
            <a:endParaRPr lang="en-GB" sz="3600"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10</a:t>
            </a:fld>
            <a:endParaRPr lang="en-US" dirty="0"/>
          </a:p>
        </p:txBody>
      </p:sp>
      <p:sp>
        <p:nvSpPr>
          <p:cNvPr id="8" name="Rectangle 1"/>
          <p:cNvSpPr>
            <a:spLocks noChangeArrowheads="1"/>
          </p:cNvSpPr>
          <p:nvPr/>
        </p:nvSpPr>
        <p:spPr bwMode="auto">
          <a:xfrm>
            <a:off x="6744072" y="3817736"/>
            <a:ext cx="49685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spcBef>
                <a:spcPct val="0"/>
              </a:spcBef>
              <a:spcAft>
                <a:spcPct val="0"/>
              </a:spcAft>
            </a:pPr>
            <a:r>
              <a:rPr lang="en-US" altLang="en-US" sz="1400" dirty="0" smtClean="0">
                <a:latin typeface="Arial" panose="020B0604020202020204" pitchFamily="34" charset="0"/>
                <a:cs typeface="Arial" panose="020B0604020202020204" pitchFamily="34" charset="0"/>
              </a:rPr>
              <a:t>Compact, humanly understandable with adequate annotation.</a:t>
            </a:r>
          </a:p>
          <a:p>
            <a:pPr defTabSz="914400" eaLnBrk="0" fontAlgn="base" hangingPunct="0">
              <a:spcBef>
                <a:spcPct val="0"/>
              </a:spcBef>
              <a:spcAft>
                <a:spcPct val="0"/>
              </a:spcAft>
            </a:pPr>
            <a:endParaRPr lang="en-US" altLang="en-US" sz="14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en-US" altLang="en-US" sz="1400" dirty="0" smtClean="0">
                <a:latin typeface="Arial" panose="020B0604020202020204" pitchFamily="34" charset="0"/>
                <a:cs typeface="Arial" panose="020B0604020202020204" pitchFamily="34" charset="0"/>
              </a:rPr>
              <a:t>GAP: automatic interpretation of notation</a:t>
            </a:r>
            <a:endParaRPr lang="en-US" altLang="en-US"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610002" y="1571427"/>
            <a:ext cx="5814464" cy="3945805"/>
          </a:xfrm>
          <a:prstGeom prst="rect">
            <a:avLst/>
          </a:prstGeom>
        </p:spPr>
      </p:pic>
      <p:sp>
        <p:nvSpPr>
          <p:cNvPr id="13" name="Rectangle 12"/>
          <p:cNvSpPr/>
          <p:nvPr/>
        </p:nvSpPr>
        <p:spPr>
          <a:xfrm>
            <a:off x="6744072" y="1577086"/>
            <a:ext cx="5323590" cy="1754326"/>
          </a:xfrm>
          <a:prstGeom prst="rect">
            <a:avLst/>
          </a:prstGeom>
          <a:ln>
            <a:solidFill>
              <a:schemeClr val="bg1">
                <a:lumMod val="65000"/>
              </a:schemeClr>
            </a:solidFill>
          </a:ln>
        </p:spPr>
        <p:txBody>
          <a:bodyPr wrap="square">
            <a:spAutoFit/>
          </a:bodyPr>
          <a:lstStyle/>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5’—</a:t>
            </a:r>
            <a:r>
              <a:rPr lang="en-US" altLang="en-US" dirty="0">
                <a:solidFill>
                  <a:srgbClr val="0B0080"/>
                </a:solidFill>
                <a:latin typeface="Courier New" panose="02070309020205020404" pitchFamily="49" charset="0"/>
                <a:cs typeface="Courier New" panose="02070309020205020404" pitchFamily="49" charset="0"/>
                <a:hlinkClick r:id="rId4" tooltip="Guanosine"/>
              </a:rPr>
              <a:t>G</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5" tooltip="5-Methylcytidine"/>
              </a:rPr>
              <a:t>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5" tooltip="5-Methylcytidine"/>
              </a:rPr>
              <a:t>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6" tooltip="5-Methyluridine"/>
              </a:rPr>
              <a:t>mU</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5" tooltip="5-Methylcytidine"/>
              </a:rPr>
              <a:t>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7" tooltip="Deoxyadenosine"/>
              </a:rPr>
              <a:t>dA</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8" tooltip="Deoxyguanosine"/>
              </a:rPr>
              <a:t>dG</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9" tooltip="Thymidine"/>
              </a:rPr>
              <a:t>dT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A55858"/>
                </a:solidFill>
                <a:latin typeface="Courier New" panose="02070309020205020404" pitchFamily="49" charset="0"/>
                <a:cs typeface="Courier New" panose="02070309020205020404" pitchFamily="49" charset="0"/>
                <a:hlinkClick r:id="rId10" tooltip="Deoxymethylcytidine (page does not exist)"/>
              </a:rPr>
              <a:t>dmC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9" tooltip="Thymidine"/>
              </a:rPr>
              <a:t>dT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8" tooltip="Deoxyguanosine"/>
              </a:rPr>
              <a:t>dG</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A55858"/>
                </a:solidFill>
                <a:latin typeface="Courier New" panose="02070309020205020404" pitchFamily="49" charset="0"/>
                <a:cs typeface="Courier New" panose="02070309020205020404" pitchFamily="49" charset="0"/>
                <a:hlinkClick r:id="rId10" tooltip="Deoxymethylcytidine (page does not exist)"/>
              </a:rPr>
              <a:t>dmC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9" tooltip="Thymidine"/>
              </a:rPr>
              <a:t>dT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9" tooltip="Thymidine"/>
              </a:rPr>
              <a:t>dT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A55858"/>
                </a:solidFill>
                <a:latin typeface="Courier New" panose="02070309020205020404" pitchFamily="49" charset="0"/>
                <a:cs typeface="Courier New" panose="02070309020205020404" pitchFamily="49" charset="0"/>
                <a:hlinkClick r:id="rId10" tooltip="Deoxymethylcytidine (page does not exist)"/>
              </a:rPr>
              <a:t>dmC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B0080"/>
                </a:solidFill>
                <a:latin typeface="Courier New" panose="02070309020205020404" pitchFamily="49" charset="0"/>
                <a:cs typeface="Courier New" panose="02070309020205020404" pitchFamily="49" charset="0"/>
                <a:hlinkClick r:id="rId4" tooltip="Guanosine"/>
              </a:rPr>
              <a:t>G</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5" tooltip="5-Methylcytidine"/>
              </a:rPr>
              <a:t>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B0080"/>
                </a:solidFill>
                <a:latin typeface="Courier New" panose="02070309020205020404" pitchFamily="49" charset="0"/>
                <a:cs typeface="Courier New" panose="02070309020205020404" pitchFamily="49" charset="0"/>
                <a:hlinkClick r:id="rId11" tooltip="Adenosine"/>
              </a:rPr>
              <a:t>A</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5" tooltip="5-Methylcytidine"/>
              </a:rPr>
              <a:t>mC</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B0080"/>
                </a:solidFill>
                <a:latin typeface="Courier New" panose="02070309020205020404" pitchFamily="49" charset="0"/>
                <a:cs typeface="Courier New" panose="02070309020205020404" pitchFamily="49" charset="0"/>
                <a:hlinkClick r:id="rId5" tooltip="5-Methylcytidine"/>
              </a:rPr>
              <a:t>mC</a:t>
            </a:r>
            <a:r>
              <a:rPr lang="en-US" altLang="en-US" dirty="0">
                <a:solidFill>
                  <a:srgbClr val="000000"/>
                </a:solidFill>
                <a:latin typeface="Courier New" panose="02070309020205020404" pitchFamily="49" charset="0"/>
                <a:cs typeface="Courier New" panose="02070309020205020404" pitchFamily="49" charset="0"/>
              </a:rPr>
              <a:t>*—3’</a:t>
            </a:r>
            <a:endParaRPr lang="en-US" altLang="en-US" dirty="0">
              <a:solidFill>
                <a:srgbClr val="222222"/>
              </a:solidFill>
              <a:latin typeface="Arial" panose="020B0604020202020204" pitchFamily="34" charset="0"/>
              <a:cs typeface="Arial" panose="020B0604020202020204" pitchFamily="34" charset="0"/>
            </a:endParaRPr>
          </a:p>
          <a:p>
            <a:pPr lvl="1" indent="-45720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222222"/>
                </a:solidFill>
                <a:latin typeface="Arial" panose="020B0604020202020204" pitchFamily="34" charset="0"/>
                <a:cs typeface="Arial" panose="020B0604020202020204" pitchFamily="34" charset="0"/>
              </a:rPr>
              <a:t> = 2’-</a:t>
            </a:r>
            <a:r>
              <a:rPr lang="en-US" altLang="en-US" i="1" dirty="0">
                <a:solidFill>
                  <a:srgbClr val="222222"/>
                </a:solidFill>
                <a:latin typeface="Arial" panose="020B0604020202020204" pitchFamily="34" charset="0"/>
                <a:cs typeface="Arial" panose="020B0604020202020204" pitchFamily="34" charset="0"/>
              </a:rPr>
              <a:t>O</a:t>
            </a:r>
            <a:r>
              <a:rPr lang="en-US" altLang="en-US" dirty="0">
                <a:solidFill>
                  <a:srgbClr val="222222"/>
                </a:solidFill>
                <a:latin typeface="Arial" panose="020B0604020202020204" pitchFamily="34" charset="0"/>
                <a:cs typeface="Arial" panose="020B0604020202020204" pitchFamily="34" charset="0"/>
              </a:rPr>
              <a:t>-(2-methoxyethyl)</a:t>
            </a:r>
          </a:p>
          <a:p>
            <a:pPr lvl="1" indent="-45720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m</a:t>
            </a:r>
            <a:r>
              <a:rPr lang="en-US" altLang="en-US" dirty="0">
                <a:solidFill>
                  <a:srgbClr val="222222"/>
                </a:solidFill>
                <a:latin typeface="Arial" panose="020B0604020202020204" pitchFamily="34" charset="0"/>
                <a:cs typeface="Arial" panose="020B0604020202020204" pitchFamily="34" charset="0"/>
              </a:rPr>
              <a:t> = 5-methyl</a:t>
            </a:r>
          </a:p>
          <a:p>
            <a:pPr lvl="1" indent="-45720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d</a:t>
            </a:r>
            <a:r>
              <a:rPr lang="en-US" altLang="en-US" dirty="0">
                <a:solidFill>
                  <a:srgbClr val="222222"/>
                </a:solidFill>
                <a:latin typeface="Arial" panose="020B0604020202020204" pitchFamily="34" charset="0"/>
                <a:cs typeface="Arial" panose="020B0604020202020204" pitchFamily="34" charset="0"/>
              </a:rPr>
              <a:t> = 2’-deoxy</a:t>
            </a:r>
          </a:p>
        </p:txBody>
      </p:sp>
      <p:sp>
        <p:nvSpPr>
          <p:cNvPr id="9" name="Rectangle 8"/>
          <p:cNvSpPr/>
          <p:nvPr/>
        </p:nvSpPr>
        <p:spPr>
          <a:xfrm>
            <a:off x="7730131" y="6006912"/>
            <a:ext cx="4213333" cy="369332"/>
          </a:xfrm>
          <a:prstGeom prst="rect">
            <a:avLst/>
          </a:prstGeom>
        </p:spPr>
        <p:txBody>
          <a:bodyPr wrap="none">
            <a:spAutoFit/>
          </a:bodyPr>
          <a:lstStyle/>
          <a:p>
            <a:r>
              <a:rPr lang="en-US" dirty="0"/>
              <a:t>https://</a:t>
            </a:r>
            <a:r>
              <a:rPr lang="en-US" dirty="0" smtClean="0"/>
              <a:t>en.wikipedia.org/</a:t>
            </a:r>
            <a:r>
              <a:rPr lang="en-US" dirty="0"/>
              <a:t>ik</a:t>
            </a:r>
            <a:r>
              <a:rPr lang="en-US" dirty="0" smtClean="0"/>
              <a:t>wi/Mipomersen</a:t>
            </a:r>
            <a:endParaRPr lang="en-US" dirty="0"/>
          </a:p>
        </p:txBody>
      </p:sp>
    </p:spTree>
    <p:extLst>
      <p:ext uri="{BB962C8B-B14F-4D97-AF65-F5344CB8AC3E}">
        <p14:creationId xmlns:p14="http://schemas.microsoft.com/office/powerpoint/2010/main" val="933549146"/>
      </p:ext>
    </p:extLst>
  </p:cSld>
  <p:clrMapOvr>
    <a:masterClrMapping/>
  </p:clrMapOvr>
  <mc:AlternateContent xmlns:mc="http://schemas.openxmlformats.org/markup-compatibility/2006" xmlns:p14="http://schemas.microsoft.com/office/powerpoint/2010/main">
    <mc:Choice Requires="p14">
      <p:transition spd="slow" p14:dur="1250" advTm="72879">
        <p:fade/>
      </p:transition>
    </mc:Choice>
    <mc:Fallback xmlns="">
      <p:transition spd="slow" advTm="7287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914"/>
            <a:ext cx="9422837" cy="646331"/>
          </a:xfrm>
        </p:spPr>
        <p:txBody>
          <a:bodyPr/>
          <a:lstStyle/>
          <a:p>
            <a:r>
              <a:rPr lang="en-GB" sz="3600" dirty="0" err="1"/>
              <a:t>Mipomersen</a:t>
            </a:r>
            <a:r>
              <a:rPr lang="en-GB" sz="3600" dirty="0"/>
              <a:t> – </a:t>
            </a:r>
            <a:r>
              <a:rPr lang="en-GB" sz="3600" dirty="0" smtClean="0"/>
              <a:t>As A HELM Representation</a:t>
            </a:r>
            <a:endParaRPr lang="en-US" sz="3600"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11</a:t>
            </a:fld>
            <a:endParaRPr lang="en-US" dirty="0"/>
          </a:p>
        </p:txBody>
      </p:sp>
      <p:sp>
        <p:nvSpPr>
          <p:cNvPr id="5" name="Date Placeholder 4"/>
          <p:cNvSpPr>
            <a:spLocks noGrp="1"/>
          </p:cNvSpPr>
          <p:nvPr>
            <p:ph type="dt" sz="half" idx="12"/>
          </p:nvPr>
        </p:nvSpPr>
        <p:spPr/>
        <p:txBody>
          <a:bodyPr/>
          <a:lstStyle/>
          <a:p>
            <a:fld id="{FD61CEE0-8A0E-574A-8FC2-CE7BA89F0253}" type="datetime3">
              <a:rPr lang="en-GB" smtClean="0"/>
              <a:pPr/>
              <a:t>18 September, 2017</a:t>
            </a:fld>
            <a:endParaRPr lang="en-US" dirty="0"/>
          </a:p>
        </p:txBody>
      </p:sp>
      <p:sp>
        <p:nvSpPr>
          <p:cNvPr id="6" name="Content Placeholder 5"/>
          <p:cNvSpPr>
            <a:spLocks noGrp="1"/>
          </p:cNvSpPr>
          <p:nvPr>
            <p:ph sz="quarter" idx="13"/>
          </p:nvPr>
        </p:nvSpPr>
        <p:spPr>
          <a:xfrm>
            <a:off x="276736" y="1439444"/>
            <a:ext cx="10972800" cy="1667574"/>
          </a:xfrm>
          <a:solidFill>
            <a:schemeClr val="bg1"/>
          </a:solidFill>
        </p:spPr>
        <p:txBody>
          <a:bodyPr>
            <a:normAutofit/>
          </a:bodyPr>
          <a:lstStyle/>
          <a:p>
            <a:pPr marL="0" indent="0">
              <a:buNone/>
            </a:pPr>
            <a:r>
              <a:rPr lang="en-US" sz="2400" dirty="0">
                <a:solidFill>
                  <a:srgbClr val="000000"/>
                </a:solidFill>
                <a:latin typeface="Arial" panose="020B0604020202020204" pitchFamily="34" charset="0"/>
              </a:rPr>
              <a:t>RNA1{[</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].d(A)[</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](A)[</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smtClean="0">
                <a:solidFill>
                  <a:srgbClr val="000000"/>
                </a:solidFill>
                <a:latin typeface="Arial" panose="020B0604020202020204" pitchFamily="34" charset="0"/>
              </a:rPr>
              <a:t>V2.0</a:t>
            </a:r>
            <a:endParaRPr lang="en-US" sz="2400" dirty="0"/>
          </a:p>
        </p:txBody>
      </p:sp>
      <p:sp>
        <p:nvSpPr>
          <p:cNvPr id="11" name="Rectangle 10"/>
          <p:cNvSpPr/>
          <p:nvPr/>
        </p:nvSpPr>
        <p:spPr>
          <a:xfrm>
            <a:off x="1198844" y="3765385"/>
            <a:ext cx="6096000" cy="1200329"/>
          </a:xfrm>
          <a:prstGeom prst="rect">
            <a:avLst/>
          </a:prstGeom>
        </p:spPr>
        <p:txBody>
          <a:bodyPr>
            <a:spAutoFit/>
          </a:bodyPr>
          <a:lstStyle/>
          <a:p>
            <a:r>
              <a:rPr lang="en-US" dirty="0" err="1" smtClean="0">
                <a:solidFill>
                  <a:srgbClr val="1A1C1E"/>
                </a:solidFill>
                <a:latin typeface="Arial" panose="020B0604020202020204" pitchFamily="34" charset="0"/>
              </a:rPr>
              <a:t>moe</a:t>
            </a:r>
            <a:r>
              <a:rPr lang="en-US" dirty="0" smtClean="0">
                <a:solidFill>
                  <a:srgbClr val="1A1C1E"/>
                </a:solidFill>
                <a:latin typeface="Arial" panose="020B0604020202020204" pitchFamily="34" charset="0"/>
              </a:rPr>
              <a:t>	: </a:t>
            </a:r>
            <a:r>
              <a:rPr lang="en-US" dirty="0">
                <a:solidFill>
                  <a:srgbClr val="1A1C1E"/>
                </a:solidFill>
                <a:latin typeface="Arial" panose="020B0604020202020204" pitchFamily="34" charset="0"/>
              </a:rPr>
              <a:t>2’-</a:t>
            </a:r>
            <a:r>
              <a:rPr lang="en-US" i="1" dirty="0">
                <a:solidFill>
                  <a:srgbClr val="1A1C1E"/>
                </a:solidFill>
                <a:latin typeface="Arial" panose="020B0604020202020204" pitchFamily="34" charset="0"/>
              </a:rPr>
              <a:t>O</a:t>
            </a:r>
            <a:r>
              <a:rPr lang="en-US" dirty="0">
                <a:solidFill>
                  <a:srgbClr val="1A1C1E"/>
                </a:solidFill>
                <a:latin typeface="Arial" panose="020B0604020202020204" pitchFamily="34" charset="0"/>
              </a:rPr>
              <a:t>-methoxyethyl-modified ribose</a:t>
            </a:r>
            <a:r>
              <a:rPr lang="en-US" dirty="0" smtClean="0">
                <a:solidFill>
                  <a:srgbClr val="1A1C1E"/>
                </a:solidFill>
                <a:latin typeface="Arial" panose="020B0604020202020204" pitchFamily="34" charset="0"/>
              </a:rPr>
              <a:t> </a:t>
            </a:r>
            <a:endParaRPr lang="en-US" dirty="0">
              <a:solidFill>
                <a:srgbClr val="1A1C1E"/>
              </a:solidFill>
              <a:latin typeface="Arial" panose="020B0604020202020204" pitchFamily="34" charset="0"/>
            </a:endParaRPr>
          </a:p>
          <a:p>
            <a:r>
              <a:rPr lang="en-US" dirty="0" err="1">
                <a:solidFill>
                  <a:srgbClr val="1A1C1E"/>
                </a:solidFill>
                <a:latin typeface="Arial" panose="020B0604020202020204" pitchFamily="34" charset="0"/>
              </a:rPr>
              <a:t>sp</a:t>
            </a:r>
            <a:r>
              <a:rPr lang="en-US" dirty="0">
                <a:solidFill>
                  <a:srgbClr val="1A1C1E"/>
                </a:solidFill>
                <a:latin typeface="Arial" panose="020B0604020202020204" pitchFamily="34" charset="0"/>
              </a:rPr>
              <a:t>	: </a:t>
            </a:r>
            <a:r>
              <a:rPr lang="en-US" dirty="0" smtClean="0">
                <a:solidFill>
                  <a:srgbClr val="1A1C1E"/>
                </a:solidFill>
                <a:latin typeface="Arial" panose="020B0604020202020204" pitchFamily="34" charset="0"/>
              </a:rPr>
              <a:t>Phosphorothioate</a:t>
            </a:r>
            <a:endParaRPr lang="en-US" dirty="0">
              <a:solidFill>
                <a:srgbClr val="1A1C1E"/>
              </a:solidFill>
              <a:latin typeface="Arial" panose="020B0604020202020204" pitchFamily="34" charset="0"/>
            </a:endParaRPr>
          </a:p>
          <a:p>
            <a:r>
              <a:rPr lang="en-US" dirty="0" smtClean="0">
                <a:solidFill>
                  <a:srgbClr val="1A1C1E"/>
                </a:solidFill>
                <a:latin typeface="Arial" panose="020B0604020202020204" pitchFamily="34" charset="0"/>
              </a:rPr>
              <a:t>G	: </a:t>
            </a:r>
            <a:r>
              <a:rPr lang="en-US" dirty="0" err="1" smtClean="0">
                <a:solidFill>
                  <a:srgbClr val="1A1C1E"/>
                </a:solidFill>
                <a:latin typeface="Arial" panose="020B0604020202020204" pitchFamily="34" charset="0"/>
              </a:rPr>
              <a:t>Guanin</a:t>
            </a:r>
            <a:endParaRPr lang="en-US" dirty="0" smtClean="0">
              <a:solidFill>
                <a:srgbClr val="1A1C1E"/>
              </a:solidFill>
              <a:latin typeface="Arial" panose="020B0604020202020204" pitchFamily="34" charset="0"/>
            </a:endParaRPr>
          </a:p>
          <a:p>
            <a:r>
              <a:rPr lang="en-US" dirty="0" smtClean="0">
                <a:solidFill>
                  <a:srgbClr val="1A1C1E"/>
                </a:solidFill>
                <a:latin typeface="Arial" panose="020B0604020202020204" pitchFamily="34" charset="0"/>
              </a:rPr>
              <a:t>m5C: </a:t>
            </a:r>
            <a:r>
              <a:rPr lang="en-US" altLang="en-US" dirty="0" smtClean="0">
                <a:solidFill>
                  <a:srgbClr val="222222"/>
                </a:solidFill>
                <a:latin typeface="Arial" panose="020B0604020202020204" pitchFamily="34" charset="0"/>
                <a:cs typeface="Arial" panose="020B0604020202020204" pitchFamily="34" charset="0"/>
              </a:rPr>
              <a:t>5-Methyl</a:t>
            </a:r>
            <a:r>
              <a:rPr lang="en-US" altLang="en-US" dirty="0" smtClean="0">
                <a:solidFill>
                  <a:srgbClr val="1A1C1E"/>
                </a:solidFill>
                <a:latin typeface="Arial" panose="020B0604020202020204" pitchFamily="34" charset="0"/>
              </a:rPr>
              <a:t>cytosine</a:t>
            </a:r>
            <a:endParaRPr lang="en-US" altLang="en-US"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6357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914"/>
            <a:ext cx="9422837" cy="646331"/>
          </a:xfrm>
        </p:spPr>
        <p:txBody>
          <a:bodyPr/>
          <a:lstStyle/>
          <a:p>
            <a:r>
              <a:rPr lang="en-GB" sz="3600" dirty="0" err="1"/>
              <a:t>Mipomersen</a:t>
            </a:r>
            <a:r>
              <a:rPr lang="en-GB" sz="3600" dirty="0"/>
              <a:t> – </a:t>
            </a:r>
            <a:r>
              <a:rPr lang="en-GB" sz="3600" dirty="0" smtClean="0"/>
              <a:t>As A HELM Representation</a:t>
            </a:r>
            <a:endParaRPr lang="en-US" sz="3600"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12</a:t>
            </a:fld>
            <a:endParaRPr lang="en-US" dirty="0"/>
          </a:p>
        </p:txBody>
      </p:sp>
      <p:sp>
        <p:nvSpPr>
          <p:cNvPr id="5" name="Date Placeholder 4"/>
          <p:cNvSpPr>
            <a:spLocks noGrp="1"/>
          </p:cNvSpPr>
          <p:nvPr>
            <p:ph type="dt" sz="half" idx="12"/>
          </p:nvPr>
        </p:nvSpPr>
        <p:spPr/>
        <p:txBody>
          <a:bodyPr/>
          <a:lstStyle/>
          <a:p>
            <a:fld id="{FD61CEE0-8A0E-574A-8FC2-CE7BA89F0253}" type="datetime3">
              <a:rPr lang="en-GB" smtClean="0"/>
              <a:pPr/>
              <a:t>18 September, 2017</a:t>
            </a:fld>
            <a:endParaRPr lang="en-US" dirty="0"/>
          </a:p>
        </p:txBody>
      </p:sp>
      <p:pic>
        <p:nvPicPr>
          <p:cNvPr id="8" name="Picture 7"/>
          <p:cNvPicPr>
            <a:picLocks noChangeAspect="1"/>
          </p:cNvPicPr>
          <p:nvPr/>
        </p:nvPicPr>
        <p:blipFill>
          <a:blip r:embed="rId3"/>
          <a:stretch>
            <a:fillRect/>
          </a:stretch>
        </p:blipFill>
        <p:spPr>
          <a:xfrm>
            <a:off x="0" y="3624011"/>
            <a:ext cx="12192000" cy="1884086"/>
          </a:xfrm>
          <a:prstGeom prst="rect">
            <a:avLst/>
          </a:prstGeom>
        </p:spPr>
      </p:pic>
      <p:sp>
        <p:nvSpPr>
          <p:cNvPr id="6" name="Content Placeholder 5"/>
          <p:cNvSpPr>
            <a:spLocks noGrp="1"/>
          </p:cNvSpPr>
          <p:nvPr>
            <p:ph sz="quarter" idx="13"/>
          </p:nvPr>
        </p:nvSpPr>
        <p:spPr>
          <a:xfrm>
            <a:off x="276736" y="1439444"/>
            <a:ext cx="10972800" cy="1667574"/>
          </a:xfrm>
          <a:solidFill>
            <a:schemeClr val="bg1"/>
          </a:solidFill>
        </p:spPr>
        <p:txBody>
          <a:bodyPr>
            <a:normAutofit/>
          </a:bodyPr>
          <a:lstStyle/>
          <a:p>
            <a:pPr marL="0" indent="0">
              <a:buNone/>
            </a:pPr>
            <a:r>
              <a:rPr lang="en-US" sz="2400" dirty="0">
                <a:solidFill>
                  <a:srgbClr val="000000"/>
                </a:solidFill>
                <a:latin typeface="Arial" panose="020B0604020202020204" pitchFamily="34" charset="0"/>
              </a:rPr>
              <a:t>RNA1{[</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].d(A)[</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](A)[</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smtClean="0">
                <a:solidFill>
                  <a:srgbClr val="000000"/>
                </a:solidFill>
                <a:latin typeface="Arial" panose="020B0604020202020204" pitchFamily="34" charset="0"/>
              </a:rPr>
              <a:t>V2.0</a:t>
            </a:r>
            <a:endParaRPr lang="en-US" sz="2400" dirty="0"/>
          </a:p>
        </p:txBody>
      </p:sp>
    </p:spTree>
    <p:extLst>
      <p:ext uri="{BB962C8B-B14F-4D97-AF65-F5344CB8AC3E}">
        <p14:creationId xmlns:p14="http://schemas.microsoft.com/office/powerpoint/2010/main" val="18987733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68696" y="3107018"/>
            <a:ext cx="32330343" cy="4996157"/>
          </a:xfrm>
          <a:prstGeom prst="rect">
            <a:avLst/>
          </a:prstGeom>
        </p:spPr>
      </p:pic>
      <p:sp>
        <p:nvSpPr>
          <p:cNvPr id="2" name="Title 1"/>
          <p:cNvSpPr>
            <a:spLocks noGrp="1"/>
          </p:cNvSpPr>
          <p:nvPr>
            <p:ph type="title"/>
          </p:nvPr>
        </p:nvSpPr>
        <p:spPr>
          <a:xfrm>
            <a:off x="609600" y="358914"/>
            <a:ext cx="9422837" cy="646331"/>
          </a:xfrm>
        </p:spPr>
        <p:txBody>
          <a:bodyPr/>
          <a:lstStyle/>
          <a:p>
            <a:r>
              <a:rPr lang="en-GB" sz="3600" dirty="0" err="1"/>
              <a:t>Mipomersen</a:t>
            </a:r>
            <a:r>
              <a:rPr lang="en-GB" sz="3600" dirty="0"/>
              <a:t> – </a:t>
            </a:r>
            <a:r>
              <a:rPr lang="en-GB" sz="3600" dirty="0" smtClean="0"/>
              <a:t>As A HELM Representation</a:t>
            </a:r>
            <a:endParaRPr lang="en-US" sz="3600"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13</a:t>
            </a:fld>
            <a:endParaRPr lang="en-US" dirty="0"/>
          </a:p>
        </p:txBody>
      </p:sp>
      <p:sp>
        <p:nvSpPr>
          <p:cNvPr id="5" name="Date Placeholder 4"/>
          <p:cNvSpPr>
            <a:spLocks noGrp="1"/>
          </p:cNvSpPr>
          <p:nvPr>
            <p:ph type="dt" sz="half" idx="12"/>
          </p:nvPr>
        </p:nvSpPr>
        <p:spPr/>
        <p:txBody>
          <a:bodyPr/>
          <a:lstStyle/>
          <a:p>
            <a:fld id="{FD61CEE0-8A0E-574A-8FC2-CE7BA89F0253}" type="datetime3">
              <a:rPr lang="en-GB" smtClean="0"/>
              <a:pPr/>
              <a:t>18 September, 2017</a:t>
            </a:fld>
            <a:endParaRPr lang="en-US" dirty="0"/>
          </a:p>
        </p:txBody>
      </p:sp>
      <p:sp>
        <p:nvSpPr>
          <p:cNvPr id="6" name="Content Placeholder 5"/>
          <p:cNvSpPr>
            <a:spLocks noGrp="1"/>
          </p:cNvSpPr>
          <p:nvPr>
            <p:ph sz="quarter" idx="13"/>
          </p:nvPr>
        </p:nvSpPr>
        <p:spPr>
          <a:xfrm>
            <a:off x="276736" y="1439444"/>
            <a:ext cx="10972800" cy="1667574"/>
          </a:xfrm>
          <a:solidFill>
            <a:schemeClr val="bg1"/>
          </a:solidFill>
        </p:spPr>
        <p:txBody>
          <a:bodyPr>
            <a:normAutofit/>
          </a:bodyPr>
          <a:lstStyle/>
          <a:p>
            <a:pPr marL="0" indent="0">
              <a:buNone/>
            </a:pPr>
            <a:r>
              <a:rPr lang="en-US" sz="2400" dirty="0">
                <a:solidFill>
                  <a:srgbClr val="000000"/>
                </a:solidFill>
                <a:latin typeface="Arial" panose="020B0604020202020204" pitchFamily="34" charset="0"/>
              </a:rPr>
              <a:t>RNA1{[</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].d(A)[</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].d(T)[</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].d([m5C])[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](G)[</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](A)[</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err="1">
                <a:solidFill>
                  <a:srgbClr val="000000"/>
                </a:solidFill>
                <a:latin typeface="Arial" panose="020B0604020202020204" pitchFamily="34" charset="0"/>
              </a:rPr>
              <a:t>sp</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moe</a:t>
            </a:r>
            <a:r>
              <a:rPr lang="en-US" sz="2400" dirty="0">
                <a:solidFill>
                  <a:srgbClr val="000000"/>
                </a:solidFill>
                <a:latin typeface="Arial" panose="020B0604020202020204" pitchFamily="34" charset="0"/>
              </a:rPr>
              <a:t>]([m5C])}$$$$</a:t>
            </a:r>
            <a:r>
              <a:rPr lang="en-US" sz="2400" dirty="0" smtClean="0">
                <a:solidFill>
                  <a:srgbClr val="000000"/>
                </a:solidFill>
                <a:latin typeface="Arial" panose="020B0604020202020204" pitchFamily="34" charset="0"/>
              </a:rPr>
              <a:t>V2.0</a:t>
            </a:r>
            <a:endParaRPr lang="en-US" sz="2400" dirty="0"/>
          </a:p>
        </p:txBody>
      </p:sp>
      <p:sp>
        <p:nvSpPr>
          <p:cNvPr id="9" name="Rectangle 8"/>
          <p:cNvSpPr/>
          <p:nvPr/>
        </p:nvSpPr>
        <p:spPr>
          <a:xfrm>
            <a:off x="312440" y="3165220"/>
            <a:ext cx="6096000" cy="1200329"/>
          </a:xfrm>
          <a:prstGeom prst="rect">
            <a:avLst/>
          </a:prstGeom>
        </p:spPr>
        <p:txBody>
          <a:bodyPr>
            <a:spAutoFit/>
          </a:bodyPr>
          <a:lstStyle/>
          <a:p>
            <a:r>
              <a:rPr lang="en-US" dirty="0" err="1" smtClean="0">
                <a:solidFill>
                  <a:srgbClr val="1A1C1E"/>
                </a:solidFill>
                <a:latin typeface="Arial" panose="020B0604020202020204" pitchFamily="34" charset="0"/>
              </a:rPr>
              <a:t>moe</a:t>
            </a:r>
            <a:r>
              <a:rPr lang="en-US" dirty="0" smtClean="0">
                <a:solidFill>
                  <a:srgbClr val="1A1C1E"/>
                </a:solidFill>
                <a:latin typeface="Arial" panose="020B0604020202020204" pitchFamily="34" charset="0"/>
              </a:rPr>
              <a:t>	: </a:t>
            </a:r>
            <a:r>
              <a:rPr lang="en-US" dirty="0">
                <a:solidFill>
                  <a:srgbClr val="1A1C1E"/>
                </a:solidFill>
                <a:latin typeface="Arial" panose="020B0604020202020204" pitchFamily="34" charset="0"/>
              </a:rPr>
              <a:t>2’-</a:t>
            </a:r>
            <a:r>
              <a:rPr lang="en-US" i="1" dirty="0">
                <a:solidFill>
                  <a:srgbClr val="1A1C1E"/>
                </a:solidFill>
                <a:latin typeface="Arial" panose="020B0604020202020204" pitchFamily="34" charset="0"/>
              </a:rPr>
              <a:t>O</a:t>
            </a:r>
            <a:r>
              <a:rPr lang="en-US" dirty="0">
                <a:solidFill>
                  <a:srgbClr val="1A1C1E"/>
                </a:solidFill>
                <a:latin typeface="Arial" panose="020B0604020202020204" pitchFamily="34" charset="0"/>
              </a:rPr>
              <a:t>-methoxyethyl-modified ribose</a:t>
            </a:r>
            <a:r>
              <a:rPr lang="en-US" dirty="0" smtClean="0">
                <a:solidFill>
                  <a:srgbClr val="1A1C1E"/>
                </a:solidFill>
                <a:latin typeface="Arial" panose="020B0604020202020204" pitchFamily="34" charset="0"/>
              </a:rPr>
              <a:t> </a:t>
            </a:r>
            <a:endParaRPr lang="en-US" dirty="0">
              <a:solidFill>
                <a:srgbClr val="1A1C1E"/>
              </a:solidFill>
              <a:latin typeface="Arial" panose="020B0604020202020204" pitchFamily="34" charset="0"/>
            </a:endParaRPr>
          </a:p>
          <a:p>
            <a:r>
              <a:rPr lang="en-US" dirty="0" err="1">
                <a:solidFill>
                  <a:srgbClr val="1A1C1E"/>
                </a:solidFill>
                <a:latin typeface="Arial" panose="020B0604020202020204" pitchFamily="34" charset="0"/>
              </a:rPr>
              <a:t>sp</a:t>
            </a:r>
            <a:r>
              <a:rPr lang="en-US" dirty="0">
                <a:solidFill>
                  <a:srgbClr val="1A1C1E"/>
                </a:solidFill>
                <a:latin typeface="Arial" panose="020B0604020202020204" pitchFamily="34" charset="0"/>
              </a:rPr>
              <a:t>	: </a:t>
            </a:r>
            <a:r>
              <a:rPr lang="en-US" dirty="0" smtClean="0">
                <a:solidFill>
                  <a:srgbClr val="1A1C1E"/>
                </a:solidFill>
                <a:latin typeface="Arial" panose="020B0604020202020204" pitchFamily="34" charset="0"/>
              </a:rPr>
              <a:t>Phosphorothioate</a:t>
            </a:r>
            <a:endParaRPr lang="en-US" dirty="0">
              <a:solidFill>
                <a:srgbClr val="1A1C1E"/>
              </a:solidFill>
              <a:latin typeface="Arial" panose="020B0604020202020204" pitchFamily="34" charset="0"/>
            </a:endParaRPr>
          </a:p>
          <a:p>
            <a:r>
              <a:rPr lang="en-US" dirty="0" smtClean="0">
                <a:solidFill>
                  <a:srgbClr val="1A1C1E"/>
                </a:solidFill>
                <a:latin typeface="Arial" panose="020B0604020202020204" pitchFamily="34" charset="0"/>
              </a:rPr>
              <a:t>G	: </a:t>
            </a:r>
            <a:r>
              <a:rPr lang="en-US" dirty="0" err="1" smtClean="0">
                <a:solidFill>
                  <a:srgbClr val="1A1C1E"/>
                </a:solidFill>
                <a:latin typeface="Arial" panose="020B0604020202020204" pitchFamily="34" charset="0"/>
              </a:rPr>
              <a:t>Guanin</a:t>
            </a:r>
            <a:endParaRPr lang="en-US" dirty="0" smtClean="0">
              <a:solidFill>
                <a:srgbClr val="1A1C1E"/>
              </a:solidFill>
              <a:latin typeface="Arial" panose="020B0604020202020204" pitchFamily="34" charset="0"/>
            </a:endParaRPr>
          </a:p>
          <a:p>
            <a:r>
              <a:rPr lang="en-US" dirty="0" smtClean="0">
                <a:solidFill>
                  <a:srgbClr val="1A1C1E"/>
                </a:solidFill>
                <a:latin typeface="Arial" panose="020B0604020202020204" pitchFamily="34" charset="0"/>
              </a:rPr>
              <a:t>m5C: </a:t>
            </a:r>
            <a:r>
              <a:rPr lang="en-US" altLang="en-US" dirty="0" smtClean="0">
                <a:solidFill>
                  <a:srgbClr val="222222"/>
                </a:solidFill>
                <a:latin typeface="Arial" panose="020B0604020202020204" pitchFamily="34" charset="0"/>
                <a:cs typeface="Arial" panose="020B0604020202020204" pitchFamily="34" charset="0"/>
              </a:rPr>
              <a:t>5-Methyl</a:t>
            </a:r>
            <a:r>
              <a:rPr lang="en-US" altLang="en-US" dirty="0" smtClean="0">
                <a:solidFill>
                  <a:srgbClr val="1A1C1E"/>
                </a:solidFill>
                <a:latin typeface="Arial" panose="020B0604020202020204" pitchFamily="34" charset="0"/>
              </a:rPr>
              <a:t>cytosine</a:t>
            </a:r>
            <a:endParaRPr lang="en-US" altLang="en-US"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6668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10668000" cy="2246769"/>
          </a:xfrm>
        </p:spPr>
        <p:txBody>
          <a:bodyPr/>
          <a:lstStyle/>
          <a:p>
            <a:r>
              <a:rPr lang="en-GB" sz="2800" dirty="0" smtClean="0">
                <a:solidFill>
                  <a:schemeClr val="bg1">
                    <a:lumMod val="60000"/>
                    <a:lumOff val="40000"/>
                  </a:schemeClr>
                </a:solidFill>
              </a:rPr>
              <a:t>Current challenges regarding the representation of biomolecules</a:t>
            </a:r>
            <a:r>
              <a:rPr lang="en-GB" sz="2800" dirty="0"/>
              <a:t/>
            </a:r>
            <a:br>
              <a:rPr lang="en-GB" sz="2800" dirty="0"/>
            </a:br>
            <a:r>
              <a:rPr lang="en-GB" sz="2800" dirty="0" smtClean="0"/>
              <a:t>What </a:t>
            </a:r>
            <a:r>
              <a:rPr lang="en-GB" sz="2800" dirty="0"/>
              <a:t>is HELM</a:t>
            </a:r>
            <a:r>
              <a:rPr lang="en-GB" sz="2800" dirty="0" smtClean="0"/>
              <a:t>?</a:t>
            </a:r>
            <a:r>
              <a:rPr lang="en-GB" sz="2800" dirty="0">
                <a:solidFill>
                  <a:srgbClr val="228B96"/>
                </a:solidFill>
              </a:rPr>
              <a:t> HELM in practice</a:t>
            </a:r>
            <a:br>
              <a:rPr lang="en-GB" sz="2800" dirty="0">
                <a:solidFill>
                  <a:srgbClr val="228B96"/>
                </a:solidFill>
              </a:rPr>
            </a:br>
            <a:r>
              <a:rPr lang="en-GB" sz="2800" dirty="0">
                <a:solidFill>
                  <a:schemeClr val="bg1">
                    <a:lumMod val="60000"/>
                    <a:lumOff val="40000"/>
                  </a:schemeClr>
                </a:solidFill>
              </a:rPr>
              <a:t>HELM in practice </a:t>
            </a:r>
            <a:r>
              <a:rPr lang="en-GB" sz="2800" dirty="0" smtClean="0">
                <a:solidFill>
                  <a:schemeClr val="bg1">
                    <a:lumMod val="60000"/>
                    <a:lumOff val="40000"/>
                  </a:schemeClr>
                </a:solidFill>
              </a:rPr>
              <a:t>HELM </a:t>
            </a:r>
            <a:r>
              <a:rPr lang="en-GB" sz="2800" dirty="0">
                <a:solidFill>
                  <a:schemeClr val="bg1">
                    <a:lumMod val="60000"/>
                    <a:lumOff val="40000"/>
                  </a:schemeClr>
                </a:solidFill>
              </a:rPr>
              <a:t>in </a:t>
            </a:r>
            <a:r>
              <a:rPr lang="en-GB" sz="2800" dirty="0" smtClean="0">
                <a:solidFill>
                  <a:schemeClr val="bg1">
                    <a:lumMod val="60000"/>
                    <a:lumOff val="40000"/>
                  </a:schemeClr>
                </a:solidFill>
              </a:rPr>
              <a:t>practice</a:t>
            </a:r>
            <a:r>
              <a:rPr lang="en-GB" sz="2800" dirty="0">
                <a:solidFill>
                  <a:schemeClr val="bg1">
                    <a:lumMod val="60000"/>
                    <a:lumOff val="40000"/>
                  </a:schemeClr>
                </a:solidFill>
              </a:rPr>
              <a:t/>
            </a:r>
            <a:br>
              <a:rPr lang="en-GB" sz="2800" dirty="0">
                <a:solidFill>
                  <a:schemeClr val="bg1">
                    <a:lumMod val="60000"/>
                    <a:lumOff val="40000"/>
                  </a:schemeClr>
                </a:solidFill>
              </a:rPr>
            </a:br>
            <a:r>
              <a:rPr lang="en-GB" sz="2800" dirty="0" smtClean="0">
                <a:solidFill>
                  <a:schemeClr val="bg1">
                    <a:lumMod val="60000"/>
                    <a:lumOff val="40000"/>
                  </a:schemeClr>
                </a:solidFill>
              </a:rPr>
              <a:t>The </a:t>
            </a:r>
            <a:r>
              <a:rPr lang="en-GB" sz="2800" dirty="0">
                <a:solidFill>
                  <a:schemeClr val="bg1">
                    <a:lumMod val="60000"/>
                    <a:lumOff val="40000"/>
                  </a:schemeClr>
                </a:solidFill>
              </a:rPr>
              <a:t>HELM ecosystem </a:t>
            </a:r>
            <a:br>
              <a:rPr lang="en-GB" sz="2800" dirty="0">
                <a:solidFill>
                  <a:schemeClr val="bg1">
                    <a:lumMod val="60000"/>
                    <a:lumOff val="40000"/>
                  </a:schemeClr>
                </a:solidFill>
              </a:rPr>
            </a:br>
            <a:r>
              <a:rPr lang="en-GB" sz="2800" dirty="0" smtClean="0">
                <a:solidFill>
                  <a:schemeClr val="bg1">
                    <a:lumMod val="60000"/>
                    <a:lumOff val="40000"/>
                  </a:schemeClr>
                </a:solidFill>
              </a:rPr>
              <a:t>Current activities</a:t>
            </a:r>
            <a:endParaRPr lang="en-GB" sz="2800" dirty="0">
              <a:solidFill>
                <a:schemeClr val="bg1">
                  <a:lumMod val="60000"/>
                  <a:lumOff val="40000"/>
                </a:schemeClr>
              </a:solidFill>
            </a:endParaRPr>
          </a:p>
        </p:txBody>
      </p:sp>
      <p:sp>
        <p:nvSpPr>
          <p:cNvPr id="6" name="Slide Number Placeholder 5"/>
          <p:cNvSpPr>
            <a:spLocks noGrp="1"/>
          </p:cNvSpPr>
          <p:nvPr>
            <p:ph type="sldNum" sz="quarter" idx="4294967295"/>
          </p:nvPr>
        </p:nvSpPr>
        <p:spPr>
          <a:xfrm>
            <a:off x="11506200" y="6376988"/>
            <a:ext cx="685800" cy="344487"/>
          </a:xfrm>
          <a:prstGeom prst="rect">
            <a:avLst/>
          </a:prstGeom>
        </p:spPr>
        <p:txBody>
          <a:bodyPr/>
          <a:lstStyle/>
          <a:p>
            <a:pPr>
              <a:defRPr/>
            </a:pPr>
            <a:fld id="{28ED40A3-BEA1-2645-9E17-452BD130FCD0}" type="slidenum">
              <a:rPr lang="en-US"/>
              <a:pPr>
                <a:defRPr/>
              </a:pPr>
              <a:t>14</a:t>
            </a:fld>
            <a:endParaRPr lang="en-US" dirty="0"/>
          </a:p>
        </p:txBody>
      </p:sp>
    </p:spTree>
    <p:extLst>
      <p:ext uri="{BB962C8B-B14F-4D97-AF65-F5344CB8AC3E}">
        <p14:creationId xmlns:p14="http://schemas.microsoft.com/office/powerpoint/2010/main" val="3764626393"/>
      </p:ext>
    </p:extLst>
  </p:cSld>
  <p:clrMapOvr>
    <a:masterClrMapping/>
  </p:clrMapOvr>
  <mc:AlternateContent xmlns:mc="http://schemas.openxmlformats.org/markup-compatibility/2006" xmlns:p14="http://schemas.microsoft.com/office/powerpoint/2010/main">
    <mc:Choice Requires="p14">
      <p:transition spd="slow" p14:dur="1250" advTm="11624">
        <p:fade/>
      </p:transition>
    </mc:Choice>
    <mc:Fallback xmlns="">
      <p:transition spd="slow" advTm="1162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991544" y="3645024"/>
            <a:ext cx="8064896" cy="2520280"/>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2" name="Title 1"/>
          <p:cNvSpPr>
            <a:spLocks noGrp="1"/>
          </p:cNvSpPr>
          <p:nvPr>
            <p:ph type="title"/>
          </p:nvPr>
        </p:nvSpPr>
        <p:spPr>
          <a:xfrm>
            <a:off x="609600" y="358914"/>
            <a:ext cx="9422837" cy="584775"/>
          </a:xfrm>
        </p:spPr>
        <p:txBody>
          <a:bodyPr/>
          <a:lstStyle/>
          <a:p>
            <a:r>
              <a:rPr lang="en-US" sz="3200" b="1" u="sng" dirty="0" smtClean="0"/>
              <a:t>H</a:t>
            </a:r>
            <a:r>
              <a:rPr lang="en-US" sz="3200" dirty="0" smtClean="0"/>
              <a:t>ierarchical </a:t>
            </a:r>
            <a:r>
              <a:rPr lang="en-US" sz="3200" b="1" u="sng" dirty="0" smtClean="0"/>
              <a:t>E</a:t>
            </a:r>
            <a:r>
              <a:rPr lang="en-US" sz="3200" dirty="0" smtClean="0"/>
              <a:t>diting </a:t>
            </a:r>
            <a:r>
              <a:rPr lang="en-US" sz="3200" b="1" u="sng" dirty="0" smtClean="0"/>
              <a:t>L</a:t>
            </a:r>
            <a:r>
              <a:rPr lang="en-US" sz="3200" dirty="0" smtClean="0"/>
              <a:t>anguage for </a:t>
            </a:r>
            <a:r>
              <a:rPr lang="en-US" sz="3200" b="1" u="sng" dirty="0" smtClean="0"/>
              <a:t>M</a:t>
            </a:r>
            <a:r>
              <a:rPr lang="en-US" sz="3200" dirty="0" smtClean="0"/>
              <a:t>acromolecules</a:t>
            </a:r>
            <a:endParaRPr lang="en-US" sz="3200" dirty="0"/>
          </a:p>
        </p:txBody>
      </p:sp>
      <p:sp>
        <p:nvSpPr>
          <p:cNvPr id="3" name="Content Placeholder 2"/>
          <p:cNvSpPr>
            <a:spLocks noGrp="1"/>
          </p:cNvSpPr>
          <p:nvPr>
            <p:ph idx="1"/>
          </p:nvPr>
        </p:nvSpPr>
        <p:spPr/>
        <p:txBody>
          <a:bodyPr/>
          <a:lstStyle/>
          <a:p>
            <a:pPr marL="0" indent="0">
              <a:buNone/>
            </a:pPr>
            <a:r>
              <a:rPr lang="en-US" dirty="0" smtClean="0"/>
              <a:t>Hierarchical</a:t>
            </a:r>
          </a:p>
          <a:p>
            <a:pPr lvl="1"/>
            <a:r>
              <a:rPr lang="en-US" dirty="0" smtClean="0"/>
              <a:t>Biomolecules are “multi-level polymers”</a:t>
            </a:r>
            <a:endParaRPr lang="en-US" dirty="0"/>
          </a:p>
        </p:txBody>
      </p:sp>
      <p:sp>
        <p:nvSpPr>
          <p:cNvPr id="4" name="Rounded Rectangle 3"/>
          <p:cNvSpPr/>
          <p:nvPr/>
        </p:nvSpPr>
        <p:spPr>
          <a:xfrm>
            <a:off x="2135560"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Complex Polymer</a:t>
            </a:r>
            <a:endParaRPr lang="en-US" dirty="0">
              <a:ln w="28575" cmpd="sng">
                <a:solidFill>
                  <a:srgbClr val="C00000"/>
                </a:solidFill>
              </a:ln>
              <a:solidFill>
                <a:srgbClr val="666E71"/>
              </a:solidFill>
              <a:latin typeface="Calibri"/>
            </a:endParaRPr>
          </a:p>
        </p:txBody>
      </p:sp>
      <p:sp>
        <p:nvSpPr>
          <p:cNvPr id="13" name="Rounded Rectangle 12"/>
          <p:cNvSpPr/>
          <p:nvPr/>
        </p:nvSpPr>
        <p:spPr>
          <a:xfrm>
            <a:off x="4079776" y="2708920"/>
            <a:ext cx="1872208" cy="504056"/>
          </a:xfrm>
          <a:prstGeom prst="roundRect">
            <a:avLst/>
          </a:prstGeom>
          <a:solidFill>
            <a:srgbClr val="F2F2F2"/>
          </a:solidFill>
          <a:ln w="28575" cmpd="sng">
            <a:solidFill>
              <a:srgbClr val="666E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Simple Polymer</a:t>
            </a:r>
            <a:endParaRPr lang="en-US" dirty="0">
              <a:ln w="28575" cmpd="sng">
                <a:solidFill>
                  <a:srgbClr val="C00000"/>
                </a:solidFill>
              </a:ln>
              <a:solidFill>
                <a:srgbClr val="666E71"/>
              </a:solidFill>
              <a:latin typeface="Calibri"/>
            </a:endParaRPr>
          </a:p>
        </p:txBody>
      </p:sp>
      <p:sp>
        <p:nvSpPr>
          <p:cNvPr id="14" name="Rounded Rectangle 13"/>
          <p:cNvSpPr/>
          <p:nvPr/>
        </p:nvSpPr>
        <p:spPr>
          <a:xfrm>
            <a:off x="6023992" y="2708920"/>
            <a:ext cx="1872208" cy="504056"/>
          </a:xfrm>
          <a:prstGeom prst="roundRect">
            <a:avLst/>
          </a:prstGeom>
          <a:solidFill>
            <a:srgbClr val="F2F2F2"/>
          </a:solidFill>
          <a:ln w="28575" cmpd="sng">
            <a:solidFill>
              <a:srgbClr val="666E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Monomer</a:t>
            </a:r>
            <a:endParaRPr lang="en-US" dirty="0">
              <a:ln w="28575" cmpd="sng">
                <a:solidFill>
                  <a:srgbClr val="C00000"/>
                </a:solidFill>
              </a:ln>
              <a:solidFill>
                <a:srgbClr val="666E71"/>
              </a:solidFill>
              <a:latin typeface="Calibri"/>
            </a:endParaRPr>
          </a:p>
        </p:txBody>
      </p:sp>
      <p:sp>
        <p:nvSpPr>
          <p:cNvPr id="15" name="Rounded Rectangle 14"/>
          <p:cNvSpPr/>
          <p:nvPr/>
        </p:nvSpPr>
        <p:spPr>
          <a:xfrm>
            <a:off x="7968208" y="2708920"/>
            <a:ext cx="1872208" cy="504056"/>
          </a:xfrm>
          <a:prstGeom prst="roundRect">
            <a:avLst/>
          </a:prstGeom>
          <a:solidFill>
            <a:srgbClr val="F2F2F2"/>
          </a:solidFill>
          <a:ln w="28575" cmpd="sng">
            <a:solidFill>
              <a:srgbClr val="666E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Atom</a:t>
            </a:r>
            <a:endParaRPr lang="en-US" dirty="0">
              <a:ln w="28575" cmpd="sng">
                <a:solidFill>
                  <a:srgbClr val="C00000"/>
                </a:solidFill>
              </a:ln>
              <a:solidFill>
                <a:srgbClr val="666E71"/>
              </a:solidFill>
              <a:latin typeface="Calibri"/>
            </a:endParaRPr>
          </a:p>
        </p:txBody>
      </p:sp>
      <p:pic>
        <p:nvPicPr>
          <p:cNvPr id="7" name="Picture 6" descr="temp.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6854" y="3645024"/>
            <a:ext cx="7987578" cy="2448272"/>
          </a:xfrm>
          <a:prstGeom prst="rect">
            <a:avLst/>
          </a:prstGeom>
        </p:spPr>
      </p:pic>
    </p:spTree>
    <p:extLst>
      <p:ext uri="{BB962C8B-B14F-4D97-AF65-F5344CB8AC3E}">
        <p14:creationId xmlns:p14="http://schemas.microsoft.com/office/powerpoint/2010/main" val="1707161854"/>
      </p:ext>
    </p:extLst>
  </p:cSld>
  <p:clrMapOvr>
    <a:masterClrMapping/>
  </p:clrMapOvr>
  <mc:AlternateContent xmlns:mc="http://schemas.openxmlformats.org/markup-compatibility/2006" xmlns:p14="http://schemas.microsoft.com/office/powerpoint/2010/main">
    <mc:Choice Requires="p14">
      <p:transition spd="slow" p14:dur="1250" advTm="26343">
        <p:fade/>
      </p:transition>
    </mc:Choice>
    <mc:Fallback xmlns="">
      <p:transition spd="slow" advTm="2634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83632" y="5445224"/>
            <a:ext cx="4824536" cy="792088"/>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9" name="Rounded Rectangle 8"/>
          <p:cNvSpPr/>
          <p:nvPr/>
        </p:nvSpPr>
        <p:spPr>
          <a:xfrm>
            <a:off x="1991544" y="3645024"/>
            <a:ext cx="7992888" cy="1224136"/>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2" name="Title 1"/>
          <p:cNvSpPr>
            <a:spLocks noGrp="1"/>
          </p:cNvSpPr>
          <p:nvPr>
            <p:ph type="title"/>
          </p:nvPr>
        </p:nvSpPr>
        <p:spPr>
          <a:xfrm>
            <a:off x="609600" y="358914"/>
            <a:ext cx="9422837" cy="584775"/>
          </a:xfrm>
        </p:spPr>
        <p:txBody>
          <a:bodyPr/>
          <a:lstStyle/>
          <a:p>
            <a:r>
              <a:rPr lang="en-US" sz="3200" b="1" u="sng" dirty="0"/>
              <a:t>H</a:t>
            </a:r>
            <a:r>
              <a:rPr lang="en-US" sz="3200" dirty="0"/>
              <a:t>ierarchical </a:t>
            </a:r>
            <a:r>
              <a:rPr lang="en-US" sz="3200" b="1" u="sng" dirty="0"/>
              <a:t>E</a:t>
            </a:r>
            <a:r>
              <a:rPr lang="en-US" sz="3200" dirty="0"/>
              <a:t>diting </a:t>
            </a:r>
            <a:r>
              <a:rPr lang="en-US" sz="3200" b="1" u="sng" dirty="0"/>
              <a:t>L</a:t>
            </a:r>
            <a:r>
              <a:rPr lang="en-US" sz="3200" dirty="0"/>
              <a:t>anguage for </a:t>
            </a:r>
            <a:r>
              <a:rPr lang="en-US" sz="3200" b="1" u="sng" dirty="0"/>
              <a:t>M</a:t>
            </a:r>
            <a:r>
              <a:rPr lang="en-US" sz="3200" dirty="0"/>
              <a:t>acromolecules</a:t>
            </a:r>
          </a:p>
        </p:txBody>
      </p:sp>
      <p:sp>
        <p:nvSpPr>
          <p:cNvPr id="3" name="Content Placeholder 2"/>
          <p:cNvSpPr>
            <a:spLocks noGrp="1"/>
          </p:cNvSpPr>
          <p:nvPr>
            <p:ph idx="1"/>
          </p:nvPr>
        </p:nvSpPr>
        <p:spPr/>
        <p:txBody>
          <a:bodyPr/>
          <a:lstStyle/>
          <a:p>
            <a:pPr marL="0" indent="0">
              <a:buNone/>
            </a:pPr>
            <a:r>
              <a:rPr lang="en-US" dirty="0" smtClean="0"/>
              <a:t>Hierarchical</a:t>
            </a:r>
          </a:p>
          <a:p>
            <a:pPr lvl="1"/>
            <a:r>
              <a:rPr lang="en-US" dirty="0" smtClean="0"/>
              <a:t>Biomolecules are “multi-level polymers”</a:t>
            </a:r>
            <a:endParaRPr lang="en-US" dirty="0"/>
          </a:p>
        </p:txBody>
      </p:sp>
      <p:sp>
        <p:nvSpPr>
          <p:cNvPr id="4" name="Rounded Rectangle 3"/>
          <p:cNvSpPr/>
          <p:nvPr/>
        </p:nvSpPr>
        <p:spPr>
          <a:xfrm>
            <a:off x="2135560"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Complex Polymer</a:t>
            </a:r>
            <a:endParaRPr lang="en-US" dirty="0">
              <a:ln w="28575" cmpd="sng">
                <a:solidFill>
                  <a:srgbClr val="C00000"/>
                </a:solidFill>
              </a:ln>
              <a:solidFill>
                <a:srgbClr val="666E71"/>
              </a:solidFill>
              <a:latin typeface="Calibri"/>
            </a:endParaRPr>
          </a:p>
        </p:txBody>
      </p:sp>
      <p:sp>
        <p:nvSpPr>
          <p:cNvPr id="13" name="Rounded Rectangle 12"/>
          <p:cNvSpPr/>
          <p:nvPr/>
        </p:nvSpPr>
        <p:spPr>
          <a:xfrm>
            <a:off x="4079776"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Simple Polymer</a:t>
            </a:r>
            <a:endParaRPr lang="en-US" dirty="0">
              <a:ln w="28575" cmpd="sng">
                <a:solidFill>
                  <a:srgbClr val="C00000"/>
                </a:solidFill>
              </a:ln>
              <a:solidFill>
                <a:srgbClr val="666E71"/>
              </a:solidFill>
              <a:latin typeface="Calibri"/>
            </a:endParaRPr>
          </a:p>
        </p:txBody>
      </p:sp>
      <p:sp>
        <p:nvSpPr>
          <p:cNvPr id="14" name="Rounded Rectangle 13"/>
          <p:cNvSpPr/>
          <p:nvPr/>
        </p:nvSpPr>
        <p:spPr>
          <a:xfrm>
            <a:off x="6023992" y="2708920"/>
            <a:ext cx="1872208" cy="504056"/>
          </a:xfrm>
          <a:prstGeom prst="roundRect">
            <a:avLst/>
          </a:prstGeom>
          <a:solidFill>
            <a:srgbClr val="F2F2F2"/>
          </a:solidFill>
          <a:ln w="28575" cmpd="sng">
            <a:solidFill>
              <a:srgbClr val="666E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Monomer</a:t>
            </a:r>
            <a:endParaRPr lang="en-US" dirty="0">
              <a:ln w="28575" cmpd="sng">
                <a:solidFill>
                  <a:srgbClr val="C00000"/>
                </a:solidFill>
              </a:ln>
              <a:solidFill>
                <a:srgbClr val="666E71"/>
              </a:solidFill>
              <a:latin typeface="Calibri"/>
            </a:endParaRPr>
          </a:p>
        </p:txBody>
      </p:sp>
      <p:sp>
        <p:nvSpPr>
          <p:cNvPr id="15" name="Rounded Rectangle 14"/>
          <p:cNvSpPr/>
          <p:nvPr/>
        </p:nvSpPr>
        <p:spPr>
          <a:xfrm>
            <a:off x="7968208" y="2708920"/>
            <a:ext cx="1872208" cy="504056"/>
          </a:xfrm>
          <a:prstGeom prst="roundRect">
            <a:avLst/>
          </a:prstGeom>
          <a:solidFill>
            <a:srgbClr val="F2F2F2"/>
          </a:solidFill>
          <a:ln w="28575" cmpd="sng">
            <a:solidFill>
              <a:srgbClr val="666E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Atom</a:t>
            </a:r>
            <a:endParaRPr lang="en-US" dirty="0">
              <a:ln w="28575" cmpd="sng">
                <a:solidFill>
                  <a:srgbClr val="C00000"/>
                </a:solidFill>
              </a:ln>
              <a:solidFill>
                <a:srgbClr val="666E71"/>
              </a:solidFill>
              <a:latin typeface="Calibri"/>
            </a:endParaRPr>
          </a:p>
        </p:txBody>
      </p:sp>
      <p:pic>
        <p:nvPicPr>
          <p:cNvPr id="7" name="Picture 6" descr="temp.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6854" y="3645024"/>
            <a:ext cx="7987578" cy="2448272"/>
          </a:xfrm>
          <a:prstGeom prst="rect">
            <a:avLst/>
          </a:prstGeom>
        </p:spPr>
      </p:pic>
    </p:spTree>
    <p:extLst>
      <p:ext uri="{BB962C8B-B14F-4D97-AF65-F5344CB8AC3E}">
        <p14:creationId xmlns:p14="http://schemas.microsoft.com/office/powerpoint/2010/main" val="2059630871"/>
      </p:ext>
    </p:extLst>
  </p:cSld>
  <p:clrMapOvr>
    <a:masterClrMapping/>
  </p:clrMapOvr>
  <mc:AlternateContent xmlns:mc="http://schemas.openxmlformats.org/markup-compatibility/2006" xmlns:p14="http://schemas.microsoft.com/office/powerpoint/2010/main">
    <mc:Choice Requires="p14">
      <p:transition spd="slow" p14:dur="1250" advTm="15876">
        <p:fade/>
      </p:transition>
    </mc:Choice>
    <mc:Fallback xmlns="">
      <p:transition spd="slow" advTm="15876">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313874"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17" name="Rounded Rectangle 16"/>
          <p:cNvSpPr/>
          <p:nvPr/>
        </p:nvSpPr>
        <p:spPr>
          <a:xfrm>
            <a:off x="4249978"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18" name="Rounded Rectangle 17"/>
          <p:cNvSpPr/>
          <p:nvPr/>
        </p:nvSpPr>
        <p:spPr>
          <a:xfrm>
            <a:off x="5159896"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19" name="Rounded Rectangle 18"/>
          <p:cNvSpPr/>
          <p:nvPr/>
        </p:nvSpPr>
        <p:spPr>
          <a:xfrm>
            <a:off x="6096000"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20" name="Rounded Rectangle 19"/>
          <p:cNvSpPr/>
          <p:nvPr/>
        </p:nvSpPr>
        <p:spPr>
          <a:xfrm>
            <a:off x="7019011"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21" name="Rounded Rectangle 20"/>
          <p:cNvSpPr/>
          <p:nvPr/>
        </p:nvSpPr>
        <p:spPr>
          <a:xfrm>
            <a:off x="7942022"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22" name="Rounded Rectangle 21"/>
          <p:cNvSpPr/>
          <p:nvPr/>
        </p:nvSpPr>
        <p:spPr>
          <a:xfrm>
            <a:off x="8878126"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10" name="Rounded Rectangle 9"/>
          <p:cNvSpPr/>
          <p:nvPr/>
        </p:nvSpPr>
        <p:spPr>
          <a:xfrm>
            <a:off x="2423592"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2" name="Title 1"/>
          <p:cNvSpPr>
            <a:spLocks noGrp="1"/>
          </p:cNvSpPr>
          <p:nvPr>
            <p:ph type="title"/>
          </p:nvPr>
        </p:nvSpPr>
        <p:spPr>
          <a:xfrm>
            <a:off x="609600" y="358914"/>
            <a:ext cx="9422837" cy="584775"/>
          </a:xfrm>
        </p:spPr>
        <p:txBody>
          <a:bodyPr/>
          <a:lstStyle/>
          <a:p>
            <a:r>
              <a:rPr lang="en-US" sz="3200" b="1" u="sng" dirty="0"/>
              <a:t>H</a:t>
            </a:r>
            <a:r>
              <a:rPr lang="en-US" sz="3200" dirty="0"/>
              <a:t>ierarchical </a:t>
            </a:r>
            <a:r>
              <a:rPr lang="en-US" sz="3200" b="1" u="sng" dirty="0"/>
              <a:t>E</a:t>
            </a:r>
            <a:r>
              <a:rPr lang="en-US" sz="3200" dirty="0"/>
              <a:t>diting </a:t>
            </a:r>
            <a:r>
              <a:rPr lang="en-US" sz="3200" b="1" u="sng" dirty="0"/>
              <a:t>L</a:t>
            </a:r>
            <a:r>
              <a:rPr lang="en-US" sz="3200" dirty="0"/>
              <a:t>anguage for </a:t>
            </a:r>
            <a:r>
              <a:rPr lang="en-US" sz="3200" b="1" u="sng" dirty="0"/>
              <a:t>M</a:t>
            </a:r>
            <a:r>
              <a:rPr lang="en-US" sz="3200" dirty="0"/>
              <a:t>acromolecules</a:t>
            </a:r>
          </a:p>
        </p:txBody>
      </p:sp>
      <p:sp>
        <p:nvSpPr>
          <p:cNvPr id="3" name="Content Placeholder 2"/>
          <p:cNvSpPr>
            <a:spLocks noGrp="1"/>
          </p:cNvSpPr>
          <p:nvPr>
            <p:ph idx="1"/>
          </p:nvPr>
        </p:nvSpPr>
        <p:spPr/>
        <p:txBody>
          <a:bodyPr/>
          <a:lstStyle/>
          <a:p>
            <a:pPr marL="0" indent="0">
              <a:buNone/>
            </a:pPr>
            <a:r>
              <a:rPr lang="en-US" dirty="0" smtClean="0"/>
              <a:t>Hierarchical</a:t>
            </a:r>
          </a:p>
          <a:p>
            <a:pPr lvl="1"/>
            <a:r>
              <a:rPr lang="en-US" dirty="0" smtClean="0"/>
              <a:t>Biomolecules are “multi-level polymers”</a:t>
            </a:r>
            <a:endParaRPr lang="en-US" dirty="0"/>
          </a:p>
        </p:txBody>
      </p:sp>
      <p:sp>
        <p:nvSpPr>
          <p:cNvPr id="4" name="Rounded Rectangle 3"/>
          <p:cNvSpPr/>
          <p:nvPr/>
        </p:nvSpPr>
        <p:spPr>
          <a:xfrm>
            <a:off x="2135560"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Complex Polymer</a:t>
            </a:r>
            <a:endParaRPr lang="en-US" dirty="0">
              <a:ln w="28575" cmpd="sng">
                <a:solidFill>
                  <a:srgbClr val="C00000"/>
                </a:solidFill>
              </a:ln>
              <a:solidFill>
                <a:srgbClr val="666E71"/>
              </a:solidFill>
              <a:latin typeface="Calibri"/>
            </a:endParaRPr>
          </a:p>
        </p:txBody>
      </p:sp>
      <p:sp>
        <p:nvSpPr>
          <p:cNvPr id="13" name="Rounded Rectangle 12"/>
          <p:cNvSpPr/>
          <p:nvPr/>
        </p:nvSpPr>
        <p:spPr>
          <a:xfrm>
            <a:off x="4079776"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Simple Polymer</a:t>
            </a:r>
            <a:endParaRPr lang="en-US" dirty="0">
              <a:ln w="28575" cmpd="sng">
                <a:solidFill>
                  <a:srgbClr val="C00000"/>
                </a:solidFill>
              </a:ln>
              <a:solidFill>
                <a:srgbClr val="666E71"/>
              </a:solidFill>
              <a:latin typeface="Calibri"/>
            </a:endParaRPr>
          </a:p>
        </p:txBody>
      </p:sp>
      <p:sp>
        <p:nvSpPr>
          <p:cNvPr id="14" name="Rounded Rectangle 13"/>
          <p:cNvSpPr/>
          <p:nvPr/>
        </p:nvSpPr>
        <p:spPr>
          <a:xfrm>
            <a:off x="6023992"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Monomer</a:t>
            </a:r>
            <a:endParaRPr lang="en-US" dirty="0">
              <a:ln w="28575" cmpd="sng">
                <a:solidFill>
                  <a:srgbClr val="C00000"/>
                </a:solidFill>
              </a:ln>
              <a:solidFill>
                <a:srgbClr val="666E71"/>
              </a:solidFill>
              <a:latin typeface="Calibri"/>
            </a:endParaRPr>
          </a:p>
        </p:txBody>
      </p:sp>
      <p:sp>
        <p:nvSpPr>
          <p:cNvPr id="15" name="Rounded Rectangle 14"/>
          <p:cNvSpPr/>
          <p:nvPr/>
        </p:nvSpPr>
        <p:spPr>
          <a:xfrm>
            <a:off x="7968208" y="2708920"/>
            <a:ext cx="1872208" cy="504056"/>
          </a:xfrm>
          <a:prstGeom prst="roundRect">
            <a:avLst/>
          </a:prstGeom>
          <a:solidFill>
            <a:srgbClr val="F2F2F2"/>
          </a:solidFill>
          <a:ln w="28575" cmpd="sng">
            <a:solidFill>
              <a:srgbClr val="666E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Atom</a:t>
            </a:r>
            <a:endParaRPr lang="en-US" dirty="0">
              <a:ln w="28575" cmpd="sng">
                <a:solidFill>
                  <a:srgbClr val="C00000"/>
                </a:solidFill>
              </a:ln>
              <a:solidFill>
                <a:srgbClr val="666E71"/>
              </a:solidFill>
              <a:latin typeface="Calibri"/>
            </a:endParaRPr>
          </a:p>
        </p:txBody>
      </p:sp>
      <p:pic>
        <p:nvPicPr>
          <p:cNvPr id="6" name="Picture 5" descr="temp.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3552" y="3429000"/>
            <a:ext cx="7568163" cy="1296144"/>
          </a:xfrm>
          <a:prstGeom prst="rect">
            <a:avLst/>
          </a:prstGeom>
        </p:spPr>
      </p:pic>
    </p:spTree>
    <p:extLst>
      <p:ext uri="{BB962C8B-B14F-4D97-AF65-F5344CB8AC3E}">
        <p14:creationId xmlns:p14="http://schemas.microsoft.com/office/powerpoint/2010/main" val="2250605184"/>
      </p:ext>
    </p:extLst>
  </p:cSld>
  <p:clrMapOvr>
    <a:masterClrMapping/>
  </p:clrMapOvr>
  <mc:AlternateContent xmlns:mc="http://schemas.openxmlformats.org/markup-compatibility/2006" xmlns:p14="http://schemas.microsoft.com/office/powerpoint/2010/main">
    <mc:Choice Requires="p14">
      <p:transition spd="slow" p14:dur="1250" advTm="27478">
        <p:fade/>
      </p:transition>
    </mc:Choice>
    <mc:Fallback xmlns="">
      <p:transition spd="slow" advTm="2747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423592" y="3605742"/>
            <a:ext cx="648072" cy="1008112"/>
          </a:xfrm>
          <a:prstGeom prst="roundRect">
            <a:avLst/>
          </a:prstGeom>
          <a:solidFill>
            <a:srgbClr val="CBEFF2"/>
          </a:solidFill>
          <a:ln w="254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endParaRPr lang="en-US">
              <a:solidFill>
                <a:prstClr val="white"/>
              </a:solidFill>
              <a:latin typeface="Calibri"/>
            </a:endParaRPr>
          </a:p>
        </p:txBody>
      </p:sp>
      <p:sp>
        <p:nvSpPr>
          <p:cNvPr id="2" name="Title 1"/>
          <p:cNvSpPr>
            <a:spLocks noGrp="1"/>
          </p:cNvSpPr>
          <p:nvPr>
            <p:ph type="title"/>
          </p:nvPr>
        </p:nvSpPr>
        <p:spPr>
          <a:xfrm>
            <a:off x="609600" y="358914"/>
            <a:ext cx="9422837" cy="584775"/>
          </a:xfrm>
        </p:spPr>
        <p:txBody>
          <a:bodyPr/>
          <a:lstStyle/>
          <a:p>
            <a:r>
              <a:rPr lang="en-US" sz="3200" b="1" u="sng" dirty="0"/>
              <a:t>H</a:t>
            </a:r>
            <a:r>
              <a:rPr lang="en-US" sz="3200" dirty="0"/>
              <a:t>ierarchical </a:t>
            </a:r>
            <a:r>
              <a:rPr lang="en-US" sz="3200" b="1" u="sng" dirty="0"/>
              <a:t>E</a:t>
            </a:r>
            <a:r>
              <a:rPr lang="en-US" sz="3200" dirty="0"/>
              <a:t>diting </a:t>
            </a:r>
            <a:r>
              <a:rPr lang="en-US" sz="3200" b="1" u="sng" dirty="0"/>
              <a:t>L</a:t>
            </a:r>
            <a:r>
              <a:rPr lang="en-US" sz="3200" dirty="0"/>
              <a:t>anguage for </a:t>
            </a:r>
            <a:r>
              <a:rPr lang="en-US" sz="3200" b="1" u="sng" dirty="0"/>
              <a:t>M</a:t>
            </a:r>
            <a:r>
              <a:rPr lang="en-US" sz="3200" dirty="0"/>
              <a:t>acromolecules</a:t>
            </a:r>
          </a:p>
        </p:txBody>
      </p:sp>
      <p:sp>
        <p:nvSpPr>
          <p:cNvPr id="3" name="Content Placeholder 2"/>
          <p:cNvSpPr>
            <a:spLocks noGrp="1"/>
          </p:cNvSpPr>
          <p:nvPr>
            <p:ph idx="1"/>
          </p:nvPr>
        </p:nvSpPr>
        <p:spPr/>
        <p:txBody>
          <a:bodyPr/>
          <a:lstStyle/>
          <a:p>
            <a:pPr marL="0" indent="0">
              <a:buNone/>
            </a:pPr>
            <a:r>
              <a:rPr lang="en-US" dirty="0" smtClean="0"/>
              <a:t>Hierarchical</a:t>
            </a:r>
          </a:p>
          <a:p>
            <a:pPr lvl="1"/>
            <a:r>
              <a:rPr lang="en-US" dirty="0" smtClean="0"/>
              <a:t>Biomolecules are “multi-level polymers”</a:t>
            </a:r>
            <a:endParaRPr lang="en-US" dirty="0"/>
          </a:p>
        </p:txBody>
      </p:sp>
      <p:sp>
        <p:nvSpPr>
          <p:cNvPr id="4" name="Rounded Rectangle 3"/>
          <p:cNvSpPr/>
          <p:nvPr/>
        </p:nvSpPr>
        <p:spPr>
          <a:xfrm>
            <a:off x="2135560"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Complex Polymer</a:t>
            </a:r>
            <a:endParaRPr lang="en-US" dirty="0">
              <a:ln w="28575" cmpd="sng">
                <a:solidFill>
                  <a:srgbClr val="C00000"/>
                </a:solidFill>
              </a:ln>
              <a:solidFill>
                <a:srgbClr val="666E71"/>
              </a:solidFill>
              <a:latin typeface="Calibri"/>
            </a:endParaRPr>
          </a:p>
        </p:txBody>
      </p:sp>
      <p:sp>
        <p:nvSpPr>
          <p:cNvPr id="13" name="Rounded Rectangle 12"/>
          <p:cNvSpPr/>
          <p:nvPr/>
        </p:nvSpPr>
        <p:spPr>
          <a:xfrm>
            <a:off x="4079776"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Simple Polymer</a:t>
            </a:r>
            <a:endParaRPr lang="en-US" dirty="0">
              <a:ln w="28575" cmpd="sng">
                <a:solidFill>
                  <a:srgbClr val="C00000"/>
                </a:solidFill>
              </a:ln>
              <a:solidFill>
                <a:srgbClr val="666E71"/>
              </a:solidFill>
              <a:latin typeface="Calibri"/>
            </a:endParaRPr>
          </a:p>
        </p:txBody>
      </p:sp>
      <p:sp>
        <p:nvSpPr>
          <p:cNvPr id="14" name="Rounded Rectangle 13"/>
          <p:cNvSpPr/>
          <p:nvPr/>
        </p:nvSpPr>
        <p:spPr>
          <a:xfrm>
            <a:off x="6023992"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Monomer</a:t>
            </a:r>
            <a:endParaRPr lang="en-US" dirty="0">
              <a:ln w="28575" cmpd="sng">
                <a:solidFill>
                  <a:srgbClr val="C00000"/>
                </a:solidFill>
              </a:ln>
              <a:solidFill>
                <a:srgbClr val="666E71"/>
              </a:solidFill>
              <a:latin typeface="Calibri"/>
            </a:endParaRPr>
          </a:p>
        </p:txBody>
      </p:sp>
      <p:sp>
        <p:nvSpPr>
          <p:cNvPr id="15" name="Rounded Rectangle 14"/>
          <p:cNvSpPr/>
          <p:nvPr/>
        </p:nvSpPr>
        <p:spPr>
          <a:xfrm>
            <a:off x="7968208" y="2708920"/>
            <a:ext cx="1872208" cy="504056"/>
          </a:xfrm>
          <a:prstGeom prst="roundRect">
            <a:avLst/>
          </a:prstGeom>
          <a:solidFill>
            <a:srgbClr val="CBEFF2"/>
          </a:solidFill>
          <a:ln w="28575"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666E71"/>
                </a:solidFill>
                <a:latin typeface="Calibri"/>
              </a:rPr>
              <a:t>Atom</a:t>
            </a:r>
            <a:endParaRPr lang="en-US" dirty="0">
              <a:ln w="28575" cmpd="sng">
                <a:solidFill>
                  <a:srgbClr val="C00000"/>
                </a:solidFill>
              </a:ln>
              <a:solidFill>
                <a:srgbClr val="666E71"/>
              </a:solidFill>
              <a:latin typeface="Calibri"/>
            </a:endParaRPr>
          </a:p>
        </p:txBody>
      </p:sp>
      <p:pic>
        <p:nvPicPr>
          <p:cNvPr id="2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39817" y="3501009"/>
            <a:ext cx="3588607" cy="3145989"/>
          </a:xfrm>
          <a:prstGeom prst="rect">
            <a:avLst/>
          </a:prstGeom>
          <a:noFill/>
          <a:ln>
            <a:noFill/>
          </a:ln>
          <a:effectLst>
            <a:outerShdw blurRad="190500" algn="ctr"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 name="Picture 23" descr="temp.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5964" y="3839310"/>
            <a:ext cx="576064" cy="597802"/>
          </a:xfrm>
          <a:prstGeom prst="rect">
            <a:avLst/>
          </a:prstGeom>
        </p:spPr>
      </p:pic>
      <p:cxnSp>
        <p:nvCxnSpPr>
          <p:cNvPr id="11" name="Straight Arrow Connector 10"/>
          <p:cNvCxnSpPr/>
          <p:nvPr/>
        </p:nvCxnSpPr>
        <p:spPr>
          <a:xfrm>
            <a:off x="3287688" y="4149080"/>
            <a:ext cx="936104" cy="0"/>
          </a:xfrm>
          <a:prstGeom prst="straightConnector1">
            <a:avLst/>
          </a:prstGeom>
          <a:ln w="3810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028480"/>
      </p:ext>
    </p:extLst>
  </p:cSld>
  <p:clrMapOvr>
    <a:masterClrMapping/>
  </p:clrMapOvr>
  <mc:AlternateContent xmlns:mc="http://schemas.openxmlformats.org/markup-compatibility/2006" xmlns:p14="http://schemas.microsoft.com/office/powerpoint/2010/main">
    <mc:Choice Requires="p14">
      <p:transition spd="slow" p14:dur="1250" advTm="19238">
        <p:fade/>
      </p:transition>
    </mc:Choice>
    <mc:Fallback xmlns="">
      <p:transition spd="slow" advTm="1923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
            <a:extLst>
              <a:ext uri="{FF2B5EF4-FFF2-40B4-BE49-F238E27FC236}">
                <a16:creationId xmlns="" xmlns:a16="http://schemas.microsoft.com/office/drawing/2014/main" id="{8C975267-7818-47C0-9C01-A39058A263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418"/>
          <a:stretch/>
        </p:blipFill>
        <p:spPr>
          <a:xfrm>
            <a:off x="6635733" y="3305241"/>
            <a:ext cx="5113221" cy="2745361"/>
          </a:xfrm>
          <a:prstGeom prst="rect">
            <a:avLst/>
          </a:prstGeom>
        </p:spPr>
      </p:pic>
      <p:sp>
        <p:nvSpPr>
          <p:cNvPr id="18434" name="Title 1"/>
          <p:cNvSpPr>
            <a:spLocks noGrp="1"/>
          </p:cNvSpPr>
          <p:nvPr>
            <p:ph type="title"/>
          </p:nvPr>
        </p:nvSpPr>
        <p:spPr/>
        <p:txBody>
          <a:bodyPr/>
          <a:lstStyle/>
          <a:p>
            <a:r>
              <a:rPr lang="en-US" dirty="0" smtClean="0"/>
              <a:t>Notation Format</a:t>
            </a:r>
            <a:endParaRPr lang="en-GB" dirty="0"/>
          </a:p>
        </p:txBody>
      </p:sp>
      <p:pic>
        <p:nvPicPr>
          <p:cNvPr id="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346" b="57389"/>
          <a:stretch/>
        </p:blipFill>
        <p:spPr bwMode="auto">
          <a:xfrm>
            <a:off x="716282" y="2189360"/>
            <a:ext cx="5667750" cy="56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Rectangle 1"/>
          <p:cNvSpPr/>
          <p:nvPr/>
        </p:nvSpPr>
        <p:spPr>
          <a:xfrm>
            <a:off x="608270" y="2754035"/>
            <a:ext cx="5883774" cy="369332"/>
          </a:xfrm>
          <a:prstGeom prst="rect">
            <a:avLst/>
          </a:prstGeom>
        </p:spPr>
        <p:txBody>
          <a:bodyPr wrap="square">
            <a:spAutoFit/>
          </a:bodyPr>
          <a:lstStyle/>
          <a:p>
            <a:pPr defTabSz="914400" fontAlgn="base">
              <a:spcBef>
                <a:spcPct val="0"/>
              </a:spcBef>
              <a:spcAft>
                <a:spcPct val="0"/>
              </a:spcAft>
              <a:defRPr/>
            </a:pPr>
            <a:r>
              <a:rPr lang="en-US" dirty="0">
                <a:solidFill>
                  <a:schemeClr val="tx2"/>
                </a:solidFill>
                <a:latin typeface="Calibri" pitchFamily="34" charset="0"/>
                <a:cs typeface="Arial" charset="0"/>
              </a:rPr>
              <a:t>HELM notation:    </a:t>
            </a:r>
            <a:r>
              <a:rPr lang="en-US" dirty="0">
                <a:solidFill>
                  <a:srgbClr val="4C5156"/>
                </a:solidFill>
                <a:latin typeface="Calibri" pitchFamily="34" charset="0"/>
                <a:cs typeface="Arial" charset="0"/>
              </a:rPr>
              <a:t>PEPTIDE1{A.R.G.[</a:t>
            </a:r>
            <a:r>
              <a:rPr lang="en-US" dirty="0" err="1">
                <a:solidFill>
                  <a:srgbClr val="4C5156"/>
                </a:solidFill>
                <a:latin typeface="Calibri" pitchFamily="34" charset="0"/>
                <a:cs typeface="Arial" charset="0"/>
              </a:rPr>
              <a:t>dF</a:t>
            </a:r>
            <a:r>
              <a:rPr lang="en-US" dirty="0">
                <a:solidFill>
                  <a:srgbClr val="4C5156"/>
                </a:solidFill>
                <a:latin typeface="Calibri" pitchFamily="34" charset="0"/>
                <a:cs typeface="Arial" charset="0"/>
              </a:rPr>
              <a:t>].C.K.[</a:t>
            </a:r>
            <a:r>
              <a:rPr lang="en-US" dirty="0" err="1">
                <a:solidFill>
                  <a:srgbClr val="4C5156"/>
                </a:solidFill>
                <a:latin typeface="Calibri" pitchFamily="34" charset="0"/>
                <a:cs typeface="Arial" charset="0"/>
              </a:rPr>
              <a:t>meA</a:t>
            </a:r>
            <a:r>
              <a:rPr lang="en-US" dirty="0">
                <a:solidFill>
                  <a:srgbClr val="4C5156"/>
                </a:solidFill>
                <a:latin typeface="Calibri" pitchFamily="34" charset="0"/>
                <a:cs typeface="Arial" charset="0"/>
              </a:rPr>
              <a:t>].E.D.A}$$$$</a:t>
            </a:r>
          </a:p>
        </p:txBody>
      </p:sp>
      <p:sp>
        <p:nvSpPr>
          <p:cNvPr id="3" name="Rectangle 2">
            <a:extLst>
              <a:ext uri="{FF2B5EF4-FFF2-40B4-BE49-F238E27FC236}">
                <a16:creationId xmlns="" xmlns:a16="http://schemas.microsoft.com/office/drawing/2014/main" id="{43FAD4A5-69AD-42C5-B9DA-9636A6CFE7FC}"/>
              </a:ext>
            </a:extLst>
          </p:cNvPr>
          <p:cNvSpPr/>
          <p:nvPr/>
        </p:nvSpPr>
        <p:spPr>
          <a:xfrm>
            <a:off x="716282" y="1310133"/>
            <a:ext cx="8568952" cy="369332"/>
          </a:xfrm>
          <a:prstGeom prst="rect">
            <a:avLst/>
          </a:prstGeom>
          <a:solidFill>
            <a:schemeClr val="accent1">
              <a:lumMod val="60000"/>
              <a:lumOff val="40000"/>
            </a:schemeClr>
          </a:solidFill>
          <a:ln w="19050">
            <a:solidFill>
              <a:schemeClr val="tx1"/>
            </a:solidFill>
          </a:ln>
        </p:spPr>
        <p:txBody>
          <a:bodyPr wrap="square">
            <a:spAutoFit/>
          </a:bodyPr>
          <a:lstStyle/>
          <a:p>
            <a:r>
              <a:rPr lang="en-US" dirty="0">
                <a:solidFill>
                  <a:srgbClr val="4C5156"/>
                </a:solidFill>
                <a:ea typeface="MS PGothic" pitchFamily="34" charset="-128"/>
                <a:cs typeface="Calibri"/>
              </a:rPr>
              <a:t>ListOfSimplePolymers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ListOfConnections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ListOfPolymerGroups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ExtendedAnnotation</a:t>
            </a:r>
            <a:r>
              <a:rPr lang="en-US" dirty="0">
                <a:solidFill>
                  <a:srgbClr val="FF0000"/>
                </a:solidFill>
                <a:ea typeface="MS PGothic" pitchFamily="34" charset="-128"/>
                <a:cs typeface="Calibri"/>
              </a:rPr>
              <a:t>$</a:t>
            </a:r>
            <a:endParaRPr lang="en-US" dirty="0">
              <a:solidFill>
                <a:srgbClr val="FF0000"/>
              </a:solidFill>
              <a:latin typeface="Calibri" pitchFamily="34" charset="0"/>
              <a:cs typeface="Arial" charset="0"/>
            </a:endParaRPr>
          </a:p>
        </p:txBody>
      </p:sp>
      <p:sp>
        <p:nvSpPr>
          <p:cNvPr id="8" name="Textfeld 7">
            <a:extLst>
              <a:ext uri="{FF2B5EF4-FFF2-40B4-BE49-F238E27FC236}">
                <a16:creationId xmlns="" xmlns:a16="http://schemas.microsoft.com/office/drawing/2014/main" id="{38FD3897-F9D5-49E1-8539-6E3D8F9C7C62}"/>
              </a:ext>
            </a:extLst>
          </p:cNvPr>
          <p:cNvSpPr txBox="1"/>
          <p:nvPr/>
        </p:nvSpPr>
        <p:spPr>
          <a:xfrm>
            <a:off x="2783632" y="4762950"/>
            <a:ext cx="6408712" cy="923330"/>
          </a:xfrm>
          <a:prstGeom prst="rect">
            <a:avLst/>
          </a:prstGeom>
          <a:noFill/>
        </p:spPr>
        <p:txBody>
          <a:bodyPr wrap="square" rtlCol="0">
            <a:spAutoFit/>
          </a:bodyPr>
          <a:lstStyle/>
          <a:p>
            <a:pPr defTabSz="914400" fontAlgn="base">
              <a:spcBef>
                <a:spcPct val="0"/>
              </a:spcBef>
              <a:spcAft>
                <a:spcPct val="0"/>
              </a:spcAft>
            </a:pPr>
            <a:r>
              <a:rPr lang="de-DE" b="1" dirty="0">
                <a:solidFill>
                  <a:srgbClr val="173B64"/>
                </a:solidFill>
                <a:latin typeface="Arial" charset="0"/>
              </a:rPr>
              <a:t>PEPTIDE1</a:t>
            </a:r>
            <a:r>
              <a:rPr lang="de-DE" b="1" dirty="0">
                <a:solidFill>
                  <a:srgbClr val="FF0000"/>
                </a:solidFill>
                <a:latin typeface="Arial" charset="0"/>
              </a:rPr>
              <a:t>{</a:t>
            </a:r>
            <a:r>
              <a:rPr lang="de-DE" dirty="0">
                <a:solidFill>
                  <a:srgbClr val="173B64"/>
                </a:solidFill>
                <a:latin typeface="Arial" charset="0"/>
              </a:rPr>
              <a:t>W.N.D.[T-est].G.[</a:t>
            </a:r>
            <a:r>
              <a:rPr lang="de-DE" dirty="0" smtClean="0">
                <a:solidFill>
                  <a:srgbClr val="173B64"/>
                </a:solidFill>
                <a:latin typeface="Arial" charset="0"/>
              </a:rPr>
              <a:t>ORN].</a:t>
            </a:r>
            <a:r>
              <a:rPr lang="de-DE" dirty="0">
                <a:solidFill>
                  <a:srgbClr val="173B64"/>
                </a:solidFill>
                <a:latin typeface="Arial" charset="0"/>
              </a:rPr>
              <a:t>D.A.D.G.S.[</a:t>
            </a:r>
            <a:r>
              <a:rPr lang="de-DE" dirty="0" smtClean="0">
                <a:solidFill>
                  <a:srgbClr val="173B64"/>
                </a:solidFill>
                <a:latin typeface="Arial" charset="0"/>
              </a:rPr>
              <a:t>LME].[</a:t>
            </a:r>
            <a:r>
              <a:rPr lang="de-DE" dirty="0">
                <a:solidFill>
                  <a:srgbClr val="173B64"/>
                </a:solidFill>
                <a:latin typeface="Arial" charset="0"/>
              </a:rPr>
              <a:t>KYN</a:t>
            </a:r>
            <a:r>
              <a:rPr lang="de-DE" dirty="0" smtClean="0">
                <a:solidFill>
                  <a:srgbClr val="173B64"/>
                </a:solidFill>
                <a:latin typeface="Arial" charset="0"/>
              </a:rPr>
              <a:t>]</a:t>
            </a:r>
            <a:r>
              <a:rPr lang="de-DE" b="1" dirty="0" smtClean="0">
                <a:solidFill>
                  <a:srgbClr val="FF0000"/>
                </a:solidFill>
                <a:latin typeface="Arial" charset="0"/>
              </a:rPr>
              <a:t>}</a:t>
            </a:r>
            <a:r>
              <a:rPr lang="de-DE" dirty="0" smtClean="0">
                <a:solidFill>
                  <a:srgbClr val="2E8C5D"/>
                </a:solidFill>
                <a:latin typeface="Arial" charset="0"/>
              </a:rPr>
              <a:t>|</a:t>
            </a:r>
          </a:p>
          <a:p>
            <a:pPr defTabSz="914400" fontAlgn="base">
              <a:spcBef>
                <a:spcPct val="0"/>
              </a:spcBef>
              <a:spcAft>
                <a:spcPct val="0"/>
              </a:spcAft>
            </a:pPr>
            <a:r>
              <a:rPr lang="de-DE" b="1" dirty="0" smtClean="0">
                <a:solidFill>
                  <a:srgbClr val="173B64"/>
                </a:solidFill>
                <a:latin typeface="Arial" charset="0"/>
              </a:rPr>
              <a:t>CHEM1</a:t>
            </a:r>
            <a:r>
              <a:rPr lang="de-DE" b="1" dirty="0" smtClean="0">
                <a:solidFill>
                  <a:srgbClr val="FF0000"/>
                </a:solidFill>
                <a:latin typeface="Arial" charset="0"/>
              </a:rPr>
              <a:t>{</a:t>
            </a:r>
            <a:r>
              <a:rPr lang="de-DE" dirty="0" smtClean="0">
                <a:solidFill>
                  <a:srgbClr val="173B64"/>
                </a:solidFill>
                <a:latin typeface="Arial" charset="0"/>
              </a:rPr>
              <a:t>DA</a:t>
            </a:r>
            <a:r>
              <a:rPr lang="de-DE" b="1" dirty="0" smtClean="0">
                <a:solidFill>
                  <a:srgbClr val="FF0000"/>
                </a:solidFill>
                <a:latin typeface="Arial" charset="0"/>
              </a:rPr>
              <a:t>}</a:t>
            </a:r>
            <a:r>
              <a:rPr lang="de-DE" b="1" dirty="0" smtClean="0">
                <a:solidFill>
                  <a:srgbClr val="2E8C5D"/>
                </a:solidFill>
                <a:latin typeface="Arial" charset="0"/>
              </a:rPr>
              <a:t>$</a:t>
            </a:r>
            <a:r>
              <a:rPr lang="de-DE" dirty="0" smtClean="0">
                <a:solidFill>
                  <a:schemeClr val="tx2"/>
                </a:solidFill>
                <a:latin typeface="Arial" charset="0"/>
              </a:rPr>
              <a:t>PEPTIDE1,PEPTIDE1,</a:t>
            </a:r>
            <a:r>
              <a:rPr lang="de-DE" dirty="0" smtClean="0">
                <a:solidFill>
                  <a:schemeClr val="accent2">
                    <a:lumMod val="50000"/>
                  </a:schemeClr>
                </a:solidFill>
                <a:latin typeface="Arial" charset="0"/>
              </a:rPr>
              <a:t>13:R2</a:t>
            </a:r>
            <a:r>
              <a:rPr lang="de-DE" dirty="0" smtClean="0">
                <a:solidFill>
                  <a:schemeClr val="tx2"/>
                </a:solidFill>
                <a:latin typeface="Arial" charset="0"/>
              </a:rPr>
              <a:t>-</a:t>
            </a:r>
            <a:r>
              <a:rPr lang="de-DE" dirty="0" smtClean="0">
                <a:solidFill>
                  <a:schemeClr val="accent5">
                    <a:lumMod val="75000"/>
                  </a:schemeClr>
                </a:solidFill>
                <a:latin typeface="Arial" charset="0"/>
              </a:rPr>
              <a:t>4:R3</a:t>
            </a:r>
            <a:r>
              <a:rPr lang="de-DE" b="1" dirty="0" smtClean="0">
                <a:solidFill>
                  <a:srgbClr val="2E8C5D"/>
                </a:solidFill>
                <a:latin typeface="Arial" charset="0"/>
              </a:rPr>
              <a:t>|</a:t>
            </a:r>
            <a:r>
              <a:rPr lang="de-DE" dirty="0" smtClean="0">
                <a:solidFill>
                  <a:srgbClr val="2103D5"/>
                </a:solidFill>
                <a:latin typeface="Arial" charset="0"/>
              </a:rPr>
              <a:t>PEPTIDE1,</a:t>
            </a:r>
          </a:p>
          <a:p>
            <a:pPr defTabSz="914400" fontAlgn="base">
              <a:spcBef>
                <a:spcPct val="0"/>
              </a:spcBef>
              <a:spcAft>
                <a:spcPct val="0"/>
              </a:spcAft>
            </a:pPr>
            <a:r>
              <a:rPr lang="de-DE" dirty="0" smtClean="0">
                <a:solidFill>
                  <a:srgbClr val="2103D5"/>
                </a:solidFill>
                <a:latin typeface="Arial" charset="0"/>
              </a:rPr>
              <a:t>CHEM1,1:R1-1:R1</a:t>
            </a:r>
            <a:r>
              <a:rPr lang="de-DE" b="1" dirty="0">
                <a:solidFill>
                  <a:srgbClr val="2E8C5D"/>
                </a:solidFill>
                <a:latin typeface="Arial" charset="0"/>
              </a:rPr>
              <a:t>$$$</a:t>
            </a:r>
          </a:p>
        </p:txBody>
      </p:sp>
      <p:sp>
        <p:nvSpPr>
          <p:cNvPr id="4" name="Rectangle 3">
            <a:extLst>
              <a:ext uri="{FF2B5EF4-FFF2-40B4-BE49-F238E27FC236}">
                <a16:creationId xmlns="" xmlns:a16="http://schemas.microsoft.com/office/drawing/2014/main" id="{0E7F3CDE-70E3-496E-95BB-ED66DAB7AAC6}"/>
              </a:ext>
            </a:extLst>
          </p:cNvPr>
          <p:cNvSpPr/>
          <p:nvPr/>
        </p:nvSpPr>
        <p:spPr>
          <a:xfrm>
            <a:off x="6816080" y="3686090"/>
            <a:ext cx="1680717" cy="461665"/>
          </a:xfrm>
          <a:prstGeom prst="rect">
            <a:avLst/>
          </a:prstGeom>
        </p:spPr>
        <p:txBody>
          <a:bodyPr wrap="none">
            <a:spAutoFit/>
          </a:bodyPr>
          <a:lstStyle/>
          <a:p>
            <a:r>
              <a:rPr lang="en-US" sz="2400" dirty="0">
                <a:latin typeface="Calibri" pitchFamily="34" charset="0"/>
                <a:cs typeface="Arial" charset="0"/>
              </a:rPr>
              <a:t>Daptomycin</a:t>
            </a:r>
            <a:endParaRPr lang="en-GB" sz="2400" dirty="0"/>
          </a:p>
        </p:txBody>
      </p:sp>
    </p:spTree>
    <p:extLst>
      <p:ext uri="{BB962C8B-B14F-4D97-AF65-F5344CB8AC3E}">
        <p14:creationId xmlns:p14="http://schemas.microsoft.com/office/powerpoint/2010/main" val="224410405"/>
      </p:ext>
    </p:extLst>
  </p:cSld>
  <p:clrMapOvr>
    <a:masterClrMapping/>
  </p:clrMapOvr>
  <mc:AlternateContent xmlns:mc="http://schemas.openxmlformats.org/markup-compatibility/2006" xmlns:p14="http://schemas.microsoft.com/office/powerpoint/2010/main">
    <mc:Choice Requires="p14">
      <p:transition spd="slow" p14:dur="1250" advTm="72629">
        <p:fade/>
      </p:transition>
    </mc:Choice>
    <mc:Fallback xmlns="">
      <p:transition spd="slow" advTm="7262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9416" y="2311132"/>
            <a:ext cx="9371384" cy="1692771"/>
          </a:xfrm>
        </p:spPr>
        <p:txBody>
          <a:bodyPr/>
          <a:lstStyle/>
          <a:p>
            <a:r>
              <a:rPr lang="en-US" dirty="0"/>
              <a:t>HELM: </a:t>
            </a:r>
            <a:r>
              <a:rPr lang="en-US" sz="3200" dirty="0"/>
              <a:t>an Open Standard for Biomolecule Structure Representation and Exchange</a:t>
            </a:r>
          </a:p>
        </p:txBody>
      </p:sp>
      <p:sp>
        <p:nvSpPr>
          <p:cNvPr id="10" name="Text Placeholder 9"/>
          <p:cNvSpPr>
            <a:spLocks noGrp="1"/>
          </p:cNvSpPr>
          <p:nvPr>
            <p:ph type="body" sz="quarter" idx="11"/>
          </p:nvPr>
        </p:nvSpPr>
        <p:spPr>
          <a:xfrm>
            <a:off x="842674" y="5949280"/>
            <a:ext cx="2819400" cy="533400"/>
          </a:xfrm>
        </p:spPr>
        <p:txBody>
          <a:bodyPr/>
          <a:lstStyle/>
          <a:p>
            <a:r>
              <a:rPr lang="en-US" dirty="0" smtClean="0">
                <a:solidFill>
                  <a:schemeClr val="tx1"/>
                </a:solidFill>
              </a:rPr>
              <a:t>20</a:t>
            </a:r>
            <a:r>
              <a:rPr lang="en-US" baseline="30000" dirty="0" smtClean="0">
                <a:solidFill>
                  <a:schemeClr val="tx1"/>
                </a:solidFill>
              </a:rPr>
              <a:t>th</a:t>
            </a:r>
            <a:r>
              <a:rPr lang="en-US" dirty="0" smtClean="0">
                <a:solidFill>
                  <a:schemeClr val="tx1"/>
                </a:solidFill>
              </a:rPr>
              <a:t> August 2017</a:t>
            </a:r>
            <a:endParaRPr lang="en-US" dirty="0"/>
          </a:p>
        </p:txBody>
      </p:sp>
      <p:sp>
        <p:nvSpPr>
          <p:cNvPr id="11" name="Text Placeholder 10"/>
          <p:cNvSpPr>
            <a:spLocks noGrp="1"/>
          </p:cNvSpPr>
          <p:nvPr>
            <p:ph type="body" sz="quarter" idx="12"/>
          </p:nvPr>
        </p:nvSpPr>
        <p:spPr>
          <a:xfrm>
            <a:off x="842674" y="5157192"/>
            <a:ext cx="3021078" cy="576064"/>
          </a:xfrm>
        </p:spPr>
        <p:txBody>
          <a:bodyPr>
            <a:noAutofit/>
          </a:bodyPr>
          <a:lstStyle/>
          <a:p>
            <a:r>
              <a:rPr lang="en-US" sz="2400" dirty="0" smtClean="0"/>
              <a:t>Matthias Nolte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50" advTm="21775">
        <p:fade/>
      </p:transition>
    </mc:Choice>
    <mc:Fallback xmlns="">
      <p:transition spd="slow" advTm="2177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 xmlns:a16="http://schemas.microsoft.com/office/drawing/2014/main" id="{2594551C-0757-4164-86B5-99E016EC63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33" t="17288" r="1202" b="32674"/>
          <a:stretch/>
        </p:blipFill>
        <p:spPr bwMode="auto">
          <a:xfrm>
            <a:off x="2778460" y="2060849"/>
            <a:ext cx="6419056" cy="33806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434" name="Title 1"/>
          <p:cNvSpPr>
            <a:spLocks noGrp="1"/>
          </p:cNvSpPr>
          <p:nvPr>
            <p:ph type="title"/>
          </p:nvPr>
        </p:nvSpPr>
        <p:spPr/>
        <p:txBody>
          <a:bodyPr/>
          <a:lstStyle/>
          <a:p>
            <a:r>
              <a:rPr lang="en-US" dirty="0"/>
              <a:t>Notation </a:t>
            </a:r>
            <a:r>
              <a:rPr lang="en-US" dirty="0" smtClean="0"/>
              <a:t>Format</a:t>
            </a:r>
            <a:endParaRPr lang="en-GB" dirty="0"/>
          </a:p>
        </p:txBody>
      </p:sp>
      <p:sp>
        <p:nvSpPr>
          <p:cNvPr id="6" name="Content Placeholder 2">
            <a:extLst>
              <a:ext uri="{FF2B5EF4-FFF2-40B4-BE49-F238E27FC236}">
                <a16:creationId xmlns="" xmlns:a16="http://schemas.microsoft.com/office/drawing/2014/main" id="{C588B1FA-7291-43F6-91C2-C8FDC919E058}"/>
              </a:ext>
            </a:extLst>
          </p:cNvPr>
          <p:cNvSpPr txBox="1">
            <a:spLocks/>
          </p:cNvSpPr>
          <p:nvPr/>
        </p:nvSpPr>
        <p:spPr>
          <a:xfrm>
            <a:off x="716282" y="5013176"/>
            <a:ext cx="8280920" cy="1372979"/>
          </a:xfrm>
          <a:prstGeom prst="rect">
            <a:avLst/>
          </a:prstGeom>
        </p:spPr>
        <p:txBody>
          <a:bodyPr/>
          <a:lstStyle>
            <a:lvl1pPr marL="342900" indent="-342900" algn="l" rtl="0" eaLnBrk="0" fontAlgn="base" hangingPunct="0">
              <a:spcBef>
                <a:spcPct val="20000"/>
              </a:spcBef>
              <a:spcAft>
                <a:spcPct val="0"/>
              </a:spcAft>
              <a:buChar char="•"/>
              <a:defRPr sz="3200">
                <a:solidFill>
                  <a:srgbClr val="002060"/>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0206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0206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02060"/>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0206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462300"/>
                </a:solidFill>
                <a:latin typeface="+mn-lt"/>
              </a:defRPr>
            </a:lvl6pPr>
            <a:lvl7pPr marL="2971800" indent="-228600" algn="l" rtl="0" eaLnBrk="1" fontAlgn="base" hangingPunct="1">
              <a:spcBef>
                <a:spcPct val="20000"/>
              </a:spcBef>
              <a:spcAft>
                <a:spcPct val="0"/>
              </a:spcAft>
              <a:buChar char="»"/>
              <a:defRPr sz="2000">
                <a:solidFill>
                  <a:srgbClr val="462300"/>
                </a:solidFill>
                <a:latin typeface="+mn-lt"/>
              </a:defRPr>
            </a:lvl7pPr>
            <a:lvl8pPr marL="3429000" indent="-228600" algn="l" rtl="0" eaLnBrk="1" fontAlgn="base" hangingPunct="1">
              <a:spcBef>
                <a:spcPct val="20000"/>
              </a:spcBef>
              <a:spcAft>
                <a:spcPct val="0"/>
              </a:spcAft>
              <a:buChar char="»"/>
              <a:defRPr sz="2000">
                <a:solidFill>
                  <a:srgbClr val="462300"/>
                </a:solidFill>
                <a:latin typeface="+mn-lt"/>
              </a:defRPr>
            </a:lvl8pPr>
            <a:lvl9pPr marL="3886200" indent="-228600" algn="l" rtl="0" eaLnBrk="1" fontAlgn="base" hangingPunct="1">
              <a:spcBef>
                <a:spcPct val="20000"/>
              </a:spcBef>
              <a:spcAft>
                <a:spcPct val="0"/>
              </a:spcAft>
              <a:buChar char="»"/>
              <a:defRPr sz="2000">
                <a:solidFill>
                  <a:srgbClr val="462300"/>
                </a:solidFill>
                <a:latin typeface="+mn-lt"/>
              </a:defRPr>
            </a:lvl9pPr>
          </a:lstStyle>
          <a:p>
            <a:pPr marL="0" indent="0" defTabSz="914400" eaLnBrk="1" hangingPunct="1">
              <a:spcBef>
                <a:spcPct val="0"/>
              </a:spcBef>
              <a:buNone/>
              <a:defRPr/>
            </a:pPr>
            <a:r>
              <a:rPr lang="en-US" sz="1800" dirty="0">
                <a:solidFill>
                  <a:schemeClr val="tx2"/>
                </a:solidFill>
                <a:latin typeface="Calibri" pitchFamily="34" charset="0"/>
                <a:ea typeface="+mn-ea"/>
                <a:cs typeface="Arial" charset="0"/>
              </a:rPr>
              <a:t>HELM notation</a:t>
            </a:r>
          </a:p>
          <a:p>
            <a:pPr marL="0" indent="0" defTabSz="914400">
              <a:buNone/>
              <a:defRPr/>
            </a:pPr>
            <a:r>
              <a:rPr lang="en-US" sz="1800" dirty="0">
                <a:solidFill>
                  <a:srgbClr val="4C5156"/>
                </a:solidFill>
                <a:latin typeface="Calibri"/>
                <a:cs typeface="Calibri"/>
              </a:rPr>
              <a:t>RNA1{R(G)P.R(G)P.R(C)P.R(A)P.R(C)P.R(U)P.R(U)P.R(C)P.R(G)P.R(G)P.R(U)P.R(G)P.R(C)P.R(C)}</a:t>
            </a:r>
            <a:r>
              <a:rPr lang="en-US" sz="1800" dirty="0">
                <a:solidFill>
                  <a:schemeClr val="accent5">
                    <a:lumMod val="75000"/>
                  </a:schemeClr>
                </a:solidFill>
                <a:latin typeface="Calibri"/>
                <a:cs typeface="Calibri"/>
              </a:rPr>
              <a:t>$$</a:t>
            </a:r>
            <a:r>
              <a:rPr lang="en-US" sz="1800" dirty="0">
                <a:solidFill>
                  <a:srgbClr val="4C5156"/>
                </a:solidFill>
                <a:latin typeface="Calibri"/>
                <a:cs typeface="Calibri"/>
              </a:rPr>
              <a:t>RNA1,RNA1,11:pair-32:pair|RNA1,RNA1,5:pair-38:pair|RNA1,RNA1,14:pair-29:pair|RNA1,RNA1,8:pair-35:pair|RNA1,RNA1,2:pair-41:pair$$</a:t>
            </a:r>
          </a:p>
        </p:txBody>
      </p:sp>
      <p:sp>
        <p:nvSpPr>
          <p:cNvPr id="7" name="Rectangle 6">
            <a:extLst>
              <a:ext uri="{FF2B5EF4-FFF2-40B4-BE49-F238E27FC236}">
                <a16:creationId xmlns="" xmlns:a16="http://schemas.microsoft.com/office/drawing/2014/main" id="{43FAD4A5-69AD-42C5-B9DA-9636A6CFE7FC}"/>
              </a:ext>
            </a:extLst>
          </p:cNvPr>
          <p:cNvSpPr/>
          <p:nvPr/>
        </p:nvSpPr>
        <p:spPr>
          <a:xfrm>
            <a:off x="716282" y="1310133"/>
            <a:ext cx="8568952" cy="369332"/>
          </a:xfrm>
          <a:prstGeom prst="rect">
            <a:avLst/>
          </a:prstGeom>
          <a:solidFill>
            <a:schemeClr val="accent1">
              <a:lumMod val="60000"/>
              <a:lumOff val="40000"/>
            </a:schemeClr>
          </a:solidFill>
          <a:ln w="19050">
            <a:solidFill>
              <a:schemeClr val="tx1"/>
            </a:solidFill>
          </a:ln>
        </p:spPr>
        <p:txBody>
          <a:bodyPr wrap="square">
            <a:spAutoFit/>
          </a:bodyPr>
          <a:lstStyle/>
          <a:p>
            <a:r>
              <a:rPr lang="en-US" dirty="0">
                <a:solidFill>
                  <a:srgbClr val="4C5156"/>
                </a:solidFill>
                <a:ea typeface="MS PGothic" pitchFamily="34" charset="-128"/>
                <a:cs typeface="Calibri"/>
              </a:rPr>
              <a:t>ListOfSimplePolymers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ListOfConnections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ListOfPolymerGroups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ExtendedAnnotation</a:t>
            </a:r>
            <a:r>
              <a:rPr lang="en-US" dirty="0">
                <a:solidFill>
                  <a:srgbClr val="FF0000"/>
                </a:solidFill>
                <a:ea typeface="MS PGothic" pitchFamily="34" charset="-128"/>
                <a:cs typeface="Calibri"/>
              </a:rPr>
              <a:t>$</a:t>
            </a:r>
            <a:endParaRPr lang="en-US" dirty="0">
              <a:solidFill>
                <a:srgbClr val="FF0000"/>
              </a:solidFill>
              <a:latin typeface="Calibri" pitchFamily="34" charset="0"/>
              <a:cs typeface="Arial" charset="0"/>
            </a:endParaRPr>
          </a:p>
        </p:txBody>
      </p:sp>
    </p:spTree>
    <p:extLst>
      <p:ext uri="{BB962C8B-B14F-4D97-AF65-F5344CB8AC3E}">
        <p14:creationId xmlns:p14="http://schemas.microsoft.com/office/powerpoint/2010/main" val="1669484456"/>
      </p:ext>
    </p:extLst>
  </p:cSld>
  <p:clrMapOvr>
    <a:masterClrMapping/>
  </p:clrMapOvr>
  <mc:AlternateContent xmlns:mc="http://schemas.openxmlformats.org/markup-compatibility/2006" xmlns:p14="http://schemas.microsoft.com/office/powerpoint/2010/main">
    <mc:Choice Requires="p14">
      <p:transition spd="slow" p14:dur="1250" advTm="16201">
        <p:fade/>
      </p:transition>
    </mc:Choice>
    <mc:Fallback xmlns="">
      <p:transition spd="slow" advTm="16201">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HELM…</a:t>
            </a:r>
            <a:endParaRPr lang="en-GB" dirty="0"/>
          </a:p>
        </p:txBody>
      </p:sp>
      <p:sp>
        <p:nvSpPr>
          <p:cNvPr id="3" name="Inhaltsplatzhalter 2"/>
          <p:cNvSpPr>
            <a:spLocks noGrp="1"/>
          </p:cNvSpPr>
          <p:nvPr>
            <p:ph idx="1"/>
          </p:nvPr>
        </p:nvSpPr>
        <p:spPr/>
        <p:txBody>
          <a:bodyPr>
            <a:normAutofit fontScale="85000" lnSpcReduction="20000"/>
          </a:bodyPr>
          <a:lstStyle/>
          <a:p>
            <a:pPr marL="0" indent="0">
              <a:buNone/>
            </a:pPr>
            <a:r>
              <a:rPr lang="en-GB" dirty="0" smtClean="0">
                <a:solidFill>
                  <a:srgbClr val="228B96"/>
                </a:solidFill>
              </a:rPr>
              <a:t>…and very large molecules</a:t>
            </a:r>
            <a:endParaRPr lang="de-DE" dirty="0" smtClean="0">
              <a:solidFill>
                <a:srgbClr val="228B96"/>
              </a:solidFill>
            </a:endParaRPr>
          </a:p>
          <a:p>
            <a:pPr lvl="1"/>
            <a:r>
              <a:rPr lang="de-DE" sz="2200" dirty="0" smtClean="0"/>
              <a:t>Example: Connectin (Titin)</a:t>
            </a:r>
          </a:p>
          <a:p>
            <a:pPr lvl="1"/>
            <a:r>
              <a:rPr lang="de-DE" sz="2200" dirty="0" smtClean="0"/>
              <a:t>Human muscle protein out of 34,350 amino acids</a:t>
            </a:r>
          </a:p>
          <a:p>
            <a:pPr lvl="1"/>
            <a:r>
              <a:rPr lang="de-DE" sz="2200" dirty="0" smtClean="0"/>
              <a:t>=&gt; 540,000 atoms</a:t>
            </a:r>
          </a:p>
          <a:p>
            <a:pPr lvl="1"/>
            <a:r>
              <a:rPr lang="de-DE" sz="2200" dirty="0" smtClean="0"/>
              <a:t>Creation and validation of HELM notation </a:t>
            </a:r>
          </a:p>
          <a:p>
            <a:pPr marL="457200" lvl="1" indent="0">
              <a:buNone/>
            </a:pPr>
            <a:r>
              <a:rPr lang="de-DE" sz="2200" dirty="0" smtClean="0"/>
              <a:t>    from FASTA in &lt; 1 s</a:t>
            </a:r>
          </a:p>
          <a:p>
            <a:endParaRPr lang="de-DE" dirty="0" smtClean="0"/>
          </a:p>
          <a:p>
            <a:pPr marL="0" indent="0">
              <a:buNone/>
            </a:pPr>
            <a:r>
              <a:rPr lang="en-US" dirty="0" smtClean="0">
                <a:solidFill>
                  <a:srgbClr val="228B96"/>
                </a:solidFill>
              </a:rPr>
              <a:t>…and exchanging information</a:t>
            </a:r>
          </a:p>
          <a:p>
            <a:pPr lvl="1"/>
            <a:r>
              <a:rPr lang="en-US" dirty="0" smtClean="0"/>
              <a:t>HELM relies on the monomer definitions</a:t>
            </a:r>
          </a:p>
          <a:p>
            <a:pPr lvl="1"/>
            <a:r>
              <a:rPr lang="en-US" dirty="0" smtClean="0"/>
              <a:t>Monomer information can be exchanged using </a:t>
            </a:r>
            <a:r>
              <a:rPr lang="en-US" dirty="0" err="1" smtClean="0"/>
              <a:t>xHELM</a:t>
            </a:r>
            <a:r>
              <a:rPr lang="en-US" dirty="0" smtClean="0"/>
              <a:t>, an XML file format that includes the monomers for the molecules in the file.</a:t>
            </a:r>
          </a:p>
          <a:p>
            <a:endParaRPr lang="en-US" dirty="0" smtClean="0"/>
          </a:p>
          <a:p>
            <a:pPr marL="0" indent="0">
              <a:buNone/>
            </a:pPr>
            <a:r>
              <a:rPr lang="en-US" dirty="0" smtClean="0">
                <a:solidFill>
                  <a:srgbClr val="228B96"/>
                </a:solidFill>
              </a:rPr>
              <a:t>… and monomer bloat</a:t>
            </a:r>
          </a:p>
          <a:p>
            <a:pPr lvl="1"/>
            <a:r>
              <a:rPr lang="en-US" dirty="0" smtClean="0"/>
              <a:t>In-line HELM allows the definition of ‘temporary’ monomers when you with only use a monomer once. </a:t>
            </a:r>
            <a:endParaRPr lang="en-US" dirty="0"/>
          </a:p>
        </p:txBody>
      </p:sp>
      <p:sp>
        <p:nvSpPr>
          <p:cNvPr id="4" name="Foliennummernplatzhalter 3"/>
          <p:cNvSpPr>
            <a:spLocks noGrp="1"/>
          </p:cNvSpPr>
          <p:nvPr>
            <p:ph type="sldNum" sz="quarter" idx="10"/>
          </p:nvPr>
        </p:nvSpPr>
        <p:spPr/>
        <p:txBody>
          <a:bodyPr/>
          <a:lstStyle/>
          <a:p>
            <a:fld id="{79F65372-B929-454B-AC40-6926AEC9B884}" type="slidenum">
              <a:rPr lang="de-DE" smtClean="0"/>
              <a:pPr/>
              <a:t>21</a:t>
            </a:fld>
            <a:endParaRPr lang="de-DE"/>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87" y="1464893"/>
            <a:ext cx="5040979" cy="2317107"/>
          </a:xfrm>
          <a:prstGeom prst="rect">
            <a:avLst/>
          </a:prstGeom>
        </p:spPr>
      </p:pic>
    </p:spTree>
    <p:extLst>
      <p:ext uri="{BB962C8B-B14F-4D97-AF65-F5344CB8AC3E}">
        <p14:creationId xmlns:p14="http://schemas.microsoft.com/office/powerpoint/2010/main" val="1009231898"/>
      </p:ext>
    </p:extLst>
  </p:cSld>
  <p:clrMapOvr>
    <a:masterClrMapping/>
  </p:clrMapOvr>
  <mc:AlternateContent xmlns:mc="http://schemas.openxmlformats.org/markup-compatibility/2006" xmlns:p14="http://schemas.microsoft.com/office/powerpoint/2010/main">
    <mc:Choice Requires="p14">
      <p:transition spd="slow" p14:dur="1250" advTm="75961">
        <p:fade/>
      </p:transition>
    </mc:Choice>
    <mc:Fallback xmlns="">
      <p:transition spd="slow" advTm="75961">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So… mission completed?</a:t>
            </a:r>
            <a:endParaRPr lang="en-GB" dirty="0"/>
          </a:p>
        </p:txBody>
      </p:sp>
      <p:sp>
        <p:nvSpPr>
          <p:cNvPr id="26" name="Inhaltsplatzhalter 2"/>
          <p:cNvSpPr>
            <a:spLocks noGrp="1"/>
          </p:cNvSpPr>
          <p:nvPr>
            <p:ph idx="1"/>
          </p:nvPr>
        </p:nvSpPr>
        <p:spPr>
          <a:xfrm>
            <a:off x="765192" y="3928386"/>
            <a:ext cx="10972799" cy="2016224"/>
          </a:xfrm>
        </p:spPr>
        <p:txBody>
          <a:bodyPr>
            <a:normAutofit fontScale="70000" lnSpcReduction="20000"/>
          </a:bodyPr>
          <a:lstStyle/>
          <a:p>
            <a:r>
              <a:rPr lang="de-DE" dirty="0" smtClean="0"/>
              <a:t>Unknown numbers of repeating elements</a:t>
            </a:r>
          </a:p>
          <a:p>
            <a:r>
              <a:rPr lang="de-DE" dirty="0" smtClean="0"/>
              <a:t>Various connection points of ADCs</a:t>
            </a:r>
          </a:p>
          <a:p>
            <a:r>
              <a:rPr lang="de-DE" dirty="0" smtClean="0"/>
              <a:t>Unknown elements in sequences</a:t>
            </a:r>
          </a:p>
          <a:p>
            <a:r>
              <a:rPr lang="de-DE" dirty="0" smtClean="0"/>
              <a:t>Unknown connections between polymers</a:t>
            </a:r>
          </a:p>
          <a:p>
            <a:r>
              <a:rPr lang="de-DE" dirty="0" smtClean="0"/>
              <a:t>Undefined polymers</a:t>
            </a:r>
          </a:p>
          <a:p>
            <a:r>
              <a:rPr lang="de-DE" dirty="0" smtClean="0"/>
              <a:t>...</a:t>
            </a:r>
            <a:endParaRPr lang="de-DE" dirty="0"/>
          </a:p>
        </p:txBody>
      </p:sp>
      <p:sp>
        <p:nvSpPr>
          <p:cNvPr id="4" name="Foliennummernplatzhalter 3"/>
          <p:cNvSpPr>
            <a:spLocks noGrp="1"/>
          </p:cNvSpPr>
          <p:nvPr>
            <p:ph type="sldNum" sz="quarter" idx="10"/>
          </p:nvPr>
        </p:nvSpPr>
        <p:spPr/>
        <p:txBody>
          <a:bodyPr/>
          <a:lstStyle/>
          <a:p>
            <a:fld id="{79F65372-B929-454B-AC40-6926AEC9B884}" type="slidenum">
              <a:rPr lang="de-DE" smtClean="0"/>
              <a:pPr/>
              <a:t>22</a:t>
            </a:fld>
            <a:endParaRPr lang="de-DE"/>
          </a:p>
        </p:txBody>
      </p:sp>
      <p:sp>
        <p:nvSpPr>
          <p:cNvPr id="5" name="Textfeld 4"/>
          <p:cNvSpPr txBox="1"/>
          <p:nvPr/>
        </p:nvSpPr>
        <p:spPr>
          <a:xfrm>
            <a:off x="4871864" y="1301860"/>
            <a:ext cx="470000" cy="830997"/>
          </a:xfrm>
          <a:prstGeom prst="rect">
            <a:avLst/>
          </a:prstGeom>
          <a:noFill/>
        </p:spPr>
        <p:txBody>
          <a:bodyPr wrap="none" rtlCol="0">
            <a:spAutoFit/>
          </a:bodyPr>
          <a:lstStyle/>
          <a:p>
            <a:r>
              <a:rPr lang="de-DE" sz="4800" b="1" dirty="0">
                <a:solidFill>
                  <a:srgbClr val="FF0000"/>
                </a:solidFill>
              </a:rPr>
              <a:t>?</a:t>
            </a:r>
          </a:p>
        </p:txBody>
      </p:sp>
      <p:sp>
        <p:nvSpPr>
          <p:cNvPr id="22" name="Textfeld 21"/>
          <p:cNvSpPr txBox="1"/>
          <p:nvPr/>
        </p:nvSpPr>
        <p:spPr>
          <a:xfrm>
            <a:off x="3575720" y="1301860"/>
            <a:ext cx="470000" cy="830997"/>
          </a:xfrm>
          <a:prstGeom prst="rect">
            <a:avLst/>
          </a:prstGeom>
          <a:noFill/>
        </p:spPr>
        <p:txBody>
          <a:bodyPr wrap="none" rtlCol="0">
            <a:spAutoFit/>
          </a:bodyPr>
          <a:lstStyle/>
          <a:p>
            <a:r>
              <a:rPr lang="de-DE" sz="4800" b="1" dirty="0">
                <a:solidFill>
                  <a:srgbClr val="FF0000"/>
                </a:solidFill>
              </a:rPr>
              <a:t>?</a:t>
            </a:r>
          </a:p>
        </p:txBody>
      </p:sp>
      <p:sp>
        <p:nvSpPr>
          <p:cNvPr id="23" name="Textfeld 22"/>
          <p:cNvSpPr txBox="1"/>
          <p:nvPr/>
        </p:nvSpPr>
        <p:spPr>
          <a:xfrm>
            <a:off x="2276460" y="1301860"/>
            <a:ext cx="470000" cy="830997"/>
          </a:xfrm>
          <a:prstGeom prst="rect">
            <a:avLst/>
          </a:prstGeom>
          <a:noFill/>
        </p:spPr>
        <p:txBody>
          <a:bodyPr wrap="none" rtlCol="0">
            <a:spAutoFit/>
          </a:bodyPr>
          <a:lstStyle/>
          <a:p>
            <a:r>
              <a:rPr lang="de-DE" sz="4800" b="1" dirty="0">
                <a:solidFill>
                  <a:srgbClr val="FF0000"/>
                </a:solidFill>
              </a:rPr>
              <a:t>?</a:t>
            </a:r>
          </a:p>
        </p:txBody>
      </p:sp>
      <p:pic>
        <p:nvPicPr>
          <p:cNvPr id="24" name="Picture 2" descr="http://cdn4.pistoiaalliance.org/wp-content/uploads/2015/05/Slide6b.png?7bc6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774" y="2236586"/>
            <a:ext cx="7794855" cy="1120406"/>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feld 26"/>
          <p:cNvSpPr txBox="1"/>
          <p:nvPr/>
        </p:nvSpPr>
        <p:spPr>
          <a:xfrm>
            <a:off x="8846996" y="1301860"/>
            <a:ext cx="470000" cy="830997"/>
          </a:xfrm>
          <a:prstGeom prst="rect">
            <a:avLst/>
          </a:prstGeom>
          <a:noFill/>
        </p:spPr>
        <p:txBody>
          <a:bodyPr wrap="none" rtlCol="0">
            <a:spAutoFit/>
          </a:bodyPr>
          <a:lstStyle/>
          <a:p>
            <a:r>
              <a:rPr lang="de-DE" sz="4800" b="1" dirty="0">
                <a:solidFill>
                  <a:srgbClr val="FF0000"/>
                </a:solidFill>
              </a:rPr>
              <a:t>?</a:t>
            </a:r>
          </a:p>
        </p:txBody>
      </p:sp>
      <p:sp>
        <p:nvSpPr>
          <p:cNvPr id="28" name="Textfeld 27"/>
          <p:cNvSpPr txBox="1"/>
          <p:nvPr/>
        </p:nvSpPr>
        <p:spPr>
          <a:xfrm>
            <a:off x="7550852" y="1301860"/>
            <a:ext cx="470000" cy="830997"/>
          </a:xfrm>
          <a:prstGeom prst="rect">
            <a:avLst/>
          </a:prstGeom>
          <a:noFill/>
        </p:spPr>
        <p:txBody>
          <a:bodyPr wrap="none" rtlCol="0">
            <a:spAutoFit/>
          </a:bodyPr>
          <a:lstStyle/>
          <a:p>
            <a:r>
              <a:rPr lang="de-DE" sz="4800" b="1" dirty="0">
                <a:solidFill>
                  <a:srgbClr val="FF0000"/>
                </a:solidFill>
              </a:rPr>
              <a:t>?</a:t>
            </a:r>
          </a:p>
        </p:txBody>
      </p:sp>
      <p:sp>
        <p:nvSpPr>
          <p:cNvPr id="29" name="Textfeld 28"/>
          <p:cNvSpPr txBox="1"/>
          <p:nvPr/>
        </p:nvSpPr>
        <p:spPr>
          <a:xfrm>
            <a:off x="6251592" y="1301860"/>
            <a:ext cx="470000" cy="830997"/>
          </a:xfrm>
          <a:prstGeom prst="rect">
            <a:avLst/>
          </a:prstGeom>
          <a:noFill/>
        </p:spPr>
        <p:txBody>
          <a:bodyPr wrap="none" rtlCol="0">
            <a:spAutoFit/>
          </a:bodyPr>
          <a:lstStyle/>
          <a:p>
            <a:r>
              <a:rPr lang="de-DE" sz="4800" b="1" dirty="0">
                <a:solidFill>
                  <a:srgbClr val="FF0000"/>
                </a:solidFill>
              </a:rPr>
              <a:t>?</a:t>
            </a:r>
          </a:p>
        </p:txBody>
      </p:sp>
      <p:sp>
        <p:nvSpPr>
          <p:cNvPr id="12" name="Rectangle: Folded Corner 11">
            <a:extLst>
              <a:ext uri="{FF2B5EF4-FFF2-40B4-BE49-F238E27FC236}">
                <a16:creationId xmlns="" xmlns:a16="http://schemas.microsoft.com/office/drawing/2014/main" id="{DCA642F4-E167-4096-A2EC-2D97432A77EE}"/>
              </a:ext>
            </a:extLst>
          </p:cNvPr>
          <p:cNvSpPr/>
          <p:nvPr/>
        </p:nvSpPr>
        <p:spPr>
          <a:xfrm>
            <a:off x="7189313" y="4005064"/>
            <a:ext cx="3315366" cy="1746665"/>
          </a:xfrm>
          <a:prstGeom prst="foldedCorner">
            <a:avLst/>
          </a:prstGeom>
          <a:solidFill>
            <a:schemeClr val="accent6">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lumMod val="50000"/>
                  </a:schemeClr>
                </a:solidFill>
              </a:rPr>
              <a:t>Ambiguity is not something we handle well in either small or large molecule representation. </a:t>
            </a:r>
          </a:p>
        </p:txBody>
      </p:sp>
    </p:spTree>
    <p:extLst>
      <p:ext uri="{BB962C8B-B14F-4D97-AF65-F5344CB8AC3E}">
        <p14:creationId xmlns:p14="http://schemas.microsoft.com/office/powerpoint/2010/main" val="2237739792"/>
      </p:ext>
    </p:extLst>
  </p:cSld>
  <p:clrMapOvr>
    <a:masterClrMapping/>
  </p:clrMapOvr>
  <mc:AlternateContent xmlns:mc="http://schemas.openxmlformats.org/markup-compatibility/2006" xmlns:p14="http://schemas.microsoft.com/office/powerpoint/2010/main">
    <mc:Choice Requires="p14">
      <p:transition spd="slow" p14:dur="1250" advTm="54838">
        <p:fade/>
      </p:transition>
    </mc:Choice>
    <mc:Fallback xmlns="">
      <p:transition spd="slow" advTm="54838">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Monomer Ambiguity</a:t>
            </a:r>
            <a:endParaRPr lang="de-DE"/>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410140772"/>
              </p:ext>
            </p:extLst>
          </p:nvPr>
        </p:nvGraphicFramePr>
        <p:xfrm>
          <a:off x="609600" y="1484313"/>
          <a:ext cx="8022405" cy="2743200"/>
        </p:xfrm>
        <a:graphic>
          <a:graphicData uri="http://schemas.openxmlformats.org/drawingml/2006/table">
            <a:tbl>
              <a:tblPr firstRow="1" bandRow="1">
                <a:tableStyleId>{C4B1156A-380E-4F78-BDF5-A606A8083BF9}</a:tableStyleId>
              </a:tblPr>
              <a:tblGrid>
                <a:gridCol w="695942">
                  <a:extLst>
                    <a:ext uri="{9D8B030D-6E8A-4147-A177-3AD203B41FA5}">
                      <a16:colId xmlns="" xmlns:a16="http://schemas.microsoft.com/office/drawing/2014/main" val="20000"/>
                    </a:ext>
                  </a:extLst>
                </a:gridCol>
                <a:gridCol w="2976466">
                  <a:extLst>
                    <a:ext uri="{9D8B030D-6E8A-4147-A177-3AD203B41FA5}">
                      <a16:colId xmlns="" xmlns:a16="http://schemas.microsoft.com/office/drawing/2014/main" val="20001"/>
                    </a:ext>
                  </a:extLst>
                </a:gridCol>
                <a:gridCol w="4349997">
                  <a:extLst>
                    <a:ext uri="{9D8B030D-6E8A-4147-A177-3AD203B41FA5}">
                      <a16:colId xmlns="" xmlns:a16="http://schemas.microsoft.com/office/drawing/2014/main" val="20002"/>
                    </a:ext>
                  </a:extLst>
                </a:gridCol>
              </a:tblGrid>
              <a:tr h="370840">
                <a:tc>
                  <a:txBody>
                    <a:bodyPr/>
                    <a:lstStyle/>
                    <a:p>
                      <a:r>
                        <a:rPr lang="de-DE" sz="1400" b="0" dirty="0"/>
                        <a:t>*</a:t>
                      </a:r>
                    </a:p>
                  </a:txBody>
                  <a:tcPr/>
                </a:tc>
                <a:tc>
                  <a:txBody>
                    <a:bodyPr/>
                    <a:lstStyle/>
                    <a:p>
                      <a:r>
                        <a:rPr lang="de-DE" sz="1400" b="0" dirty="0"/>
                        <a:t>0..n unknown</a:t>
                      </a:r>
                      <a:r>
                        <a:rPr lang="de-DE" sz="1400" b="0" baseline="0" dirty="0"/>
                        <a:t> monomers</a:t>
                      </a:r>
                      <a:endParaRPr lang="de-DE"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a:latin typeface="Consolas" panose="020B0609020204030204" pitchFamily="49" charset="0"/>
                          <a:cs typeface="Consolas" panose="020B0609020204030204" pitchFamily="49" charset="0"/>
                        </a:rPr>
                        <a:t>PEPTIDE1{A.</a:t>
                      </a:r>
                      <a:r>
                        <a:rPr lang="de-DE" sz="1400" b="0">
                          <a:solidFill>
                            <a:srgbClr val="FF0000"/>
                          </a:solidFill>
                          <a:latin typeface="Consolas" panose="020B0609020204030204" pitchFamily="49" charset="0"/>
                          <a:cs typeface="Consolas" panose="020B0609020204030204" pitchFamily="49" charset="0"/>
                        </a:rPr>
                        <a:t>*</a:t>
                      </a:r>
                      <a:r>
                        <a:rPr lang="de-DE" sz="1400" b="0">
                          <a:latin typeface="Consolas" panose="020B0609020204030204" pitchFamily="49" charset="0"/>
                          <a:cs typeface="Consolas" panose="020B0609020204030204" pitchFamily="49" charset="0"/>
                        </a:rPr>
                        <a:t>.G.C}$$$$V2.0</a:t>
                      </a:r>
                    </a:p>
                  </a:txBody>
                  <a:tcPr/>
                </a:tc>
                <a:extLst>
                  <a:ext uri="{0D108BD9-81ED-4DB2-BD59-A6C34878D82A}">
                    <a16:rowId xmlns="" xmlns:a16="http://schemas.microsoft.com/office/drawing/2014/main" val="10000"/>
                  </a:ext>
                </a:extLst>
              </a:tr>
              <a:tr h="370840">
                <a:tc>
                  <a:txBody>
                    <a:bodyPr/>
                    <a:lstStyle/>
                    <a:p>
                      <a:r>
                        <a:rPr lang="de-DE" sz="1400"/>
                        <a:t>X</a:t>
                      </a:r>
                    </a:p>
                  </a:txBody>
                  <a:tcPr/>
                </a:tc>
                <a:tc>
                  <a:txBody>
                    <a:bodyPr/>
                    <a:lstStyle/>
                    <a:p>
                      <a:r>
                        <a:rPr lang="de-DE" sz="1400" dirty="0"/>
                        <a:t>Single unknown amino acid</a:t>
                      </a:r>
                      <a:r>
                        <a:rPr lang="de-DE" sz="1400" baseline="0" dirty="0"/>
                        <a:t> in a PEPTIDE</a:t>
                      </a:r>
                      <a:endParaRPr lang="de-DE" sz="1400" dirty="0"/>
                    </a:p>
                  </a:txBody>
                  <a:tcPr/>
                </a:tc>
                <a:tc>
                  <a:txBody>
                    <a:bodyPr/>
                    <a:lstStyle/>
                    <a:p>
                      <a:r>
                        <a:rPr lang="de-DE" sz="1400" b="0">
                          <a:latin typeface="Consolas" panose="020B0609020204030204" pitchFamily="49" charset="0"/>
                          <a:cs typeface="Consolas" panose="020B0609020204030204" pitchFamily="49" charset="0"/>
                        </a:rPr>
                        <a:t>PEPTIDE1{A.</a:t>
                      </a:r>
                      <a:r>
                        <a:rPr lang="de-DE" sz="1400" b="0">
                          <a:solidFill>
                            <a:srgbClr val="FF0000"/>
                          </a:solidFill>
                          <a:latin typeface="Consolas" panose="020B0609020204030204" pitchFamily="49" charset="0"/>
                          <a:cs typeface="Consolas" panose="020B0609020204030204" pitchFamily="49" charset="0"/>
                        </a:rPr>
                        <a:t>X</a:t>
                      </a:r>
                      <a:r>
                        <a:rPr lang="de-DE" sz="1400" b="0">
                          <a:latin typeface="Consolas" panose="020B0609020204030204" pitchFamily="49" charset="0"/>
                          <a:cs typeface="Consolas" panose="020B0609020204030204" pitchFamily="49" charset="0"/>
                        </a:rPr>
                        <a:t>.G.C}$$$$V2.0</a:t>
                      </a:r>
                    </a:p>
                  </a:txBody>
                  <a:tcPr/>
                </a:tc>
                <a:extLst>
                  <a:ext uri="{0D108BD9-81ED-4DB2-BD59-A6C34878D82A}">
                    <a16:rowId xmlns="" xmlns:a16="http://schemas.microsoft.com/office/drawing/2014/main" val="10001"/>
                  </a:ext>
                </a:extLst>
              </a:tr>
              <a:tr h="370840">
                <a:tc>
                  <a:txBody>
                    <a:bodyPr/>
                    <a:lstStyle/>
                    <a:p>
                      <a:r>
                        <a:rPr lang="de-DE" sz="1400"/>
                        <a:t>N</a:t>
                      </a:r>
                    </a:p>
                  </a:txBody>
                  <a:tcPr/>
                </a:tc>
                <a:tc>
                  <a:txBody>
                    <a:bodyPr/>
                    <a:lstStyle/>
                    <a:p>
                      <a:r>
                        <a:rPr lang="de-DE" sz="1400" dirty="0"/>
                        <a:t>Single unknown</a:t>
                      </a:r>
                      <a:r>
                        <a:rPr lang="de-DE" sz="1400" baseline="0" dirty="0"/>
                        <a:t> base in a RNA</a:t>
                      </a:r>
                      <a:endParaRPr lang="de-DE" sz="1400" dirty="0"/>
                    </a:p>
                  </a:txBody>
                  <a:tcPr/>
                </a:tc>
                <a:tc>
                  <a:txBody>
                    <a:bodyPr/>
                    <a:lstStyle/>
                    <a:p>
                      <a:r>
                        <a:rPr lang="de-DE" sz="1400" b="0">
                          <a:latin typeface="Consolas" panose="020B0609020204030204" pitchFamily="49" charset="0"/>
                          <a:cs typeface="Consolas" panose="020B0609020204030204" pitchFamily="49" charset="0"/>
                        </a:rPr>
                        <a:t>RNA1{R(A)P.R(</a:t>
                      </a:r>
                      <a:r>
                        <a:rPr lang="de-DE" sz="1400" b="0">
                          <a:solidFill>
                            <a:srgbClr val="FF0000"/>
                          </a:solidFill>
                          <a:latin typeface="Consolas" panose="020B0609020204030204" pitchFamily="49" charset="0"/>
                          <a:cs typeface="Consolas" panose="020B0609020204030204" pitchFamily="49" charset="0"/>
                        </a:rPr>
                        <a:t>N</a:t>
                      </a:r>
                      <a:r>
                        <a:rPr lang="de-DE" sz="1400" b="0">
                          <a:latin typeface="Consolas" panose="020B0609020204030204" pitchFamily="49" charset="0"/>
                          <a:cs typeface="Consolas" panose="020B0609020204030204" pitchFamily="49" charset="0"/>
                        </a:rPr>
                        <a:t>)P.R(C)P.R(C)P.R(C)}$$$$V2.0</a:t>
                      </a:r>
                    </a:p>
                  </a:txBody>
                  <a:tcPr/>
                </a:tc>
                <a:extLst>
                  <a:ext uri="{0D108BD9-81ED-4DB2-BD59-A6C34878D82A}">
                    <a16:rowId xmlns="" xmlns:a16="http://schemas.microsoft.com/office/drawing/2014/main" val="10002"/>
                  </a:ext>
                </a:extLst>
              </a:tr>
              <a:tr h="370840">
                <a:tc>
                  <a:txBody>
                    <a:bodyPr/>
                    <a:lstStyle/>
                    <a:p>
                      <a:r>
                        <a:rPr lang="de-DE" sz="1400"/>
                        <a:t>( , )</a:t>
                      </a:r>
                    </a:p>
                  </a:txBody>
                  <a:tcPr/>
                </a:tc>
                <a:tc>
                  <a:txBody>
                    <a:bodyPr/>
                    <a:lstStyle/>
                    <a:p>
                      <a:r>
                        <a:rPr lang="de-DE" sz="1400" dirty="0"/>
                        <a:t>One of a list of monomer is possible</a:t>
                      </a:r>
                    </a:p>
                  </a:txBody>
                  <a:tcPr/>
                </a:tc>
                <a:tc>
                  <a:txBody>
                    <a:bodyPr/>
                    <a:lstStyle/>
                    <a:p>
                      <a:r>
                        <a:rPr lang="de-DE" sz="1400" b="0">
                          <a:latin typeface="Consolas" panose="020B0609020204030204" pitchFamily="49" charset="0"/>
                          <a:cs typeface="Consolas" panose="020B0609020204030204" pitchFamily="49" charset="0"/>
                        </a:rPr>
                        <a:t>PEPTIDE1{A.</a:t>
                      </a:r>
                      <a:r>
                        <a:rPr lang="de-DE" sz="1400" b="0">
                          <a:solidFill>
                            <a:srgbClr val="FF0000"/>
                          </a:solidFill>
                          <a:latin typeface="Consolas" panose="020B0609020204030204" pitchFamily="49" charset="0"/>
                          <a:cs typeface="Consolas" panose="020B0609020204030204" pitchFamily="49" charset="0"/>
                        </a:rPr>
                        <a:t>(A:10,G:90)</a:t>
                      </a:r>
                      <a:r>
                        <a:rPr lang="de-DE" sz="1400" b="0">
                          <a:latin typeface="Consolas" panose="020B0609020204030204" pitchFamily="49" charset="0"/>
                          <a:cs typeface="Consolas" panose="020B0609020204030204" pitchFamily="49" charset="0"/>
                        </a:rPr>
                        <a:t>.G.C}$$$$V2.0</a:t>
                      </a:r>
                    </a:p>
                  </a:txBody>
                  <a:tcPr/>
                </a:tc>
                <a:extLst>
                  <a:ext uri="{0D108BD9-81ED-4DB2-BD59-A6C34878D82A}">
                    <a16:rowId xmlns="" xmlns:a16="http://schemas.microsoft.com/office/drawing/2014/main" val="10003"/>
                  </a:ext>
                </a:extLst>
              </a:tr>
              <a:tr h="370840">
                <a:tc>
                  <a:txBody>
                    <a:bodyPr/>
                    <a:lstStyle/>
                    <a:p>
                      <a:r>
                        <a:rPr lang="de-DE" sz="1400"/>
                        <a:t>( + )</a:t>
                      </a:r>
                    </a:p>
                  </a:txBody>
                  <a:tcPr/>
                </a:tc>
                <a:tc>
                  <a:txBody>
                    <a:bodyPr/>
                    <a:lstStyle/>
                    <a:p>
                      <a:r>
                        <a:rPr lang="de-DE" sz="1400" dirty="0"/>
                        <a:t>Mixture of monomers</a:t>
                      </a:r>
                    </a:p>
                  </a:txBody>
                  <a:tcPr/>
                </a:tc>
                <a:tc>
                  <a:txBody>
                    <a:bodyPr/>
                    <a:lstStyle/>
                    <a:p>
                      <a:r>
                        <a:rPr lang="de-DE" sz="1400" b="0">
                          <a:latin typeface="Consolas" panose="020B0609020204030204" pitchFamily="49" charset="0"/>
                          <a:cs typeface="Consolas" panose="020B0609020204030204" pitchFamily="49" charset="0"/>
                        </a:rPr>
                        <a:t>PEPTIDE1{A.</a:t>
                      </a:r>
                      <a:r>
                        <a:rPr lang="de-DE" sz="1400" b="0">
                          <a:solidFill>
                            <a:srgbClr val="FF0000"/>
                          </a:solidFill>
                          <a:latin typeface="Consolas" panose="020B0609020204030204" pitchFamily="49" charset="0"/>
                          <a:cs typeface="Consolas" panose="020B0609020204030204" pitchFamily="49" charset="0"/>
                        </a:rPr>
                        <a:t>(A+G+C)</a:t>
                      </a:r>
                      <a:r>
                        <a:rPr lang="de-DE" sz="1400" b="0">
                          <a:latin typeface="Consolas" panose="020B0609020204030204" pitchFamily="49" charset="0"/>
                          <a:cs typeface="Consolas" panose="020B0609020204030204" pitchFamily="49" charset="0"/>
                        </a:rPr>
                        <a:t>.G.C}$$$$V2.0</a:t>
                      </a:r>
                    </a:p>
                  </a:txBody>
                  <a:tcPr/>
                </a:tc>
                <a:extLst>
                  <a:ext uri="{0D108BD9-81ED-4DB2-BD59-A6C34878D82A}">
                    <a16:rowId xmlns="" xmlns:a16="http://schemas.microsoft.com/office/drawing/2014/main" val="10004"/>
                  </a:ext>
                </a:extLst>
              </a:tr>
              <a:tr h="370840">
                <a:tc>
                  <a:txBody>
                    <a:bodyPr/>
                    <a:lstStyle/>
                    <a:p>
                      <a:r>
                        <a:rPr lang="de-DE" sz="1400"/>
                        <a:t>_</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a:t>Deleted or</a:t>
                      </a:r>
                      <a:r>
                        <a:rPr lang="de-DE" sz="1400" baseline="0"/>
                        <a:t> missing single monomer</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a:latin typeface="Consolas" panose="020B0609020204030204" pitchFamily="49" charset="0"/>
                          <a:cs typeface="Consolas" panose="020B0609020204030204" pitchFamily="49" charset="0"/>
                        </a:rPr>
                        <a:t>PEPTIDE1{A.</a:t>
                      </a:r>
                      <a:r>
                        <a:rPr lang="de-DE" sz="1400" b="0">
                          <a:solidFill>
                            <a:srgbClr val="FF0000"/>
                          </a:solidFill>
                          <a:latin typeface="Consolas" panose="020B0609020204030204" pitchFamily="49" charset="0"/>
                          <a:cs typeface="Consolas" panose="020B0609020204030204" pitchFamily="49" charset="0"/>
                        </a:rPr>
                        <a:t>(A,_)</a:t>
                      </a:r>
                      <a:r>
                        <a:rPr lang="de-DE" sz="1400" b="0">
                          <a:latin typeface="Consolas" panose="020B0609020204030204" pitchFamily="49" charset="0"/>
                          <a:cs typeface="Consolas" panose="020B0609020204030204" pitchFamily="49" charset="0"/>
                        </a:rPr>
                        <a:t>.G.C}$$$$V2.0</a:t>
                      </a:r>
                    </a:p>
                  </a:txBody>
                  <a:tcPr/>
                </a:tc>
                <a:extLst>
                  <a:ext uri="{0D108BD9-81ED-4DB2-BD59-A6C34878D82A}">
                    <a16:rowId xmlns="" xmlns:a16="http://schemas.microsoft.com/office/drawing/2014/main" val="10005"/>
                  </a:ext>
                </a:extLst>
              </a:tr>
              <a:tr h="370840">
                <a:tc>
                  <a:txBody>
                    <a:bodyPr/>
                    <a:lstStyle/>
                    <a:p>
                      <a:r>
                        <a:rPr lang="de-DE" sz="1400" dirty="0"/>
                        <a:t>´</a:t>
                      </a:r>
                      <a:r>
                        <a:rPr lang="de-DE" sz="1400" baseline="0" dirty="0"/>
                        <a:t> ´</a:t>
                      </a:r>
                      <a:endParaRPr lang="de-D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a:t>Repeating monomers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latin typeface="Consolas" panose="020B0609020204030204" pitchFamily="49" charset="0"/>
                          <a:cs typeface="Consolas" panose="020B0609020204030204" pitchFamily="49" charset="0"/>
                        </a:rPr>
                        <a:t>PEPTIDE1{A.G.A.C.A</a:t>
                      </a:r>
                      <a:r>
                        <a:rPr lang="de-DE" sz="1400" b="0" dirty="0">
                          <a:solidFill>
                            <a:srgbClr val="FF0000"/>
                          </a:solidFill>
                          <a:latin typeface="Consolas" panose="020B0609020204030204" pitchFamily="49" charset="0"/>
                          <a:cs typeface="Consolas" panose="020B0609020204030204" pitchFamily="49" charset="0"/>
                        </a:rPr>
                        <a:t>‘5-30‘</a:t>
                      </a:r>
                      <a:r>
                        <a:rPr lang="de-DE" sz="1400" b="0" dirty="0">
                          <a:latin typeface="Consolas" panose="020B0609020204030204" pitchFamily="49" charset="0"/>
                          <a:cs typeface="Consolas" panose="020B0609020204030204" pitchFamily="49" charset="0"/>
                        </a:rPr>
                        <a:t>}$$$$V2.0</a:t>
                      </a:r>
                    </a:p>
                  </a:txBody>
                  <a:tcPr/>
                </a:tc>
                <a:extLst>
                  <a:ext uri="{0D108BD9-81ED-4DB2-BD59-A6C34878D82A}">
                    <a16:rowId xmlns="" xmlns:a16="http://schemas.microsoft.com/office/drawing/2014/main" val="10006"/>
                  </a:ext>
                </a:extLst>
              </a:tr>
            </a:tbl>
          </a:graphicData>
        </a:graphic>
      </p:graphicFrame>
      <p:sp>
        <p:nvSpPr>
          <p:cNvPr id="4" name="Foliennummernplatzhalter 3"/>
          <p:cNvSpPr>
            <a:spLocks noGrp="1"/>
          </p:cNvSpPr>
          <p:nvPr>
            <p:ph type="sldNum" sz="quarter" idx="10"/>
          </p:nvPr>
        </p:nvSpPr>
        <p:spPr/>
        <p:txBody>
          <a:bodyPr/>
          <a:lstStyle/>
          <a:p>
            <a:fld id="{79F65372-B929-454B-AC40-6926AEC9B884}" type="slidenum">
              <a:rPr lang="de-DE" smtClean="0"/>
              <a:pPr/>
              <a:t>23</a:t>
            </a:fld>
            <a:endParaRPr lang="de-DE"/>
          </a:p>
        </p:txBody>
      </p:sp>
      <p:sp>
        <p:nvSpPr>
          <p:cNvPr id="3" name="Raute 2"/>
          <p:cNvSpPr/>
          <p:nvPr/>
        </p:nvSpPr>
        <p:spPr bwMode="auto">
          <a:xfrm>
            <a:off x="4583832" y="5229200"/>
            <a:ext cx="504056" cy="504056"/>
          </a:xfrm>
          <a:prstGeom prst="diamond">
            <a:avLst/>
          </a:prstGeom>
          <a:solidFill>
            <a:srgbClr val="FF0000"/>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de-DE" sz="1600">
                <a:solidFill>
                  <a:srgbClr val="173B64"/>
                </a:solidFill>
                <a:latin typeface="Arial" charset="0"/>
              </a:rPr>
              <a:t>A</a:t>
            </a:r>
          </a:p>
        </p:txBody>
      </p:sp>
      <p:sp>
        <p:nvSpPr>
          <p:cNvPr id="7" name="Raute 6"/>
          <p:cNvSpPr/>
          <p:nvPr/>
        </p:nvSpPr>
        <p:spPr bwMode="auto">
          <a:xfrm>
            <a:off x="5375920" y="5229200"/>
            <a:ext cx="504056" cy="504056"/>
          </a:xfrm>
          <a:prstGeom prst="diamond">
            <a:avLst/>
          </a:prstGeom>
          <a:solidFill>
            <a:srgbClr val="FF0000"/>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de-DE" sz="1600">
              <a:solidFill>
                <a:srgbClr val="173B64"/>
              </a:solidFill>
              <a:latin typeface="Arial" charset="0"/>
            </a:endParaRPr>
          </a:p>
        </p:txBody>
      </p:sp>
      <p:cxnSp>
        <p:nvCxnSpPr>
          <p:cNvPr id="9" name="Gerader Verbinder 8"/>
          <p:cNvCxnSpPr>
            <a:stCxn id="3" idx="3"/>
            <a:endCxn id="7" idx="1"/>
          </p:cNvCxnSpPr>
          <p:nvPr/>
        </p:nvCxnSpPr>
        <p:spPr bwMode="auto">
          <a:xfrm>
            <a:off x="5087888" y="5481228"/>
            <a:ext cx="288032" cy="0"/>
          </a:xfrm>
          <a:prstGeom prst="line">
            <a:avLst/>
          </a:prstGeom>
          <a:solidFill>
            <a:srgbClr val="00A886"/>
          </a:solidFill>
          <a:ln w="12700" cap="flat" cmpd="sng" algn="ctr">
            <a:solidFill>
              <a:schemeClr val="tx1"/>
            </a:solidFill>
            <a:prstDash val="solid"/>
            <a:round/>
            <a:headEnd type="none" w="med" len="med"/>
            <a:tailEnd type="none" w="med" len="med"/>
          </a:ln>
          <a:effectLst/>
        </p:spPr>
      </p:cxnSp>
      <p:sp>
        <p:nvSpPr>
          <p:cNvPr id="10" name="Raute 9"/>
          <p:cNvSpPr/>
          <p:nvPr/>
        </p:nvSpPr>
        <p:spPr bwMode="auto">
          <a:xfrm>
            <a:off x="6168300" y="5229200"/>
            <a:ext cx="504056" cy="504056"/>
          </a:xfrm>
          <a:prstGeom prst="diamond">
            <a:avLst/>
          </a:prstGeom>
          <a:solidFill>
            <a:srgbClr val="FF0000"/>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de-DE"/>
              <a:t>G</a:t>
            </a:r>
            <a:endParaRPr lang="de-DE" sz="1600">
              <a:solidFill>
                <a:srgbClr val="173B64"/>
              </a:solidFill>
              <a:latin typeface="Arial" charset="0"/>
            </a:endParaRPr>
          </a:p>
        </p:txBody>
      </p:sp>
      <p:sp>
        <p:nvSpPr>
          <p:cNvPr id="11" name="Raute 10"/>
          <p:cNvSpPr/>
          <p:nvPr/>
        </p:nvSpPr>
        <p:spPr bwMode="auto">
          <a:xfrm>
            <a:off x="6960388" y="5229200"/>
            <a:ext cx="504056" cy="504056"/>
          </a:xfrm>
          <a:prstGeom prst="diamond">
            <a:avLst/>
          </a:prstGeom>
          <a:solidFill>
            <a:srgbClr val="FF0000"/>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de-DE"/>
              <a:t>C</a:t>
            </a:r>
            <a:endParaRPr lang="de-DE" sz="1600">
              <a:solidFill>
                <a:srgbClr val="173B64"/>
              </a:solidFill>
              <a:latin typeface="Arial" charset="0"/>
            </a:endParaRPr>
          </a:p>
        </p:txBody>
      </p:sp>
      <p:cxnSp>
        <p:nvCxnSpPr>
          <p:cNvPr id="12" name="Gerader Verbinder 11"/>
          <p:cNvCxnSpPr>
            <a:stCxn id="10" idx="3"/>
            <a:endCxn id="11" idx="1"/>
          </p:cNvCxnSpPr>
          <p:nvPr/>
        </p:nvCxnSpPr>
        <p:spPr bwMode="auto">
          <a:xfrm>
            <a:off x="6672356" y="5481228"/>
            <a:ext cx="288032" cy="0"/>
          </a:xfrm>
          <a:prstGeom prst="line">
            <a:avLst/>
          </a:prstGeom>
          <a:solidFill>
            <a:srgbClr val="00A886"/>
          </a:solidFill>
          <a:ln w="12700" cap="flat" cmpd="sng" algn="ctr">
            <a:solidFill>
              <a:schemeClr val="tx1"/>
            </a:solidFill>
            <a:prstDash val="solid"/>
            <a:round/>
            <a:headEnd type="none" w="med" len="med"/>
            <a:tailEnd type="none" w="med" len="med"/>
          </a:ln>
          <a:effectLst/>
        </p:spPr>
      </p:cxnSp>
      <p:cxnSp>
        <p:nvCxnSpPr>
          <p:cNvPr id="14" name="Gerader Verbinder 13"/>
          <p:cNvCxnSpPr>
            <a:stCxn id="7" idx="3"/>
            <a:endCxn id="10" idx="1"/>
          </p:cNvCxnSpPr>
          <p:nvPr/>
        </p:nvCxnSpPr>
        <p:spPr bwMode="auto">
          <a:xfrm>
            <a:off x="5879976" y="5481228"/>
            <a:ext cx="288324" cy="0"/>
          </a:xfrm>
          <a:prstGeom prst="line">
            <a:avLst/>
          </a:prstGeom>
          <a:solidFill>
            <a:srgbClr val="00A886"/>
          </a:solidFill>
          <a:ln w="12700" cap="flat" cmpd="sng" algn="ctr">
            <a:solidFill>
              <a:schemeClr val="tx1"/>
            </a:solidFill>
            <a:prstDash val="solid"/>
            <a:round/>
            <a:headEnd type="none" w="med" len="med"/>
            <a:tailEnd type="none" w="med" len="med"/>
          </a:ln>
          <a:effectLst/>
        </p:spPr>
      </p:cxnSp>
      <p:sp>
        <p:nvSpPr>
          <p:cNvPr id="15" name="Textfeld 14"/>
          <p:cNvSpPr txBox="1"/>
          <p:nvPr/>
        </p:nvSpPr>
        <p:spPr>
          <a:xfrm>
            <a:off x="5225365" y="4813629"/>
            <a:ext cx="660758" cy="1323439"/>
          </a:xfrm>
          <a:prstGeom prst="rect">
            <a:avLst/>
          </a:prstGeom>
          <a:noFill/>
        </p:spPr>
        <p:txBody>
          <a:bodyPr wrap="none" rtlCol="0">
            <a:spAutoFit/>
          </a:bodyPr>
          <a:lstStyle/>
          <a:p>
            <a:r>
              <a:rPr lang="de-DE" sz="8000" b="1" dirty="0"/>
              <a:t>?</a:t>
            </a:r>
          </a:p>
        </p:txBody>
      </p:sp>
    </p:spTree>
    <p:extLst>
      <p:ext uri="{BB962C8B-B14F-4D97-AF65-F5344CB8AC3E}">
        <p14:creationId xmlns:p14="http://schemas.microsoft.com/office/powerpoint/2010/main" val="3160118246"/>
      </p:ext>
    </p:extLst>
  </p:cSld>
  <p:clrMapOvr>
    <a:masterClrMapping/>
  </p:clrMapOvr>
  <mc:AlternateContent xmlns:mc="http://schemas.openxmlformats.org/markup-compatibility/2006" xmlns:p14="http://schemas.microsoft.com/office/powerpoint/2010/main">
    <mc:Choice Requires="p14">
      <p:transition spd="slow" p14:dur="1250" advTm="48012">
        <p:fade/>
      </p:transition>
    </mc:Choice>
    <mc:Fallback xmlns="">
      <p:transition spd="slow" advTm="48012">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Other Ambiguity Types</a:t>
            </a:r>
            <a:endParaRPr lang="de-DE" dirty="0"/>
          </a:p>
        </p:txBody>
      </p:sp>
      <p:sp>
        <p:nvSpPr>
          <p:cNvPr id="3" name="Inhaltsplatzhalter 2"/>
          <p:cNvSpPr>
            <a:spLocks noGrp="1"/>
          </p:cNvSpPr>
          <p:nvPr>
            <p:ph idx="1"/>
          </p:nvPr>
        </p:nvSpPr>
        <p:spPr/>
        <p:txBody>
          <a:bodyPr/>
          <a:lstStyle/>
          <a:p>
            <a:pPr marL="0" indent="0">
              <a:buNone/>
            </a:pPr>
            <a:r>
              <a:rPr lang="de-DE" dirty="0" smtClean="0"/>
              <a:t>Sequence or polymer type is unknown</a:t>
            </a:r>
            <a:endParaRPr lang="de-DE" dirty="0"/>
          </a:p>
        </p:txBody>
      </p:sp>
      <p:sp>
        <p:nvSpPr>
          <p:cNvPr id="4" name="Foliennummernplatzhalter 3"/>
          <p:cNvSpPr>
            <a:spLocks noGrp="1"/>
          </p:cNvSpPr>
          <p:nvPr>
            <p:ph type="sldNum" sz="quarter" idx="10"/>
          </p:nvPr>
        </p:nvSpPr>
        <p:spPr/>
        <p:txBody>
          <a:bodyPr/>
          <a:lstStyle/>
          <a:p>
            <a:fld id="{79F65372-B929-454B-AC40-6926AEC9B884}" type="slidenum">
              <a:rPr lang="de-DE" smtClean="0"/>
              <a:pPr/>
              <a:t>24</a:t>
            </a:fld>
            <a:endParaRPr lang="de-DE"/>
          </a:p>
        </p:txBody>
      </p:sp>
      <p:sp>
        <p:nvSpPr>
          <p:cNvPr id="5" name="Textfeld 4"/>
          <p:cNvSpPr txBox="1"/>
          <p:nvPr/>
        </p:nvSpPr>
        <p:spPr>
          <a:xfrm>
            <a:off x="695400" y="2045190"/>
            <a:ext cx="580667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b="1" dirty="0">
                <a:solidFill>
                  <a:srgbClr val="FF0000"/>
                </a:solidFill>
              </a:rPr>
              <a:t>BLOB1{Bead}”Aminated Polystyrene”</a:t>
            </a:r>
            <a:r>
              <a:rPr lang="de-DE" dirty="0"/>
              <a:t>|PEPTIDE1{A.G.T}$$$$</a:t>
            </a:r>
          </a:p>
        </p:txBody>
      </p:sp>
      <p:sp>
        <p:nvSpPr>
          <p:cNvPr id="6" name="Ellipse 5"/>
          <p:cNvSpPr/>
          <p:nvPr/>
        </p:nvSpPr>
        <p:spPr bwMode="auto">
          <a:xfrm>
            <a:off x="5159896" y="2526828"/>
            <a:ext cx="1152128" cy="1152128"/>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de-DE" sz="1600">
              <a:solidFill>
                <a:srgbClr val="173B64"/>
              </a:solidFill>
              <a:latin typeface="Arial" charset="0"/>
            </a:endParaRPr>
          </a:p>
        </p:txBody>
      </p:sp>
      <p:sp>
        <p:nvSpPr>
          <p:cNvPr id="7" name="Raute 6"/>
          <p:cNvSpPr/>
          <p:nvPr/>
        </p:nvSpPr>
        <p:spPr bwMode="auto">
          <a:xfrm>
            <a:off x="6816080" y="2850864"/>
            <a:ext cx="504056" cy="504056"/>
          </a:xfrm>
          <a:prstGeom prst="diamond">
            <a:avLst/>
          </a:prstGeom>
          <a:solidFill>
            <a:srgbClr val="FF0000"/>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de-DE" sz="1600">
                <a:solidFill>
                  <a:srgbClr val="173B64"/>
                </a:solidFill>
                <a:latin typeface="Arial" charset="0"/>
              </a:rPr>
              <a:t>A</a:t>
            </a:r>
          </a:p>
        </p:txBody>
      </p:sp>
      <p:sp>
        <p:nvSpPr>
          <p:cNvPr id="8" name="Raute 7"/>
          <p:cNvSpPr/>
          <p:nvPr/>
        </p:nvSpPr>
        <p:spPr bwMode="auto">
          <a:xfrm>
            <a:off x="7608168" y="2850864"/>
            <a:ext cx="504056" cy="504056"/>
          </a:xfrm>
          <a:prstGeom prst="diamond">
            <a:avLst/>
          </a:prstGeom>
          <a:solidFill>
            <a:srgbClr val="FF0000"/>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de-DE" sz="1600">
                <a:solidFill>
                  <a:srgbClr val="173B64"/>
                </a:solidFill>
                <a:latin typeface="Arial" charset="0"/>
              </a:rPr>
              <a:t>G</a:t>
            </a:r>
          </a:p>
        </p:txBody>
      </p:sp>
      <p:cxnSp>
        <p:nvCxnSpPr>
          <p:cNvPr id="9" name="Gerader Verbinder 8"/>
          <p:cNvCxnSpPr/>
          <p:nvPr/>
        </p:nvCxnSpPr>
        <p:spPr bwMode="auto">
          <a:xfrm>
            <a:off x="7320136" y="3102892"/>
            <a:ext cx="288032" cy="0"/>
          </a:xfrm>
          <a:prstGeom prst="line">
            <a:avLst/>
          </a:prstGeom>
          <a:solidFill>
            <a:srgbClr val="00A886"/>
          </a:solidFill>
          <a:ln w="12700" cap="flat" cmpd="sng" algn="ctr">
            <a:solidFill>
              <a:schemeClr val="tx1"/>
            </a:solidFill>
            <a:prstDash val="solid"/>
            <a:round/>
            <a:headEnd type="none" w="med" len="med"/>
            <a:tailEnd type="none" w="med" len="med"/>
          </a:ln>
          <a:effectLst/>
        </p:spPr>
      </p:cxnSp>
      <p:sp>
        <p:nvSpPr>
          <p:cNvPr id="10" name="Raute 9"/>
          <p:cNvSpPr/>
          <p:nvPr/>
        </p:nvSpPr>
        <p:spPr bwMode="auto">
          <a:xfrm>
            <a:off x="8400548" y="2850864"/>
            <a:ext cx="504056" cy="504056"/>
          </a:xfrm>
          <a:prstGeom prst="diamond">
            <a:avLst/>
          </a:prstGeom>
          <a:solidFill>
            <a:srgbClr val="FF0000"/>
          </a:solidFill>
          <a:ln w="952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de-DE"/>
              <a:t>T</a:t>
            </a:r>
            <a:endParaRPr lang="de-DE" sz="1600">
              <a:solidFill>
                <a:srgbClr val="173B64"/>
              </a:solidFill>
              <a:latin typeface="Arial" charset="0"/>
            </a:endParaRPr>
          </a:p>
        </p:txBody>
      </p:sp>
      <p:cxnSp>
        <p:nvCxnSpPr>
          <p:cNvPr id="13" name="Gerader Verbinder 12"/>
          <p:cNvCxnSpPr/>
          <p:nvPr/>
        </p:nvCxnSpPr>
        <p:spPr bwMode="auto">
          <a:xfrm>
            <a:off x="8112224" y="3102892"/>
            <a:ext cx="288324" cy="0"/>
          </a:xfrm>
          <a:prstGeom prst="line">
            <a:avLst/>
          </a:prstGeom>
          <a:solidFill>
            <a:srgbClr val="00A886"/>
          </a:solidFill>
          <a:ln w="12700" cap="flat" cmpd="sng" algn="ctr">
            <a:solidFill>
              <a:schemeClr val="tx1"/>
            </a:solidFill>
            <a:prstDash val="solid"/>
            <a:round/>
            <a:headEnd type="none" w="med" len="med"/>
            <a:tailEnd type="none" w="med" len="med"/>
          </a:ln>
          <a:effectLst/>
        </p:spPr>
      </p:cxnSp>
      <p:cxnSp>
        <p:nvCxnSpPr>
          <p:cNvPr id="15" name="Gerader Verbinder 14"/>
          <p:cNvCxnSpPr/>
          <p:nvPr/>
        </p:nvCxnSpPr>
        <p:spPr bwMode="auto">
          <a:xfrm>
            <a:off x="6312024" y="3102892"/>
            <a:ext cx="504056" cy="0"/>
          </a:xfrm>
          <a:prstGeom prst="line">
            <a:avLst/>
          </a:prstGeom>
          <a:solidFill>
            <a:srgbClr val="00A886"/>
          </a:solidFill>
          <a:ln w="12700" cap="flat" cmpd="sng" algn="ctr">
            <a:solidFill>
              <a:schemeClr val="tx1"/>
            </a:solidFill>
            <a:prstDash val="solid"/>
            <a:round/>
            <a:headEnd type="none" w="med" len="med"/>
            <a:tailEnd type="none" w="med" len="med"/>
          </a:ln>
          <a:effectLst/>
        </p:spPr>
      </p:cxnSp>
      <p:sp>
        <p:nvSpPr>
          <p:cNvPr id="14" name="Inhaltsplatzhalter 2">
            <a:extLst>
              <a:ext uri="{FF2B5EF4-FFF2-40B4-BE49-F238E27FC236}">
                <a16:creationId xmlns="" xmlns:a16="http://schemas.microsoft.com/office/drawing/2014/main" id="{A6B9A6DF-5BB7-4904-8F4F-CD16E077F07F}"/>
              </a:ext>
            </a:extLst>
          </p:cNvPr>
          <p:cNvSpPr txBox="1">
            <a:spLocks/>
          </p:cNvSpPr>
          <p:nvPr/>
        </p:nvSpPr>
        <p:spPr>
          <a:xfrm>
            <a:off x="1487488" y="4773962"/>
            <a:ext cx="6481092" cy="4873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rgbClr val="4C5156"/>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4C515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4C5156"/>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2000" dirty="0"/>
              <a:t>Connections are unknown</a:t>
            </a:r>
          </a:p>
        </p:txBody>
      </p:sp>
      <p:pic>
        <p:nvPicPr>
          <p:cNvPr id="11" name="Picture 10">
            <a:extLst>
              <a:ext uri="{FF2B5EF4-FFF2-40B4-BE49-F238E27FC236}">
                <a16:creationId xmlns="" xmlns:a16="http://schemas.microsoft.com/office/drawing/2014/main" id="{DCEB1F25-0FDF-4C81-8470-80165254FDB5}"/>
              </a:ext>
            </a:extLst>
          </p:cNvPr>
          <p:cNvPicPr>
            <a:picLocks noChangeAspect="1"/>
          </p:cNvPicPr>
          <p:nvPr/>
        </p:nvPicPr>
        <p:blipFill>
          <a:blip r:embed="rId2"/>
          <a:stretch>
            <a:fillRect/>
          </a:stretch>
        </p:blipFill>
        <p:spPr>
          <a:xfrm>
            <a:off x="5553273" y="4813372"/>
            <a:ext cx="2021558" cy="1735488"/>
          </a:xfrm>
          <a:prstGeom prst="rect">
            <a:avLst/>
          </a:prstGeom>
        </p:spPr>
      </p:pic>
    </p:spTree>
    <p:extLst>
      <p:ext uri="{BB962C8B-B14F-4D97-AF65-F5344CB8AC3E}">
        <p14:creationId xmlns:p14="http://schemas.microsoft.com/office/powerpoint/2010/main" val="956025298"/>
      </p:ext>
    </p:extLst>
  </p:cSld>
  <p:clrMapOvr>
    <a:masterClrMapping/>
  </p:clrMapOvr>
  <mc:AlternateContent xmlns:mc="http://schemas.openxmlformats.org/markup-compatibility/2006" xmlns:p14="http://schemas.microsoft.com/office/powerpoint/2010/main">
    <mc:Choice Requires="p14">
      <p:transition spd="slow" p14:dur="1250" advTm="36788">
        <p:fade/>
      </p:transition>
    </mc:Choice>
    <mc:Fallback xmlns="">
      <p:transition spd="slow" advTm="36788">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23792" y="620688"/>
            <a:ext cx="4818580" cy="3687458"/>
          </a:xfrm>
          <a:prstGeom prst="rect">
            <a:avLst/>
          </a:prstGeom>
        </p:spPr>
      </p:pic>
      <p:sp>
        <p:nvSpPr>
          <p:cNvPr id="2" name="Title 1"/>
          <p:cNvSpPr>
            <a:spLocks noGrp="1"/>
          </p:cNvSpPr>
          <p:nvPr>
            <p:ph type="title"/>
          </p:nvPr>
        </p:nvSpPr>
        <p:spPr/>
        <p:txBody>
          <a:bodyPr/>
          <a:lstStyle/>
          <a:p>
            <a:r>
              <a:rPr lang="en-GB" smtClean="0"/>
              <a:t>Ambiguity - Kadcyla</a:t>
            </a:r>
            <a:endParaRPr lang="en-GB"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25</a:t>
            </a:fld>
            <a:endParaRPr lang="en-US" dirty="0"/>
          </a:p>
        </p:txBody>
      </p:sp>
      <p:sp>
        <p:nvSpPr>
          <p:cNvPr id="6" name="Content Placeholder 5"/>
          <p:cNvSpPr>
            <a:spLocks noGrp="1"/>
          </p:cNvSpPr>
          <p:nvPr>
            <p:ph sz="quarter" idx="13"/>
          </p:nvPr>
        </p:nvSpPr>
        <p:spPr>
          <a:xfrm>
            <a:off x="609600" y="4947518"/>
            <a:ext cx="10972800" cy="1217786"/>
          </a:xfrm>
        </p:spPr>
        <p:txBody>
          <a:bodyPr>
            <a:normAutofit fontScale="70000" lnSpcReduction="20000"/>
          </a:bodyPr>
          <a:lstStyle/>
          <a:p>
            <a:r>
              <a:rPr lang="en-GB" dirty="0" smtClean="0"/>
              <a:t>The connection between the drug and antibody is not well understood (</a:t>
            </a:r>
            <a:r>
              <a:rPr lang="en-GB" dirty="0" err="1" smtClean="0"/>
              <a:t>Marcoux</a:t>
            </a:r>
            <a:r>
              <a:rPr lang="en-GB" dirty="0" smtClean="0"/>
              <a:t> et al. 2015). Lysine-linked, but where? </a:t>
            </a:r>
          </a:p>
          <a:p>
            <a:r>
              <a:rPr lang="en-GB" dirty="0" smtClean="0"/>
              <a:t>Each </a:t>
            </a:r>
            <a:r>
              <a:rPr lang="en-GB" dirty="0" err="1" smtClean="0"/>
              <a:t>trastuzumab</a:t>
            </a:r>
            <a:r>
              <a:rPr lang="en-GB" dirty="0" smtClean="0"/>
              <a:t> molecule may be linked to zero to eight DM1 molecules (3.5 on average) </a:t>
            </a:r>
          </a:p>
          <a:p>
            <a:r>
              <a:rPr lang="en-GB" dirty="0" smtClean="0"/>
              <a:t>Glycosylation is present and not well understood</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1673206"/>
            <a:ext cx="2476500" cy="2286000"/>
          </a:xfrm>
          <a:prstGeom prst="rect">
            <a:avLst/>
          </a:prstGeom>
        </p:spPr>
      </p:pic>
    </p:spTree>
    <p:extLst>
      <p:ext uri="{BB962C8B-B14F-4D97-AF65-F5344CB8AC3E}">
        <p14:creationId xmlns:p14="http://schemas.microsoft.com/office/powerpoint/2010/main" val="3243350779"/>
      </p:ext>
    </p:extLst>
  </p:cSld>
  <p:clrMapOvr>
    <a:masterClrMapping/>
  </p:clrMapOvr>
  <mc:AlternateContent xmlns:mc="http://schemas.openxmlformats.org/markup-compatibility/2006" xmlns:p14="http://schemas.microsoft.com/office/powerpoint/2010/main">
    <mc:Choice Requires="p14">
      <p:transition spd="slow" p14:dur="1250" advTm="47029">
        <p:fade/>
      </p:transition>
    </mc:Choice>
    <mc:Fallback xmlns="">
      <p:transition spd="slow" advTm="47029">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HELM notation - Kadcyla</a:t>
            </a:r>
            <a:endParaRPr lang="en-US" dirty="0"/>
          </a:p>
        </p:txBody>
      </p:sp>
      <p:sp>
        <p:nvSpPr>
          <p:cNvPr id="4" name="Foliennummernplatzhalter 3"/>
          <p:cNvSpPr>
            <a:spLocks noGrp="1"/>
          </p:cNvSpPr>
          <p:nvPr>
            <p:ph type="sldNum" sz="quarter" idx="10"/>
          </p:nvPr>
        </p:nvSpPr>
        <p:spPr/>
        <p:txBody>
          <a:bodyPr/>
          <a:lstStyle/>
          <a:p>
            <a:fld id="{79F65372-B929-454B-AC40-6926AEC9B884}" type="slidenum">
              <a:rPr lang="de-DE" smtClean="0"/>
              <a:pPr/>
              <a:t>26</a:t>
            </a:fld>
            <a:endParaRPr lang="de-DE" dirty="0"/>
          </a:p>
        </p:txBody>
      </p:sp>
      <p:sp>
        <p:nvSpPr>
          <p:cNvPr id="5" name="Pfeil: nach oben 4"/>
          <p:cNvSpPr/>
          <p:nvPr/>
        </p:nvSpPr>
        <p:spPr bwMode="auto">
          <a:xfrm>
            <a:off x="8674013" y="5484167"/>
            <a:ext cx="288032" cy="709151"/>
          </a:xfrm>
          <a:prstGeom prst="upArrow">
            <a:avLst/>
          </a:prstGeom>
          <a:solidFill>
            <a:srgbClr val="C0000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de-DE" sz="1600">
              <a:solidFill>
                <a:srgbClr val="173B64"/>
              </a:solidFill>
              <a:latin typeface="Arial" charset="0"/>
            </a:endParaRPr>
          </a:p>
        </p:txBody>
      </p:sp>
      <p:sp>
        <p:nvSpPr>
          <p:cNvPr id="6" name="Pfeil: nach oben 5"/>
          <p:cNvSpPr/>
          <p:nvPr/>
        </p:nvSpPr>
        <p:spPr bwMode="auto">
          <a:xfrm>
            <a:off x="2697349" y="5484167"/>
            <a:ext cx="288032" cy="709151"/>
          </a:xfrm>
          <a:prstGeom prst="upArrow">
            <a:avLst/>
          </a:prstGeom>
          <a:solidFill>
            <a:srgbClr val="C0000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de-DE" sz="1600">
              <a:solidFill>
                <a:srgbClr val="173B64"/>
              </a:solidFill>
              <a:latin typeface="Arial" charset="0"/>
            </a:endParaRPr>
          </a:p>
        </p:txBody>
      </p:sp>
      <p:sp>
        <p:nvSpPr>
          <p:cNvPr id="7" name="TextBox 6">
            <a:extLst>
              <a:ext uri="{FF2B5EF4-FFF2-40B4-BE49-F238E27FC236}">
                <a16:creationId xmlns="" xmlns:a16="http://schemas.microsoft.com/office/drawing/2014/main" id="{0985A1DE-512B-49AB-B34C-56A04D94F6E6}"/>
              </a:ext>
            </a:extLst>
          </p:cNvPr>
          <p:cNvSpPr txBox="1"/>
          <p:nvPr/>
        </p:nvSpPr>
        <p:spPr>
          <a:xfrm>
            <a:off x="2995627" y="5622339"/>
            <a:ext cx="2088232" cy="830997"/>
          </a:xfrm>
          <a:prstGeom prst="rect">
            <a:avLst/>
          </a:prstGeom>
          <a:noFill/>
        </p:spPr>
        <p:txBody>
          <a:bodyPr wrap="square" rtlCol="0">
            <a:spAutoFit/>
          </a:bodyPr>
          <a:lstStyle/>
          <a:p>
            <a:r>
              <a:rPr lang="en-GB" sz="1600" dirty="0"/>
              <a:t>Connected to a lysine, but could be any in the group</a:t>
            </a:r>
          </a:p>
        </p:txBody>
      </p:sp>
      <p:sp>
        <p:nvSpPr>
          <p:cNvPr id="8" name="TextBox 7">
            <a:extLst>
              <a:ext uri="{FF2B5EF4-FFF2-40B4-BE49-F238E27FC236}">
                <a16:creationId xmlns="" xmlns:a16="http://schemas.microsoft.com/office/drawing/2014/main" id="{6624165B-FAF5-4E93-8530-93A84A528CB4}"/>
              </a:ext>
            </a:extLst>
          </p:cNvPr>
          <p:cNvSpPr txBox="1"/>
          <p:nvPr/>
        </p:nvSpPr>
        <p:spPr>
          <a:xfrm>
            <a:off x="6585781" y="5745450"/>
            <a:ext cx="2088232" cy="584775"/>
          </a:xfrm>
          <a:prstGeom prst="rect">
            <a:avLst/>
          </a:prstGeom>
          <a:noFill/>
        </p:spPr>
        <p:txBody>
          <a:bodyPr wrap="square" rtlCol="0">
            <a:spAutoFit/>
          </a:bodyPr>
          <a:lstStyle/>
          <a:p>
            <a:r>
              <a:rPr lang="en-GB" sz="1600" dirty="0"/>
              <a:t>3.5:1 ratio of SMCC to antibody</a:t>
            </a:r>
          </a:p>
        </p:txBody>
      </p:sp>
      <p:sp>
        <p:nvSpPr>
          <p:cNvPr id="17" name="Inhaltsplatzhalter 2"/>
          <p:cNvSpPr>
            <a:spLocks noGrp="1"/>
          </p:cNvSpPr>
          <p:nvPr>
            <p:ph idx="1"/>
          </p:nvPr>
        </p:nvSpPr>
        <p:spPr>
          <a:xfrm>
            <a:off x="1836653" y="1949930"/>
            <a:ext cx="8424936" cy="3672408"/>
          </a:xfrm>
        </p:spPr>
        <p:txBody>
          <a:bodyPr/>
          <a:lstStyle/>
          <a:p>
            <a:pPr marL="0" indent="0">
              <a:buNone/>
            </a:pPr>
            <a:r>
              <a:rPr lang="en-US" sz="800" b="1" dirty="0" smtClean="0">
                <a:highlight>
                  <a:srgbClr val="FFFF00"/>
                </a:highlight>
                <a:latin typeface="Consolas" panose="020B0609020204030204" pitchFamily="49" charset="0"/>
              </a:rPr>
              <a:t>PEPTIDE1</a:t>
            </a:r>
            <a:r>
              <a:rPr lang="en-US" sz="800" dirty="0" smtClean="0">
                <a:latin typeface="Consolas" panose="020B0609020204030204" pitchFamily="49" charset="0"/>
              </a:rPr>
              <a:t>{D.I.Q.M.T.Q.S.P.S.S.L.S.A.S.V.G.D.R.V.T.I.T.C.R.A.S.Q.D.V.N.T.A.V.A.W.Y.Q.Q.K.P.G.K.A.P.K.L.L.I.Y.S.A.S.F.L.Y.S.G.V.P.S.R.F.S.G.S.R.S.G.T.D.F.T.L.T.I.S.S.L.Q.P.E.D.F.A.T.Y.Y.C.Q.Q.H.Y.T.T.P.P.T.F.G.Q.G.T.K.V.E.I.K.R.T.V.A.A.P.S.V.F.I.F.P.P.S.D.E.Q.L.K.S.G.T.A.S.V.V.C.L.L.N.N.F.Y.P.R.E.A.K.V.Q.W.K.V.D.N.A.L.Q.S.G.N.S.Q.E.S.V.T.E.Q.D.S.K.D.S.T.Y.S.L.S.S.T.L.T.L.S.K.A.D.Y.E.K.H.K.V.Y.A.C.E.V.T.H.Q.G.L.S.S.P.V.T.K.S.F.N.R.G.E.C}|</a:t>
            </a:r>
            <a:r>
              <a:rPr lang="en-US" sz="800" b="1" dirty="0" smtClean="0">
                <a:highlight>
                  <a:srgbClr val="FFFF00"/>
                </a:highlight>
                <a:latin typeface="Consolas" panose="020B0609020204030204" pitchFamily="49" charset="0"/>
              </a:rPr>
              <a:t>PEPTIDE2</a:t>
            </a:r>
            <a:r>
              <a:rPr lang="en-US" sz="800" dirty="0" smtClean="0">
                <a:latin typeface="Consolas" panose="020B0609020204030204" pitchFamily="49" charset="0"/>
              </a:rPr>
              <a:t>{E.V.Q.L.V.E.S.G.G.G.L.V.Q.P.G.G.S.L.R.L.S.C.A.A.S.G.F.N.I.K.D.T.Y.I.H.W.V.R.Q.A.P.G.K.G.L.E.W.V.A.R.I.Y.P.T.N.G.Y.T.R.Y.A.D.S.V.K.G.R.F.T.I.S.A.D.T.S.K.N.T.A.Y.L.Q.M.N.S.L.R.A.E.D.T.A.V.Y.Y.C.S.R.W.G.G.D.G.F.Y.A.M.D.Y.W.G.Q.G.T.L.V.T.V.S.S.A.S.T.K.G.P.S.V.F.P.L.A.P.S.S.K.S.T.S.G.G.T.A.A.L.G.C.L.V.K.D.Y.F.P.E.P.V.T.V.S.W.N.S.G.A.L.T.S.G.V.H.T.F.P.A.V.L.Q.S.S.G.L.Y.S.L.S.S.V.V.T.V.P.S.S.S.L.G.T.Q.T.Y.I.C.N.V.N.H.K.P.S.N.T.K.V.D.K.K.V.E.P.P.K.S.C.D.K.T.H.T.C.P.P.C.P.A.P.E.L.L.G.G.P.S.V.F.L.F.P.P.K.P.K.D.T.L.M.I.S.R.T.P.E.V.T.C.V.V.V.D.V.S.H.E.D.P.E.V.K.F.N.W.Y.V.D.G.V.E.V.H.N.A.K.T.K.P.R.E.E.Q.Y.N.S.T.Y.R.V.V.S.V.L.T.V.L.H.Q.D.W.L.N.G.K.E.Y.K.C.K.V.S.N.K.A.L.P.A.P.I.E.K.T.I.S.K.A.K.G.Q.P.R.E.P.Q.V.Y.T.L.P.P.S.R.D.E.L.T.K.N.Q.V.S.L.T.C.L.V.K.G.F.Y.P.S.D.I.A.V.E.W.E.S.N.G.Q.P.E.N.N.Y.K.T.T.P.P.V.L.D.S.D.G.S.F.F.L.Y.S.K.L.T.V.D.K.S.R.W.Q.Q.G.N.V.F.S.C.S.V.M.H.E.A.L.H.N.H.Y.T.Q.K.S.L.S.L.S.P.G.K}|</a:t>
            </a:r>
            <a:r>
              <a:rPr lang="en-US" sz="800" b="1" dirty="0" smtClean="0">
                <a:highlight>
                  <a:srgbClr val="FFFF00"/>
                </a:highlight>
                <a:latin typeface="Consolas" panose="020B0609020204030204" pitchFamily="49" charset="0"/>
              </a:rPr>
              <a:t>PEPTIDE3</a:t>
            </a:r>
            <a:r>
              <a:rPr lang="en-US" sz="800" dirty="0" smtClean="0">
                <a:latin typeface="Consolas" panose="020B0609020204030204" pitchFamily="49" charset="0"/>
              </a:rPr>
              <a:t>{E.V.Q.L.V.E.S.G.G.G.L.V.Q.P.G.G.S.L.R.L.S.C.A.A.S.G.F.N.I.K.D.T.Y.I.H.W.V.R.Q.A.P.G.K.G.L.E.W.V.A.R.I.Y.P.T.N.G.Y.T.R.Y.A.D.S.V.K.G.R.F.T.I.S.A.D.T.S.K.N.T.A.Y.L.Q.M.N.S.L.R.A.E.D.T.A.V.Y.Y.C.S.R.W.G.G.D.G.F.Y.A.M.D.Y.W.G.Q.G.T.L.V.T.V.S.S.A.S.T.K.G.P.S.V.F.P.L.A.P.S.S.K.S.T.S.G.G.T.A.A.L.G.C.L.V.K.D.Y.F.P.E.P.V.T.V.S.W.N.S.G.A.L.T.S.G.V.H.T.F.P.A.V.L.Q.S.S.G.L.Y.S.L.S.S.V.V.T.V.P.S.S.S.L.G.T.Q.T.Y.I.C.N.V.N.H.K.P.S.N.T.K.V.D.K.K.V.E.P.P.K.S.C.D.K.T.H.T.C.P.P.C.P.A.P.E.L.L.G.G.P.S.V.F.L.F.P.P.K.P.K.D.T.L.M.I.S.R.T.P.E.V.T.C.V.V.V.D.V.S.H.E.D.P.E.V.K.F.N.W.Y.V.D.G.V.E.V.H.N.A.K.T.K.P.R.E.E.Q.Y.N.S.T.Y.R.V.V.S.V.L.T.V.L.H.Q.D.W.L.N.G.K.E.Y.K.C.K.V.S.N.K.A.L.P.A.P.I.E.K.T.I.S.K.A.K.G.Q.P.R.E.P.Q.V.Y.T.L.P.P.S.R.D.E.L.T.K.N.Q.V.S.L.T.C.L.V.K.G.F.Y.P.S.D.I.A.V.E.W.E.S.N.G.Q.P.E.N.N.Y.K.T.T.P.P.V.L.D.S.D.G.S.F.F.L.Y.S.K.L.T.V.D.K.S.R.W.Q.Q.G.N.V.F.S.C.S.V.M.H.E.A.L.H.N.H.Y.T.Q.K.S.L.S.L.S.P.G.K}|</a:t>
            </a:r>
            <a:r>
              <a:rPr lang="en-US" sz="800" b="1" dirty="0" smtClean="0">
                <a:highlight>
                  <a:srgbClr val="FFFF00"/>
                </a:highlight>
                <a:latin typeface="Consolas" panose="020B0609020204030204" pitchFamily="49" charset="0"/>
              </a:rPr>
              <a:t>PEPTIDE4</a:t>
            </a:r>
            <a:r>
              <a:rPr lang="en-US" sz="800" dirty="0" smtClean="0">
                <a:latin typeface="Consolas" panose="020B0609020204030204" pitchFamily="49" charset="0"/>
              </a:rPr>
              <a:t>{D.I.Q.M.T.Q.S.P.S.S.L.S.A.S.V.G.D.R.V.T.I.T.C.R.A.S.Q.D.V.N.T.A.V.A.W.Y.Q.Q.K.P.G.K.A.P.K.L.L.I.Y.S.A.S.F.L.Y.S.G.V.P.S.R.F.S.G.S.R.S.G.T.D.F.T.L.T.I.S.S.L.Q.P.E.D.F.A.T.Y.Y.C.Q.Q.H.Y.T.T.P.P.T.F.G.Q.G.T.K.V.E.I.K.R.T.V.A.A.P.S.V.F.I.F.P.P.S.D.E.Q.L.K.S.G.T.A.S.V.V.C.L.L.N.N.F.Y.P.R.E.A.K.V.Q.W.K.V.D.N.A.L.Q.S.G.N.S.Q.E.S.V.T.E.Q.D.S.K.D.S.T.Y.S.L.S.S.T.L.T.L.S.K.A.D.Y.E.K.H.K.V.Y.A.C.E.V.T.H.Q.G.L.S.S.P.V.T.K.S.F.N.R.G.E.C}|</a:t>
            </a:r>
            <a:r>
              <a:rPr lang="en-US" sz="1000" b="1" dirty="0" smtClean="0">
                <a:solidFill>
                  <a:schemeClr val="bg2">
                    <a:lumMod val="10000"/>
                  </a:schemeClr>
                </a:solidFill>
                <a:highlight>
                  <a:srgbClr val="FFFF00"/>
                </a:highlight>
                <a:latin typeface="Consolas" panose="020B0609020204030204" pitchFamily="49" charset="0"/>
              </a:rPr>
              <a:t>CHEM1</a:t>
            </a:r>
            <a:r>
              <a:rPr lang="en-US" sz="1000" dirty="0" smtClean="0">
                <a:solidFill>
                  <a:schemeClr val="bg2">
                    <a:lumMod val="10000"/>
                  </a:schemeClr>
                </a:solidFill>
                <a:latin typeface="Consolas" panose="020B0609020204030204" pitchFamily="49" charset="0"/>
              </a:rPr>
              <a:t>{[SMCC]}|</a:t>
            </a:r>
            <a:r>
              <a:rPr lang="en-US" sz="1000" b="1" dirty="0" smtClean="0">
                <a:solidFill>
                  <a:schemeClr val="bg2">
                    <a:lumMod val="10000"/>
                  </a:schemeClr>
                </a:solidFill>
                <a:highlight>
                  <a:srgbClr val="FFFF00"/>
                </a:highlight>
                <a:latin typeface="Consolas" panose="020B0609020204030204" pitchFamily="49" charset="0"/>
              </a:rPr>
              <a:t>CHEM2</a:t>
            </a:r>
            <a:r>
              <a:rPr lang="en-US" sz="1000" dirty="0" smtClean="0">
                <a:solidFill>
                  <a:schemeClr val="bg2">
                    <a:lumMod val="10000"/>
                  </a:schemeClr>
                </a:solidFill>
                <a:latin typeface="Consolas" panose="020B0609020204030204" pitchFamily="49" charset="0"/>
              </a:rPr>
              <a:t>{[DM1]}</a:t>
            </a:r>
            <a:r>
              <a:rPr lang="en-US" sz="1000" dirty="0" smtClean="0">
                <a:solidFill>
                  <a:schemeClr val="tx1"/>
                </a:solidFill>
                <a:highlight>
                  <a:srgbClr val="00FF00"/>
                </a:highlight>
                <a:latin typeface="Consolas" panose="020B0609020204030204" pitchFamily="49" charset="0"/>
              </a:rPr>
              <a:t>$</a:t>
            </a:r>
            <a:r>
              <a:rPr lang="en-US" sz="1000" dirty="0" smtClean="0">
                <a:latin typeface="Consolas" panose="020B0609020204030204" pitchFamily="49" charset="0"/>
              </a:rPr>
              <a:t>CHEM1,CHEM2,1:R2-1:R1|PEPTIDE1,PEPTIDE1,23:R3-88:R3|PEPTIDE2,PEPTIDE2,371:R3-429:R3|PEPTIDE4,PEPTIDE4,134:R3-194:R3|PEPTIDE1,PEPTIDE1,134:R3-194:R3|PEPTIDE3,PEPTIDE3,265:R3-325:R3|PEPTIDE3,PEPTIDE4,224:R3-214:R3|PEPTIDE2,PEPTIDE3,233:R3-233:R3|PEPTIDE2,PEPTIDE2,265:R3-325:R3|PEPTIDE2,PEPTIDE2,147:R3-203:R3|PEPTIDE2,PEPTIDE3,230:R3-230:R3|PEPTIDE2,PEPTIDE1,224:R3-214:R3|PEPTIDE3,PEPTIDE3,147:R3-203:R3|PEPTIDE2,PEPTIDE2,22:R3-96:R3|PEPTIDE3,PEPTIDE3,22:R3-96:R3|PEPTIDE3,PEPTIDE3,371:R3-429:R3|PEPTIDE4,PEPTIDE4,23:R3-88:R3|</a:t>
            </a:r>
          </a:p>
          <a:p>
            <a:pPr marL="0" indent="0">
              <a:buNone/>
            </a:pPr>
            <a:r>
              <a:rPr lang="en-US" sz="1400" b="1" dirty="0" smtClean="0">
                <a:solidFill>
                  <a:srgbClr val="2103D5"/>
                </a:solidFill>
                <a:latin typeface="Consolas" panose="020B0609020204030204" pitchFamily="49" charset="0"/>
              </a:rPr>
              <a:t>G1,CHEM1,K:R3-1:R1</a:t>
            </a:r>
            <a:r>
              <a:rPr lang="en-US" sz="1400" dirty="0">
                <a:solidFill>
                  <a:schemeClr val="tx1"/>
                </a:solidFill>
                <a:highlight>
                  <a:srgbClr val="00FF00"/>
                </a:highlight>
                <a:latin typeface="Consolas" panose="020B0609020204030204" pitchFamily="49" charset="0"/>
              </a:rPr>
              <a:t>$</a:t>
            </a:r>
            <a:r>
              <a:rPr lang="en-US" sz="1400" b="1" dirty="0" smtClean="0">
                <a:solidFill>
                  <a:srgbClr val="FF0000"/>
                </a:solidFill>
                <a:latin typeface="Consolas" panose="020B0609020204030204" pitchFamily="49" charset="0"/>
              </a:rPr>
              <a:t>G1(PEPTIDE1+PEPTIDE2+PEPTIDE3+PEPTIDE4)|G2(CHEM1:3.5+G1:1)</a:t>
            </a:r>
            <a:r>
              <a:rPr lang="en-US" sz="1400" dirty="0" smtClean="0">
                <a:solidFill>
                  <a:schemeClr val="tx1"/>
                </a:solidFill>
                <a:highlight>
                  <a:srgbClr val="00FF00"/>
                </a:highlight>
                <a:latin typeface="Consolas" panose="020B0609020204030204" pitchFamily="49" charset="0"/>
              </a:rPr>
              <a:t>$$</a:t>
            </a:r>
            <a:r>
              <a:rPr lang="en-US" sz="1400" dirty="0" smtClean="0">
                <a:latin typeface="Consolas" panose="020B0609020204030204" pitchFamily="49" charset="0"/>
              </a:rPr>
              <a:t>V2.0</a:t>
            </a:r>
            <a:endParaRPr lang="en-US" sz="1400" b="1" dirty="0">
              <a:solidFill>
                <a:srgbClr val="FF0000"/>
              </a:solidFill>
              <a:latin typeface="Consolas" panose="020B0609020204030204" pitchFamily="49" charset="0"/>
            </a:endParaRPr>
          </a:p>
        </p:txBody>
      </p:sp>
      <p:sp>
        <p:nvSpPr>
          <p:cNvPr id="18" name="Rectangle 17">
            <a:extLst>
              <a:ext uri="{FF2B5EF4-FFF2-40B4-BE49-F238E27FC236}">
                <a16:creationId xmlns="" xmlns:a16="http://schemas.microsoft.com/office/drawing/2014/main" id="{43FAD4A5-69AD-42C5-B9DA-9636A6CFE7FC}"/>
              </a:ext>
            </a:extLst>
          </p:cNvPr>
          <p:cNvSpPr/>
          <p:nvPr/>
        </p:nvSpPr>
        <p:spPr>
          <a:xfrm>
            <a:off x="716282" y="1310133"/>
            <a:ext cx="8568952" cy="369332"/>
          </a:xfrm>
          <a:prstGeom prst="rect">
            <a:avLst/>
          </a:prstGeom>
          <a:solidFill>
            <a:schemeClr val="accent1">
              <a:lumMod val="60000"/>
              <a:lumOff val="40000"/>
            </a:schemeClr>
          </a:solidFill>
          <a:ln w="19050">
            <a:solidFill>
              <a:schemeClr val="tx1"/>
            </a:solidFill>
          </a:ln>
        </p:spPr>
        <p:txBody>
          <a:bodyPr wrap="square">
            <a:spAutoFit/>
          </a:bodyPr>
          <a:lstStyle/>
          <a:p>
            <a:r>
              <a:rPr lang="en-US" dirty="0">
                <a:solidFill>
                  <a:srgbClr val="4C5156"/>
                </a:solidFill>
                <a:ea typeface="MS PGothic" pitchFamily="34" charset="-128"/>
                <a:cs typeface="Calibri"/>
              </a:rPr>
              <a:t>ListOfSimplePolymers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ListOfConnections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ListOfPolymerGroups</a:t>
            </a:r>
            <a:r>
              <a:rPr lang="en-US" dirty="0">
                <a:solidFill>
                  <a:schemeClr val="accent5">
                    <a:lumMod val="75000"/>
                  </a:schemeClr>
                </a:solidFill>
                <a:ea typeface="MS PGothic" pitchFamily="34" charset="-128"/>
                <a:cs typeface="Calibri"/>
              </a:rPr>
              <a:t>$</a:t>
            </a:r>
            <a:r>
              <a:rPr lang="en-US" dirty="0">
                <a:solidFill>
                  <a:srgbClr val="4C5156"/>
                </a:solidFill>
                <a:ea typeface="MS PGothic" pitchFamily="34" charset="-128"/>
                <a:cs typeface="Calibri"/>
              </a:rPr>
              <a:t>ExtendedAnnotation</a:t>
            </a:r>
            <a:r>
              <a:rPr lang="en-US" dirty="0">
                <a:solidFill>
                  <a:srgbClr val="FF0000"/>
                </a:solidFill>
                <a:ea typeface="MS PGothic" pitchFamily="34" charset="-128"/>
                <a:cs typeface="Calibri"/>
              </a:rPr>
              <a:t>$</a:t>
            </a:r>
            <a:endParaRPr lang="en-US" dirty="0">
              <a:solidFill>
                <a:srgbClr val="FF0000"/>
              </a:solidFill>
              <a:latin typeface="Calibri" pitchFamily="34" charset="0"/>
              <a:cs typeface="Arial" charset="0"/>
            </a:endParaRPr>
          </a:p>
        </p:txBody>
      </p:sp>
    </p:spTree>
    <p:extLst>
      <p:ext uri="{BB962C8B-B14F-4D97-AF65-F5344CB8AC3E}">
        <p14:creationId xmlns:p14="http://schemas.microsoft.com/office/powerpoint/2010/main" val="3233650975"/>
      </p:ext>
    </p:extLst>
  </p:cSld>
  <p:clrMapOvr>
    <a:masterClrMapping/>
  </p:clrMapOvr>
  <mc:AlternateContent xmlns:mc="http://schemas.openxmlformats.org/markup-compatibility/2006" xmlns:p14="http://schemas.microsoft.com/office/powerpoint/2010/main">
    <mc:Choice Requires="p14">
      <p:transition spd="slow" p14:dur="1250" advTm="114693">
        <p:fade/>
      </p:transition>
    </mc:Choice>
    <mc:Fallback xmlns="">
      <p:transition spd="slow" advTm="114693">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10668000" cy="2246769"/>
          </a:xfrm>
        </p:spPr>
        <p:txBody>
          <a:bodyPr/>
          <a:lstStyle/>
          <a:p>
            <a:r>
              <a:rPr lang="en-GB" sz="2800" dirty="0" smtClean="0">
                <a:solidFill>
                  <a:schemeClr val="bg1">
                    <a:lumMod val="60000"/>
                    <a:lumOff val="40000"/>
                  </a:schemeClr>
                </a:solidFill>
              </a:rPr>
              <a:t>Current challenges regarding the representation of biomolecules</a:t>
            </a:r>
            <a:r>
              <a:rPr lang="en-GB" sz="2800" dirty="0"/>
              <a:t/>
            </a:r>
            <a:br>
              <a:rPr lang="en-GB" sz="2800" dirty="0"/>
            </a:br>
            <a:r>
              <a:rPr lang="en-GB" sz="2800" dirty="0" smtClean="0">
                <a:solidFill>
                  <a:schemeClr val="bg1">
                    <a:lumMod val="60000"/>
                    <a:lumOff val="40000"/>
                  </a:schemeClr>
                </a:solidFill>
              </a:rPr>
              <a:t>What </a:t>
            </a:r>
            <a:r>
              <a:rPr lang="en-GB" sz="2800" dirty="0">
                <a:solidFill>
                  <a:schemeClr val="bg1">
                    <a:lumMod val="60000"/>
                    <a:lumOff val="40000"/>
                  </a:schemeClr>
                </a:solidFill>
              </a:rPr>
              <a:t>is HELM</a:t>
            </a:r>
            <a:r>
              <a:rPr lang="en-GB" sz="2800" dirty="0" smtClean="0">
                <a:solidFill>
                  <a:schemeClr val="bg1">
                    <a:lumMod val="60000"/>
                    <a:lumOff val="40000"/>
                  </a:schemeClr>
                </a:solidFill>
              </a:rPr>
              <a:t>?</a:t>
            </a:r>
            <a:r>
              <a:rPr lang="en-GB" sz="2800" dirty="0">
                <a:solidFill>
                  <a:schemeClr val="bg1">
                    <a:lumMod val="60000"/>
                    <a:lumOff val="40000"/>
                  </a:schemeClr>
                </a:solidFill>
              </a:rPr>
              <a:t> </a:t>
            </a:r>
            <a:r>
              <a:rPr lang="en-GB" sz="2800" dirty="0">
                <a:solidFill>
                  <a:srgbClr val="228B96"/>
                </a:solidFill>
              </a:rPr>
              <a:t>HELM in practice</a:t>
            </a:r>
            <a:br>
              <a:rPr lang="en-GB" sz="2800" dirty="0">
                <a:solidFill>
                  <a:srgbClr val="228B96"/>
                </a:solidFill>
              </a:rPr>
            </a:br>
            <a:r>
              <a:rPr lang="en-GB" sz="2800" dirty="0"/>
              <a:t>HELM in practice </a:t>
            </a:r>
            <a:r>
              <a:rPr lang="en-GB" sz="2800" dirty="0" smtClean="0"/>
              <a:t/>
            </a:r>
            <a:br>
              <a:rPr lang="en-GB" sz="2800" dirty="0" smtClean="0"/>
            </a:br>
            <a:r>
              <a:rPr lang="en-GB" sz="2800" dirty="0" smtClean="0">
                <a:solidFill>
                  <a:schemeClr val="bg1">
                    <a:lumMod val="60000"/>
                    <a:lumOff val="40000"/>
                  </a:schemeClr>
                </a:solidFill>
              </a:rPr>
              <a:t>The </a:t>
            </a:r>
            <a:r>
              <a:rPr lang="en-GB" sz="2800" dirty="0">
                <a:solidFill>
                  <a:schemeClr val="bg1">
                    <a:lumMod val="60000"/>
                    <a:lumOff val="40000"/>
                  </a:schemeClr>
                </a:solidFill>
              </a:rPr>
              <a:t>HELM ecosystem </a:t>
            </a:r>
            <a:br>
              <a:rPr lang="en-GB" sz="2800" dirty="0">
                <a:solidFill>
                  <a:schemeClr val="bg1">
                    <a:lumMod val="60000"/>
                    <a:lumOff val="40000"/>
                  </a:schemeClr>
                </a:solidFill>
              </a:rPr>
            </a:br>
            <a:r>
              <a:rPr lang="en-GB" sz="2800" dirty="0" smtClean="0">
                <a:solidFill>
                  <a:schemeClr val="bg1">
                    <a:lumMod val="60000"/>
                    <a:lumOff val="40000"/>
                  </a:schemeClr>
                </a:solidFill>
              </a:rPr>
              <a:t>Current activities</a:t>
            </a:r>
            <a:endParaRPr lang="en-GB" sz="2800" dirty="0">
              <a:solidFill>
                <a:schemeClr val="bg1">
                  <a:lumMod val="60000"/>
                  <a:lumOff val="40000"/>
                </a:schemeClr>
              </a:solidFill>
            </a:endParaRPr>
          </a:p>
        </p:txBody>
      </p:sp>
      <p:sp>
        <p:nvSpPr>
          <p:cNvPr id="6" name="Slide Number Placeholder 5"/>
          <p:cNvSpPr>
            <a:spLocks noGrp="1"/>
          </p:cNvSpPr>
          <p:nvPr>
            <p:ph type="sldNum" sz="quarter" idx="4294967295"/>
          </p:nvPr>
        </p:nvSpPr>
        <p:spPr>
          <a:xfrm>
            <a:off x="11506200" y="6376988"/>
            <a:ext cx="685800" cy="344487"/>
          </a:xfrm>
          <a:prstGeom prst="rect">
            <a:avLst/>
          </a:prstGeom>
        </p:spPr>
        <p:txBody>
          <a:bodyPr/>
          <a:lstStyle/>
          <a:p>
            <a:pPr>
              <a:defRPr/>
            </a:pPr>
            <a:fld id="{28ED40A3-BEA1-2645-9E17-452BD130FCD0}" type="slidenum">
              <a:rPr lang="en-US"/>
              <a:pPr>
                <a:defRPr/>
              </a:pPr>
              <a:t>27</a:t>
            </a:fld>
            <a:endParaRPr lang="en-US" dirty="0"/>
          </a:p>
        </p:txBody>
      </p:sp>
    </p:spTree>
    <p:extLst>
      <p:ext uri="{BB962C8B-B14F-4D97-AF65-F5344CB8AC3E}">
        <p14:creationId xmlns:p14="http://schemas.microsoft.com/office/powerpoint/2010/main" val="2439592669"/>
      </p:ext>
    </p:extLst>
  </p:cSld>
  <p:clrMapOvr>
    <a:masterClrMapping/>
  </p:clrMapOvr>
  <mc:AlternateContent xmlns:mc="http://schemas.openxmlformats.org/markup-compatibility/2006" xmlns:p14="http://schemas.microsoft.com/office/powerpoint/2010/main">
    <mc:Choice Requires="p14">
      <p:transition spd="slow" p14:dur="1250" advTm="11624">
        <p:fade/>
      </p:transition>
    </mc:Choice>
    <mc:Fallback xmlns="">
      <p:transition spd="slow" advTm="11624">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HELM Project</a:t>
            </a:r>
            <a:endParaRPr lang="en-US" dirty="0"/>
          </a:p>
        </p:txBody>
      </p:sp>
      <p:pic>
        <p:nvPicPr>
          <p:cNvPr id="10" name="Picture 9">
            <a:extLst>
              <a:ext uri="{FF2B5EF4-FFF2-40B4-BE49-F238E27FC236}">
                <a16:creationId xmlns="" xmlns:a16="http://schemas.microsoft.com/office/drawing/2014/main" id="{9B742ACE-A054-417F-A69E-C05C595CBBE1}"/>
              </a:ext>
            </a:extLst>
          </p:cNvPr>
          <p:cNvPicPr>
            <a:picLocks noChangeAspect="1"/>
          </p:cNvPicPr>
          <p:nvPr/>
        </p:nvPicPr>
        <p:blipFill>
          <a:blip r:embed="rId2"/>
          <a:stretch>
            <a:fillRect/>
          </a:stretch>
        </p:blipFill>
        <p:spPr>
          <a:xfrm>
            <a:off x="1524000" y="1700808"/>
            <a:ext cx="9144000" cy="4147840"/>
          </a:xfrm>
          <a:prstGeom prst="rect">
            <a:avLst/>
          </a:prstGeom>
        </p:spPr>
      </p:pic>
    </p:spTree>
    <p:extLst>
      <p:ext uri="{BB962C8B-B14F-4D97-AF65-F5344CB8AC3E}">
        <p14:creationId xmlns:p14="http://schemas.microsoft.com/office/powerpoint/2010/main" val="619309159"/>
      </p:ext>
    </p:extLst>
  </p:cSld>
  <p:clrMapOvr>
    <a:masterClrMapping/>
  </p:clrMapOvr>
  <mc:AlternateContent xmlns:mc="http://schemas.openxmlformats.org/markup-compatibility/2006" xmlns:p14="http://schemas.microsoft.com/office/powerpoint/2010/main">
    <mc:Choice Requires="p14">
      <p:transition spd="slow" p14:dur="1250" advTm="16134">
        <p:fade/>
      </p:transition>
    </mc:Choice>
    <mc:Fallback xmlns="">
      <p:transition spd="slow" advTm="16134">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HELM Open Source Tools</a:t>
            </a:r>
            <a:endParaRPr lang="en-US" dirty="0"/>
          </a:p>
        </p:txBody>
      </p:sp>
      <p:sp>
        <p:nvSpPr>
          <p:cNvPr id="6" name="Content Placeholder 5"/>
          <p:cNvSpPr>
            <a:spLocks noGrp="1"/>
          </p:cNvSpPr>
          <p:nvPr>
            <p:ph idx="1"/>
          </p:nvPr>
        </p:nvSpPr>
        <p:spPr>
          <a:xfrm>
            <a:off x="732426" y="1376360"/>
            <a:ext cx="4572784" cy="1440159"/>
          </a:xfrm>
        </p:spPr>
        <p:txBody>
          <a:bodyPr/>
          <a:lstStyle/>
          <a:p>
            <a:pPr marL="0" indent="0" defTabSz="914400" fontAlgn="base">
              <a:spcBef>
                <a:spcPct val="0"/>
              </a:spcBef>
              <a:spcAft>
                <a:spcPct val="0"/>
              </a:spcAft>
              <a:buNone/>
              <a:defRPr/>
            </a:pPr>
            <a:r>
              <a:rPr lang="en-US" sz="2000" dirty="0" smtClean="0">
                <a:latin typeface="Calibri" pitchFamily="34" charset="0"/>
                <a:cs typeface="Arial" charset="0"/>
              </a:rPr>
              <a:t>Web-based </a:t>
            </a:r>
            <a:r>
              <a:rPr lang="en-US" sz="2000" dirty="0">
                <a:latin typeface="Calibri" pitchFamily="34" charset="0"/>
                <a:cs typeface="Arial" charset="0"/>
              </a:rPr>
              <a:t>editor – currently </a:t>
            </a:r>
            <a:r>
              <a:rPr lang="en-US" sz="2000" dirty="0" smtClean="0">
                <a:latin typeface="Calibri" pitchFamily="34" charset="0"/>
                <a:cs typeface="Arial" charset="0"/>
              </a:rPr>
              <a:t>HELM1.</a:t>
            </a:r>
          </a:p>
          <a:p>
            <a:pPr marL="0" indent="0" defTabSz="914400" fontAlgn="base">
              <a:spcBef>
                <a:spcPct val="0"/>
              </a:spcBef>
              <a:spcAft>
                <a:spcPct val="0"/>
              </a:spcAft>
              <a:buNone/>
              <a:defRPr/>
            </a:pPr>
            <a:r>
              <a:rPr lang="en-US" sz="2000" dirty="0" smtClean="0">
                <a:latin typeface="Calibri" pitchFamily="34" charset="0"/>
                <a:cs typeface="Arial" charset="0"/>
              </a:rPr>
              <a:t>We </a:t>
            </a:r>
            <a:r>
              <a:rPr lang="en-US" sz="2000" dirty="0">
                <a:latin typeface="Calibri" pitchFamily="34" charset="0"/>
                <a:cs typeface="Arial" charset="0"/>
              </a:rPr>
              <a:t>are working on HELM2 and expect </a:t>
            </a:r>
          </a:p>
          <a:p>
            <a:pPr marL="0" indent="0" defTabSz="914400" fontAlgn="base">
              <a:spcBef>
                <a:spcPct val="0"/>
              </a:spcBef>
              <a:spcAft>
                <a:spcPct val="0"/>
              </a:spcAft>
              <a:buNone/>
              <a:defRPr/>
            </a:pPr>
            <a:r>
              <a:rPr lang="en-US" sz="2000" dirty="0" smtClean="0">
                <a:latin typeface="Calibri" pitchFamily="34" charset="0"/>
                <a:cs typeface="Arial" charset="0"/>
              </a:rPr>
              <a:t>    to </a:t>
            </a:r>
            <a:r>
              <a:rPr lang="en-US" sz="2000" dirty="0">
                <a:latin typeface="Calibri" pitchFamily="34" charset="0"/>
                <a:cs typeface="Arial" charset="0"/>
              </a:rPr>
              <a:t>publish later this year. </a:t>
            </a:r>
          </a:p>
          <a:p>
            <a:endParaRPr lang="en-US" dirty="0"/>
          </a:p>
        </p:txBody>
      </p:sp>
      <p:sp>
        <p:nvSpPr>
          <p:cNvPr id="3" name="Rectangle 2"/>
          <p:cNvSpPr/>
          <p:nvPr/>
        </p:nvSpPr>
        <p:spPr>
          <a:xfrm>
            <a:off x="1745416" y="1772816"/>
            <a:ext cx="184731" cy="369332"/>
          </a:xfrm>
          <a:prstGeom prst="rect">
            <a:avLst/>
          </a:prstGeom>
        </p:spPr>
        <p:txBody>
          <a:bodyPr wrap="none">
            <a:spAutoFit/>
          </a:bodyPr>
          <a:lstStyle/>
          <a:p>
            <a:pPr defTabSz="914400" fontAlgn="base">
              <a:spcBef>
                <a:spcPct val="0"/>
              </a:spcBef>
              <a:spcAft>
                <a:spcPct val="0"/>
              </a:spcAft>
              <a:defRPr/>
            </a:pPr>
            <a:endParaRPr lang="en-US" dirty="0">
              <a:solidFill>
                <a:srgbClr val="4C5156"/>
              </a:solidFill>
              <a:latin typeface="Calibri" pitchFamily="34" charset="0"/>
              <a:cs typeface="Arial" charset="0"/>
            </a:endParaRPr>
          </a:p>
        </p:txBody>
      </p:sp>
      <p:pic>
        <p:nvPicPr>
          <p:cNvPr id="4" name="Picture 3">
            <a:extLst>
              <a:ext uri="{FF2B5EF4-FFF2-40B4-BE49-F238E27FC236}">
                <a16:creationId xmlns="" xmlns:a16="http://schemas.microsoft.com/office/drawing/2014/main" id="{95582A6A-EBE3-4A26-9762-D9D90F7F39E0}"/>
              </a:ext>
            </a:extLst>
          </p:cNvPr>
          <p:cNvPicPr>
            <a:picLocks noChangeAspect="1"/>
          </p:cNvPicPr>
          <p:nvPr/>
        </p:nvPicPr>
        <p:blipFill rotWithShape="1">
          <a:blip r:embed="rId2"/>
          <a:srcRect t="2176"/>
          <a:stretch/>
        </p:blipFill>
        <p:spPr>
          <a:xfrm>
            <a:off x="6306637" y="1376360"/>
            <a:ext cx="4705517" cy="3236625"/>
          </a:xfrm>
          <a:prstGeom prst="rect">
            <a:avLst/>
          </a:prstGeom>
        </p:spPr>
      </p:pic>
      <p:pic>
        <p:nvPicPr>
          <p:cNvPr id="9" name="Picture 8">
            <a:extLst>
              <a:ext uri="{FF2B5EF4-FFF2-40B4-BE49-F238E27FC236}">
                <a16:creationId xmlns="" xmlns:a16="http://schemas.microsoft.com/office/drawing/2014/main" id="{340BA581-0D6A-4D6C-807A-37A26F350109}"/>
              </a:ext>
            </a:extLst>
          </p:cNvPr>
          <p:cNvPicPr>
            <a:picLocks noChangeAspect="1"/>
          </p:cNvPicPr>
          <p:nvPr/>
        </p:nvPicPr>
        <p:blipFill rotWithShape="1">
          <a:blip r:embed="rId3"/>
          <a:srcRect t="6744" b="5381"/>
          <a:stretch/>
        </p:blipFill>
        <p:spPr>
          <a:xfrm>
            <a:off x="587112" y="3501008"/>
            <a:ext cx="4706535" cy="2352439"/>
          </a:xfrm>
          <a:prstGeom prst="rect">
            <a:avLst/>
          </a:prstGeom>
        </p:spPr>
      </p:pic>
      <p:sp>
        <p:nvSpPr>
          <p:cNvPr id="8" name="Rectangle 7">
            <a:extLst>
              <a:ext uri="{FF2B5EF4-FFF2-40B4-BE49-F238E27FC236}">
                <a16:creationId xmlns="" xmlns:a16="http://schemas.microsoft.com/office/drawing/2014/main" id="{A295CFC1-B022-4C90-B8CE-CAEFBCFCC718}"/>
              </a:ext>
            </a:extLst>
          </p:cNvPr>
          <p:cNvSpPr/>
          <p:nvPr/>
        </p:nvSpPr>
        <p:spPr>
          <a:xfrm>
            <a:off x="4727848" y="5085184"/>
            <a:ext cx="3993786" cy="1015663"/>
          </a:xfrm>
          <a:prstGeom prst="rect">
            <a:avLst/>
          </a:prstGeom>
        </p:spPr>
        <p:txBody>
          <a:bodyPr wrap="none">
            <a:spAutoFit/>
          </a:bodyPr>
          <a:lstStyle/>
          <a:p>
            <a:pPr defTabSz="914400" fontAlgn="base">
              <a:spcBef>
                <a:spcPct val="0"/>
              </a:spcBef>
              <a:spcAft>
                <a:spcPct val="0"/>
              </a:spcAft>
              <a:defRPr/>
            </a:pPr>
            <a:r>
              <a:rPr lang="en-US" sz="2000" dirty="0">
                <a:solidFill>
                  <a:srgbClr val="4C5156"/>
                </a:solidFill>
                <a:latin typeface="Calibri" pitchFamily="34" charset="0"/>
                <a:cs typeface="Arial" charset="0"/>
              </a:rPr>
              <a:t>HELM2 is implemented in the toolkit</a:t>
            </a:r>
          </a:p>
          <a:p>
            <a:pPr defTabSz="914400" fontAlgn="base">
              <a:spcBef>
                <a:spcPct val="0"/>
              </a:spcBef>
              <a:spcAft>
                <a:spcPct val="0"/>
              </a:spcAft>
              <a:defRPr/>
            </a:pPr>
            <a:r>
              <a:rPr lang="en-US" sz="2000" dirty="0">
                <a:solidFill>
                  <a:srgbClr val="4C5156"/>
                </a:solidFill>
                <a:latin typeface="Calibri" pitchFamily="34" charset="0"/>
                <a:cs typeface="Arial" charset="0"/>
              </a:rPr>
              <a:t>a</a:t>
            </a:r>
            <a:r>
              <a:rPr lang="en-US" sz="2000" dirty="0" smtClean="0">
                <a:solidFill>
                  <a:srgbClr val="4C5156"/>
                </a:solidFill>
                <a:latin typeface="Calibri" pitchFamily="34" charset="0"/>
                <a:cs typeface="Arial" charset="0"/>
              </a:rPr>
              <a:t>nd </a:t>
            </a:r>
            <a:r>
              <a:rPr lang="en-US" sz="2000" dirty="0">
                <a:solidFill>
                  <a:srgbClr val="4C5156"/>
                </a:solidFill>
                <a:latin typeface="Calibri" pitchFamily="34" charset="0"/>
                <a:cs typeface="Arial" charset="0"/>
              </a:rPr>
              <a:t>can be accessed via </a:t>
            </a:r>
            <a:r>
              <a:rPr lang="en-US" sz="2000" dirty="0" smtClean="0">
                <a:solidFill>
                  <a:srgbClr val="4C5156"/>
                </a:solidFill>
                <a:latin typeface="Calibri" pitchFamily="34" charset="0"/>
                <a:cs typeface="Arial" charset="0"/>
              </a:rPr>
              <a:t>RESTful </a:t>
            </a:r>
            <a:endParaRPr lang="en-US" sz="2000" dirty="0">
              <a:solidFill>
                <a:srgbClr val="4C5156"/>
              </a:solidFill>
              <a:latin typeface="Calibri" pitchFamily="34" charset="0"/>
              <a:cs typeface="Arial" charset="0"/>
            </a:endParaRPr>
          </a:p>
          <a:p>
            <a:pPr defTabSz="914400" fontAlgn="base">
              <a:spcBef>
                <a:spcPct val="0"/>
              </a:spcBef>
              <a:spcAft>
                <a:spcPct val="0"/>
              </a:spcAft>
              <a:defRPr/>
            </a:pPr>
            <a:r>
              <a:rPr lang="en-US" sz="2000" dirty="0">
                <a:solidFill>
                  <a:srgbClr val="4C5156"/>
                </a:solidFill>
                <a:latin typeface="Calibri" pitchFamily="34" charset="0"/>
                <a:cs typeface="Arial" charset="0"/>
              </a:rPr>
              <a:t>w</a:t>
            </a:r>
            <a:r>
              <a:rPr lang="en-US" sz="2000" dirty="0" err="1">
                <a:solidFill>
                  <a:srgbClr val="4C5156"/>
                </a:solidFill>
                <a:latin typeface="Calibri" pitchFamily="34" charset="0"/>
                <a:cs typeface="Arial" charset="0"/>
              </a:rPr>
              <a:t>eb</a:t>
            </a:r>
            <a:r>
              <a:rPr lang="en-US" sz="2000" dirty="0">
                <a:solidFill>
                  <a:srgbClr val="4C5156"/>
                </a:solidFill>
                <a:latin typeface="Calibri" pitchFamily="34" charset="0"/>
                <a:cs typeface="Arial" charset="0"/>
              </a:rPr>
              <a:t>-services </a:t>
            </a:r>
          </a:p>
        </p:txBody>
      </p:sp>
    </p:spTree>
    <p:extLst>
      <p:ext uri="{BB962C8B-B14F-4D97-AF65-F5344CB8AC3E}">
        <p14:creationId xmlns:p14="http://schemas.microsoft.com/office/powerpoint/2010/main" val="3601131322"/>
      </p:ext>
    </p:extLst>
  </p:cSld>
  <p:clrMapOvr>
    <a:masterClrMapping/>
  </p:clrMapOvr>
  <mc:AlternateContent xmlns:mc="http://schemas.openxmlformats.org/markup-compatibility/2006" xmlns:p14="http://schemas.microsoft.com/office/powerpoint/2010/main">
    <mc:Choice Requires="p14">
      <p:transition spd="slow" p14:dur="1250" advTm="30741">
        <p:fade/>
      </p:transition>
    </mc:Choice>
    <mc:Fallback xmlns="">
      <p:transition spd="slow" advTm="3074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10668000" cy="2246769"/>
          </a:xfrm>
        </p:spPr>
        <p:txBody>
          <a:bodyPr/>
          <a:lstStyle/>
          <a:p>
            <a:r>
              <a:rPr lang="en-GB" sz="2800" dirty="0" smtClean="0"/>
              <a:t>Current challenges regarding the representation of biomolecules</a:t>
            </a:r>
            <a:r>
              <a:rPr lang="en-GB" sz="2800" dirty="0"/>
              <a:t/>
            </a:r>
            <a:br>
              <a:rPr lang="en-GB" sz="2800" dirty="0"/>
            </a:br>
            <a:r>
              <a:rPr lang="en-GB" sz="2800" dirty="0" smtClean="0"/>
              <a:t>What </a:t>
            </a:r>
            <a:r>
              <a:rPr lang="en-GB" sz="2800" dirty="0"/>
              <a:t>is HELM</a:t>
            </a:r>
            <a:r>
              <a:rPr lang="en-GB" sz="2800" dirty="0" smtClean="0"/>
              <a:t>?</a:t>
            </a:r>
            <a:r>
              <a:rPr lang="en-GB" sz="2800" dirty="0">
                <a:solidFill>
                  <a:srgbClr val="228B96"/>
                </a:solidFill>
              </a:rPr>
              <a:t> HELM in practice</a:t>
            </a:r>
            <a:br>
              <a:rPr lang="en-GB" sz="2800" dirty="0">
                <a:solidFill>
                  <a:srgbClr val="228B96"/>
                </a:solidFill>
              </a:rPr>
            </a:br>
            <a:r>
              <a:rPr lang="en-GB" sz="2800" dirty="0"/>
              <a:t>HELM in practice </a:t>
            </a:r>
            <a:r>
              <a:rPr lang="en-GB" sz="2800" dirty="0" smtClean="0">
                <a:solidFill>
                  <a:srgbClr val="228B96"/>
                </a:solidFill>
              </a:rPr>
              <a:t>HELM </a:t>
            </a:r>
            <a:r>
              <a:rPr lang="en-GB" sz="2800" dirty="0">
                <a:solidFill>
                  <a:srgbClr val="228B96"/>
                </a:solidFill>
              </a:rPr>
              <a:t>in </a:t>
            </a:r>
            <a:r>
              <a:rPr lang="en-GB" sz="2800" dirty="0" smtClean="0">
                <a:solidFill>
                  <a:srgbClr val="228B96"/>
                </a:solidFill>
              </a:rPr>
              <a:t>practice</a:t>
            </a:r>
            <a:r>
              <a:rPr lang="en-GB" sz="2800" dirty="0"/>
              <a:t/>
            </a:r>
            <a:br>
              <a:rPr lang="en-GB" sz="2800" dirty="0"/>
            </a:br>
            <a:r>
              <a:rPr lang="en-GB" sz="2800" dirty="0" smtClean="0"/>
              <a:t>The </a:t>
            </a:r>
            <a:r>
              <a:rPr lang="en-GB" sz="2800" dirty="0"/>
              <a:t>HELM ecosystem </a:t>
            </a:r>
            <a:br>
              <a:rPr lang="en-GB" sz="2800" dirty="0"/>
            </a:br>
            <a:r>
              <a:rPr lang="en-GB" sz="2800" dirty="0" smtClean="0"/>
              <a:t>Current activities</a:t>
            </a:r>
            <a:endParaRPr lang="en-GB" sz="2800" dirty="0"/>
          </a:p>
        </p:txBody>
      </p:sp>
      <p:sp>
        <p:nvSpPr>
          <p:cNvPr id="6" name="Slide Number Placeholder 5"/>
          <p:cNvSpPr>
            <a:spLocks noGrp="1"/>
          </p:cNvSpPr>
          <p:nvPr>
            <p:ph type="sldNum" sz="quarter" idx="4294967295"/>
          </p:nvPr>
        </p:nvSpPr>
        <p:spPr>
          <a:xfrm>
            <a:off x="11506200" y="6376988"/>
            <a:ext cx="685800" cy="344487"/>
          </a:xfrm>
          <a:prstGeom prst="rect">
            <a:avLst/>
          </a:prstGeom>
        </p:spPr>
        <p:txBody>
          <a:bodyPr/>
          <a:lstStyle/>
          <a:p>
            <a:pPr>
              <a:defRPr/>
            </a:pPr>
            <a:fld id="{28ED40A3-BEA1-2645-9E17-452BD130FCD0}" type="slidenum">
              <a:rPr lang="en-US"/>
              <a:pPr>
                <a:defRPr/>
              </a:pPr>
              <a:t>3</a:t>
            </a:fld>
            <a:endParaRPr lang="en-US" dirty="0"/>
          </a:p>
        </p:txBody>
      </p:sp>
    </p:spTree>
    <p:extLst>
      <p:ext uri="{BB962C8B-B14F-4D97-AF65-F5344CB8AC3E}">
        <p14:creationId xmlns:p14="http://schemas.microsoft.com/office/powerpoint/2010/main" val="696709732"/>
      </p:ext>
    </p:extLst>
  </p:cSld>
  <p:clrMapOvr>
    <a:masterClrMapping/>
  </p:clrMapOvr>
  <mc:AlternateContent xmlns:mc="http://schemas.openxmlformats.org/markup-compatibility/2006" xmlns:p14="http://schemas.microsoft.com/office/powerpoint/2010/main">
    <mc:Choice Requires="p14">
      <p:transition spd="slow" p14:dur="1250" advTm="11624">
        <p:fade/>
      </p:transition>
    </mc:Choice>
    <mc:Fallback xmlns="">
      <p:transition spd="slow" advTm="11624">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HELM Antibody Editor (HAbE)</a:t>
            </a:r>
            <a:endParaRPr lang="de-DE" dirty="0"/>
          </a:p>
        </p:txBody>
      </p:sp>
      <p:sp>
        <p:nvSpPr>
          <p:cNvPr id="8" name="Content Placeholder 7"/>
          <p:cNvSpPr>
            <a:spLocks noGrp="1"/>
          </p:cNvSpPr>
          <p:nvPr>
            <p:ph idx="1"/>
          </p:nvPr>
        </p:nvSpPr>
        <p:spPr>
          <a:xfrm>
            <a:off x="609601" y="1916832"/>
            <a:ext cx="4622303" cy="1728191"/>
          </a:xfrm>
        </p:spPr>
        <p:txBody>
          <a:bodyPr>
            <a:normAutofit fontScale="92500"/>
          </a:bodyPr>
          <a:lstStyle/>
          <a:p>
            <a:pPr marL="0" indent="0" defTabSz="914400" fontAlgn="base">
              <a:spcBef>
                <a:spcPct val="0"/>
              </a:spcBef>
              <a:spcAft>
                <a:spcPct val="0"/>
              </a:spcAft>
              <a:buNone/>
              <a:defRPr/>
            </a:pPr>
            <a:r>
              <a:rPr lang="en-US" dirty="0" err="1">
                <a:latin typeface="Calibri" pitchFamily="34" charset="0"/>
                <a:cs typeface="Arial" charset="0"/>
              </a:rPr>
              <a:t>HAbE</a:t>
            </a:r>
            <a:r>
              <a:rPr lang="en-US" dirty="0">
                <a:latin typeface="Calibri" pitchFamily="34" charset="0"/>
                <a:cs typeface="Arial" charset="0"/>
              </a:rPr>
              <a:t> (developed by Roche), will take in an antibody sequence, run a BLAST search and identify and display domains. </a:t>
            </a:r>
          </a:p>
          <a:p>
            <a:endParaRPr lang="en-US" dirty="0"/>
          </a:p>
        </p:txBody>
      </p:sp>
      <p:sp>
        <p:nvSpPr>
          <p:cNvPr id="4" name="Foliennummernplatzhalter 3"/>
          <p:cNvSpPr>
            <a:spLocks noGrp="1"/>
          </p:cNvSpPr>
          <p:nvPr>
            <p:ph type="sldNum" sz="quarter" idx="10"/>
          </p:nvPr>
        </p:nvSpPr>
        <p:spPr/>
        <p:txBody>
          <a:bodyPr/>
          <a:lstStyle/>
          <a:p>
            <a:fld id="{79F65372-B929-454B-AC40-6926AEC9B884}" type="slidenum">
              <a:rPr lang="de-DE" smtClean="0"/>
              <a:pPr/>
              <a:t>30</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748" y="1844824"/>
            <a:ext cx="6651192" cy="3940548"/>
          </a:xfrm>
          <a:prstGeom prst="rect">
            <a:avLst/>
          </a:prstGeom>
        </p:spPr>
      </p:pic>
      <p:sp>
        <p:nvSpPr>
          <p:cNvPr id="9" name="Content Placeholder 7"/>
          <p:cNvSpPr txBox="1">
            <a:spLocks/>
          </p:cNvSpPr>
          <p:nvPr/>
        </p:nvSpPr>
        <p:spPr>
          <a:xfrm>
            <a:off x="609601" y="4221088"/>
            <a:ext cx="6278487" cy="186251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b="0" i="0" kern="1200">
                <a:solidFill>
                  <a:srgbClr val="4C5156"/>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4C515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4C5156"/>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Bef>
                <a:spcPct val="0"/>
              </a:spcBef>
              <a:spcAft>
                <a:spcPct val="0"/>
              </a:spcAft>
              <a:buFont typeface="Arial"/>
              <a:buNone/>
              <a:defRPr/>
            </a:pPr>
            <a:r>
              <a:rPr lang="en-US" dirty="0" smtClean="0">
                <a:latin typeface="Calibri" pitchFamily="34" charset="0"/>
                <a:cs typeface="Arial" charset="0"/>
              </a:rPr>
              <a:t>The initial domain assignment can be edited if the scientist believes it is incorrect and the editor can be used to adjust </a:t>
            </a:r>
            <a:r>
              <a:rPr lang="en-US" dirty="0" err="1" smtClean="0">
                <a:latin typeface="Calibri" pitchFamily="34" charset="0"/>
                <a:cs typeface="Arial" charset="0"/>
              </a:rPr>
              <a:t>Cys-cys</a:t>
            </a:r>
            <a:r>
              <a:rPr lang="en-US" dirty="0" smtClean="0">
                <a:latin typeface="Calibri" pitchFamily="34" charset="0"/>
                <a:cs typeface="Arial" charset="0"/>
              </a:rPr>
              <a:t> bonds and any other structural element. </a:t>
            </a:r>
          </a:p>
          <a:p>
            <a:endParaRPr lang="en-US" dirty="0"/>
          </a:p>
        </p:txBody>
      </p:sp>
    </p:spTree>
    <p:extLst>
      <p:ext uri="{BB962C8B-B14F-4D97-AF65-F5344CB8AC3E}">
        <p14:creationId xmlns:p14="http://schemas.microsoft.com/office/powerpoint/2010/main" val="2581900438"/>
      </p:ext>
    </p:extLst>
  </p:cSld>
  <p:clrMapOvr>
    <a:masterClrMapping/>
  </p:clrMapOvr>
  <mc:AlternateContent xmlns:mc="http://schemas.openxmlformats.org/markup-compatibility/2006" xmlns:p14="http://schemas.microsoft.com/office/powerpoint/2010/main">
    <mc:Choice Requires="p14">
      <p:transition spd="slow" p14:dur="1250" advTm="79048">
        <p:fade/>
      </p:transition>
    </mc:Choice>
    <mc:Fallback xmlns="">
      <p:transition spd="slow" advTm="79048">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10668000" cy="2246769"/>
          </a:xfrm>
        </p:spPr>
        <p:txBody>
          <a:bodyPr/>
          <a:lstStyle/>
          <a:p>
            <a:r>
              <a:rPr lang="en-GB" sz="2800" dirty="0" smtClean="0">
                <a:solidFill>
                  <a:schemeClr val="bg1">
                    <a:lumMod val="60000"/>
                    <a:lumOff val="40000"/>
                  </a:schemeClr>
                </a:solidFill>
              </a:rPr>
              <a:t>Current challenges regarding the representation of biomolecules</a:t>
            </a:r>
            <a:r>
              <a:rPr lang="en-GB" sz="2800" dirty="0"/>
              <a:t/>
            </a:r>
            <a:br>
              <a:rPr lang="en-GB" sz="2800" dirty="0"/>
            </a:br>
            <a:r>
              <a:rPr lang="en-GB" sz="2800" dirty="0" smtClean="0">
                <a:solidFill>
                  <a:schemeClr val="bg1">
                    <a:lumMod val="60000"/>
                    <a:lumOff val="40000"/>
                  </a:schemeClr>
                </a:solidFill>
              </a:rPr>
              <a:t>What </a:t>
            </a:r>
            <a:r>
              <a:rPr lang="en-GB" sz="2800" dirty="0">
                <a:solidFill>
                  <a:schemeClr val="bg1">
                    <a:lumMod val="60000"/>
                    <a:lumOff val="40000"/>
                  </a:schemeClr>
                </a:solidFill>
              </a:rPr>
              <a:t>is HELM</a:t>
            </a:r>
            <a:r>
              <a:rPr lang="en-GB" sz="2800" dirty="0" smtClean="0">
                <a:solidFill>
                  <a:schemeClr val="bg1">
                    <a:lumMod val="60000"/>
                    <a:lumOff val="40000"/>
                  </a:schemeClr>
                </a:solidFill>
              </a:rPr>
              <a:t>?</a:t>
            </a:r>
            <a:r>
              <a:rPr lang="en-GB" sz="2800" dirty="0">
                <a:solidFill>
                  <a:schemeClr val="bg1">
                    <a:lumMod val="60000"/>
                    <a:lumOff val="40000"/>
                  </a:schemeClr>
                </a:solidFill>
              </a:rPr>
              <a:t> </a:t>
            </a:r>
            <a:r>
              <a:rPr lang="en-GB" sz="2800" dirty="0">
                <a:solidFill>
                  <a:srgbClr val="228B96"/>
                </a:solidFill>
              </a:rPr>
              <a:t>HELM in practice</a:t>
            </a:r>
            <a:br>
              <a:rPr lang="en-GB" sz="2800" dirty="0">
                <a:solidFill>
                  <a:srgbClr val="228B96"/>
                </a:solidFill>
              </a:rPr>
            </a:br>
            <a:r>
              <a:rPr lang="en-GB" sz="2800" dirty="0">
                <a:solidFill>
                  <a:schemeClr val="tx1">
                    <a:lumMod val="65000"/>
                  </a:schemeClr>
                </a:solidFill>
              </a:rPr>
              <a:t>HELM in practice </a:t>
            </a:r>
            <a:r>
              <a:rPr lang="en-GB" sz="2800" dirty="0" smtClean="0"/>
              <a:t/>
            </a:r>
            <a:br>
              <a:rPr lang="en-GB" sz="2800" dirty="0" smtClean="0"/>
            </a:br>
            <a:r>
              <a:rPr lang="en-GB" sz="2800" dirty="0" smtClean="0"/>
              <a:t>The </a:t>
            </a:r>
            <a:r>
              <a:rPr lang="en-GB" sz="2800" dirty="0"/>
              <a:t>HELM ecosystem </a:t>
            </a:r>
            <a:br>
              <a:rPr lang="en-GB" sz="2800" dirty="0"/>
            </a:br>
            <a:r>
              <a:rPr lang="en-GB" sz="2800" dirty="0" smtClean="0">
                <a:solidFill>
                  <a:schemeClr val="bg1">
                    <a:lumMod val="60000"/>
                    <a:lumOff val="40000"/>
                  </a:schemeClr>
                </a:solidFill>
              </a:rPr>
              <a:t>Current activities</a:t>
            </a:r>
            <a:endParaRPr lang="en-GB" sz="2800" dirty="0">
              <a:solidFill>
                <a:schemeClr val="bg1">
                  <a:lumMod val="60000"/>
                  <a:lumOff val="40000"/>
                </a:schemeClr>
              </a:solidFill>
            </a:endParaRPr>
          </a:p>
        </p:txBody>
      </p:sp>
      <p:sp>
        <p:nvSpPr>
          <p:cNvPr id="6" name="Slide Number Placeholder 5"/>
          <p:cNvSpPr>
            <a:spLocks noGrp="1"/>
          </p:cNvSpPr>
          <p:nvPr>
            <p:ph type="sldNum" sz="quarter" idx="4294967295"/>
          </p:nvPr>
        </p:nvSpPr>
        <p:spPr>
          <a:xfrm>
            <a:off x="11506200" y="6376988"/>
            <a:ext cx="685800" cy="344487"/>
          </a:xfrm>
          <a:prstGeom prst="rect">
            <a:avLst/>
          </a:prstGeom>
        </p:spPr>
        <p:txBody>
          <a:bodyPr/>
          <a:lstStyle/>
          <a:p>
            <a:pPr>
              <a:defRPr/>
            </a:pPr>
            <a:fld id="{28ED40A3-BEA1-2645-9E17-452BD130FCD0}" type="slidenum">
              <a:rPr lang="en-US"/>
              <a:pPr>
                <a:defRPr/>
              </a:pPr>
              <a:t>31</a:t>
            </a:fld>
            <a:endParaRPr lang="en-US" dirty="0"/>
          </a:p>
        </p:txBody>
      </p:sp>
    </p:spTree>
    <p:extLst>
      <p:ext uri="{BB962C8B-B14F-4D97-AF65-F5344CB8AC3E}">
        <p14:creationId xmlns:p14="http://schemas.microsoft.com/office/powerpoint/2010/main" val="1357595930"/>
      </p:ext>
    </p:extLst>
  </p:cSld>
  <p:clrMapOvr>
    <a:masterClrMapping/>
  </p:clrMapOvr>
  <mc:AlternateContent xmlns:mc="http://schemas.openxmlformats.org/markup-compatibility/2006" xmlns:p14="http://schemas.microsoft.com/office/powerpoint/2010/main">
    <mc:Choice Requires="p14">
      <p:transition spd="slow" p14:dur="1250" advTm="11624">
        <p:fade/>
      </p:transition>
    </mc:Choice>
    <mc:Fallback xmlns="">
      <p:transition spd="slow" advTm="11624">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HELM Ecosystem</a:t>
            </a:r>
            <a:endParaRPr lang="en-GB" dirty="0"/>
          </a:p>
        </p:txBody>
      </p:sp>
      <p:sp>
        <p:nvSpPr>
          <p:cNvPr id="3" name="Content Placeholder 2"/>
          <p:cNvSpPr>
            <a:spLocks noGrp="1"/>
          </p:cNvSpPr>
          <p:nvPr>
            <p:ph idx="1"/>
          </p:nvPr>
        </p:nvSpPr>
        <p:spPr>
          <a:xfrm>
            <a:off x="609602" y="1484785"/>
            <a:ext cx="6508672" cy="4871567"/>
          </a:xfrm>
        </p:spPr>
        <p:txBody>
          <a:bodyPr>
            <a:normAutofit lnSpcReduction="10000"/>
          </a:bodyPr>
          <a:lstStyle/>
          <a:p>
            <a:r>
              <a:rPr lang="en-US" dirty="0" smtClean="0"/>
              <a:t>Pharma / Biotech </a:t>
            </a:r>
          </a:p>
          <a:p>
            <a:pPr lvl="1"/>
            <a:r>
              <a:rPr lang="en-US" dirty="0" smtClean="0"/>
              <a:t>BMS, GSK, </a:t>
            </a:r>
            <a:r>
              <a:rPr lang="en-US" dirty="0" err="1" smtClean="0"/>
              <a:t>Ionis</a:t>
            </a:r>
            <a:r>
              <a:rPr lang="en-US" dirty="0" smtClean="0"/>
              <a:t>, Merck, Novartis, Pfizer, Roche</a:t>
            </a:r>
          </a:p>
          <a:p>
            <a:r>
              <a:rPr lang="en-US" dirty="0" smtClean="0"/>
              <a:t>Software vendors</a:t>
            </a:r>
          </a:p>
          <a:p>
            <a:pPr lvl="1"/>
            <a:r>
              <a:rPr lang="en-US" dirty="0" smtClean="0"/>
              <a:t>ACD/Labs, </a:t>
            </a:r>
            <a:r>
              <a:rPr lang="en-US" dirty="0" err="1" smtClean="0"/>
              <a:t>BioMax</a:t>
            </a:r>
            <a:r>
              <a:rPr lang="en-US" dirty="0" smtClean="0"/>
              <a:t>, BIOVIA, ChemAxon, </a:t>
            </a:r>
            <a:r>
              <a:rPr lang="en-US" dirty="0" err="1" smtClean="0"/>
              <a:t>NextMove</a:t>
            </a:r>
            <a:r>
              <a:rPr lang="en-US" dirty="0" smtClean="0"/>
              <a:t>, PerkinElmer, </a:t>
            </a:r>
            <a:r>
              <a:rPr lang="en-US" dirty="0" err="1" smtClean="0"/>
              <a:t>Scilligence</a:t>
            </a:r>
            <a:r>
              <a:rPr lang="en-US" dirty="0" smtClean="0"/>
              <a:t> </a:t>
            </a:r>
          </a:p>
          <a:p>
            <a:r>
              <a:rPr lang="en-US" dirty="0" smtClean="0"/>
              <a:t>Content / Service Providers</a:t>
            </a:r>
          </a:p>
          <a:p>
            <a:pPr lvl="1"/>
            <a:r>
              <a:rPr lang="en-US" dirty="0" smtClean="0"/>
              <a:t>EBI (</a:t>
            </a:r>
            <a:r>
              <a:rPr lang="en-US" dirty="0" err="1" smtClean="0"/>
              <a:t>ChEMBL</a:t>
            </a:r>
            <a:r>
              <a:rPr lang="en-US" dirty="0" smtClean="0"/>
              <a:t>), NCBI (PubChem), </a:t>
            </a:r>
            <a:r>
              <a:rPr lang="en-US" dirty="0" err="1" smtClean="0"/>
              <a:t>quattro</a:t>
            </a:r>
            <a:r>
              <a:rPr lang="en-US" dirty="0" smtClean="0"/>
              <a:t> research</a:t>
            </a:r>
          </a:p>
          <a:p>
            <a:r>
              <a:rPr lang="en-US" dirty="0" smtClean="0"/>
              <a:t>Regulatory</a:t>
            </a:r>
          </a:p>
          <a:p>
            <a:pPr lvl="1"/>
            <a:r>
              <a:rPr lang="en-US" dirty="0" smtClean="0"/>
              <a:t>Acceptable format in ISO 11238 guidelines</a:t>
            </a:r>
            <a:endParaRPr lang="en-US" dirty="0"/>
          </a:p>
        </p:txBody>
      </p:sp>
      <p:grpSp>
        <p:nvGrpSpPr>
          <p:cNvPr id="7" name="Group 6"/>
          <p:cNvGrpSpPr/>
          <p:nvPr/>
        </p:nvGrpSpPr>
        <p:grpSpPr>
          <a:xfrm>
            <a:off x="7445053" y="2040691"/>
            <a:ext cx="2747843" cy="2776618"/>
            <a:chOff x="7445053" y="2452583"/>
            <a:chExt cx="2747843" cy="2776618"/>
          </a:xfrm>
        </p:grpSpPr>
        <p:pic>
          <p:nvPicPr>
            <p:cNvPr id="6" name="Picture 5"/>
            <p:cNvPicPr>
              <a:picLocks noChangeAspect="1"/>
            </p:cNvPicPr>
            <p:nvPr/>
          </p:nvPicPr>
          <p:blipFill>
            <a:blip r:embed="rId3"/>
            <a:stretch>
              <a:fillRect/>
            </a:stretch>
          </p:blipFill>
          <p:spPr>
            <a:xfrm>
              <a:off x="8107741" y="3090828"/>
              <a:ext cx="1387872" cy="1387872"/>
            </a:xfrm>
            <a:prstGeom prst="rect">
              <a:avLst/>
            </a:prstGeom>
          </p:spPr>
        </p:pic>
        <p:sp>
          <p:nvSpPr>
            <p:cNvPr id="13" name="Freeform 12"/>
            <p:cNvSpPr>
              <a:spLocks/>
            </p:cNvSpPr>
            <p:nvPr/>
          </p:nvSpPr>
          <p:spPr bwMode="auto">
            <a:xfrm>
              <a:off x="8883545" y="2461093"/>
              <a:ext cx="1224136" cy="1259470"/>
            </a:xfrm>
            <a:custGeom>
              <a:avLst/>
              <a:gdLst>
                <a:gd name="T0" fmla="*/ 2419350 w 1524"/>
                <a:gd name="T1" fmla="*/ 1762125 h 1568"/>
                <a:gd name="T2" fmla="*/ 2349500 w 1524"/>
                <a:gd name="T3" fmla="*/ 1574800 h 1568"/>
                <a:gd name="T4" fmla="*/ 2266950 w 1524"/>
                <a:gd name="T5" fmla="*/ 1393825 h 1568"/>
                <a:gd name="T6" fmla="*/ 2171700 w 1524"/>
                <a:gd name="T7" fmla="*/ 1219200 h 1568"/>
                <a:gd name="T8" fmla="*/ 2060575 w 1524"/>
                <a:gd name="T9" fmla="*/ 1057275 h 1568"/>
                <a:gd name="T10" fmla="*/ 1939925 w 1524"/>
                <a:gd name="T11" fmla="*/ 901700 h 1568"/>
                <a:gd name="T12" fmla="*/ 1806575 w 1524"/>
                <a:gd name="T13" fmla="*/ 755650 h 1568"/>
                <a:gd name="T14" fmla="*/ 1663700 w 1524"/>
                <a:gd name="T15" fmla="*/ 622300 h 1568"/>
                <a:gd name="T16" fmla="*/ 1511300 w 1524"/>
                <a:gd name="T17" fmla="*/ 498475 h 1568"/>
                <a:gd name="T18" fmla="*/ 1349375 w 1524"/>
                <a:gd name="T19" fmla="*/ 387350 h 1568"/>
                <a:gd name="T20" fmla="*/ 1177925 w 1524"/>
                <a:gd name="T21" fmla="*/ 288925 h 1568"/>
                <a:gd name="T22" fmla="*/ 996950 w 1524"/>
                <a:gd name="T23" fmla="*/ 203200 h 1568"/>
                <a:gd name="T24" fmla="*/ 809625 w 1524"/>
                <a:gd name="T25" fmla="*/ 133350 h 1568"/>
                <a:gd name="T26" fmla="*/ 615950 w 1524"/>
                <a:gd name="T27" fmla="*/ 76200 h 1568"/>
                <a:gd name="T28" fmla="*/ 415925 w 1524"/>
                <a:gd name="T29" fmla="*/ 34925 h 1568"/>
                <a:gd name="T30" fmla="*/ 209550 w 1524"/>
                <a:gd name="T31" fmla="*/ 9525 h 1568"/>
                <a:gd name="T32" fmla="*/ 0 w 1524"/>
                <a:gd name="T33" fmla="*/ 0 h 1568"/>
                <a:gd name="T34" fmla="*/ 596900 w 1524"/>
                <a:gd name="T35" fmla="*/ 508000 h 1568"/>
                <a:gd name="T36" fmla="*/ 0 w 1524"/>
                <a:gd name="T37" fmla="*/ 1016000 h 1568"/>
                <a:gd name="T38" fmla="*/ 0 w 1524"/>
                <a:gd name="T39" fmla="*/ 1016000 h 1568"/>
                <a:gd name="T40" fmla="*/ 127000 w 1524"/>
                <a:gd name="T41" fmla="*/ 1022350 h 1568"/>
                <a:gd name="T42" fmla="*/ 250825 w 1524"/>
                <a:gd name="T43" fmla="*/ 1038225 h 1568"/>
                <a:gd name="T44" fmla="*/ 371475 w 1524"/>
                <a:gd name="T45" fmla="*/ 1060450 h 1568"/>
                <a:gd name="T46" fmla="*/ 485775 w 1524"/>
                <a:gd name="T47" fmla="*/ 1095375 h 1568"/>
                <a:gd name="T48" fmla="*/ 600075 w 1524"/>
                <a:gd name="T49" fmla="*/ 1139825 h 1568"/>
                <a:gd name="T50" fmla="*/ 708025 w 1524"/>
                <a:gd name="T51" fmla="*/ 1190625 h 1568"/>
                <a:gd name="T52" fmla="*/ 809625 w 1524"/>
                <a:gd name="T53" fmla="*/ 1250950 h 1568"/>
                <a:gd name="T54" fmla="*/ 908050 w 1524"/>
                <a:gd name="T55" fmla="*/ 1317625 h 1568"/>
                <a:gd name="T56" fmla="*/ 1000125 w 1524"/>
                <a:gd name="T57" fmla="*/ 1390650 h 1568"/>
                <a:gd name="T58" fmla="*/ 1085850 w 1524"/>
                <a:gd name="T59" fmla="*/ 1470025 h 1568"/>
                <a:gd name="T60" fmla="*/ 1165225 w 1524"/>
                <a:gd name="T61" fmla="*/ 1558925 h 1568"/>
                <a:gd name="T62" fmla="*/ 1238250 w 1524"/>
                <a:gd name="T63" fmla="*/ 1651000 h 1568"/>
                <a:gd name="T64" fmla="*/ 1304925 w 1524"/>
                <a:gd name="T65" fmla="*/ 1749425 h 1568"/>
                <a:gd name="T66" fmla="*/ 1362075 w 1524"/>
                <a:gd name="T67" fmla="*/ 1854200 h 1568"/>
                <a:gd name="T68" fmla="*/ 1409700 w 1524"/>
                <a:gd name="T69" fmla="*/ 1965325 h 1568"/>
                <a:gd name="T70" fmla="*/ 1450975 w 1524"/>
                <a:gd name="T71" fmla="*/ 2076450 h 1568"/>
                <a:gd name="T72" fmla="*/ 2120900 w 1524"/>
                <a:gd name="T73" fmla="*/ 2489200 h 1568"/>
                <a:gd name="T74" fmla="*/ 2419350 w 1524"/>
                <a:gd name="T75" fmla="*/ 1762125 h 15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4" h="1568">
                  <a:moveTo>
                    <a:pt x="1524" y="1110"/>
                  </a:moveTo>
                  <a:lnTo>
                    <a:pt x="1524" y="1110"/>
                  </a:lnTo>
                  <a:lnTo>
                    <a:pt x="1504" y="1050"/>
                  </a:lnTo>
                  <a:lnTo>
                    <a:pt x="1480" y="992"/>
                  </a:lnTo>
                  <a:lnTo>
                    <a:pt x="1456" y="934"/>
                  </a:lnTo>
                  <a:lnTo>
                    <a:pt x="1428" y="878"/>
                  </a:lnTo>
                  <a:lnTo>
                    <a:pt x="1398" y="822"/>
                  </a:lnTo>
                  <a:lnTo>
                    <a:pt x="1368" y="768"/>
                  </a:lnTo>
                  <a:lnTo>
                    <a:pt x="1334" y="716"/>
                  </a:lnTo>
                  <a:lnTo>
                    <a:pt x="1298" y="666"/>
                  </a:lnTo>
                  <a:lnTo>
                    <a:pt x="1262" y="616"/>
                  </a:lnTo>
                  <a:lnTo>
                    <a:pt x="1222" y="568"/>
                  </a:lnTo>
                  <a:lnTo>
                    <a:pt x="1182" y="522"/>
                  </a:lnTo>
                  <a:lnTo>
                    <a:pt x="1138" y="476"/>
                  </a:lnTo>
                  <a:lnTo>
                    <a:pt x="1094" y="432"/>
                  </a:lnTo>
                  <a:lnTo>
                    <a:pt x="1048" y="392"/>
                  </a:lnTo>
                  <a:lnTo>
                    <a:pt x="1000" y="352"/>
                  </a:lnTo>
                  <a:lnTo>
                    <a:pt x="952" y="314"/>
                  </a:lnTo>
                  <a:lnTo>
                    <a:pt x="902" y="278"/>
                  </a:lnTo>
                  <a:lnTo>
                    <a:pt x="850" y="244"/>
                  </a:lnTo>
                  <a:lnTo>
                    <a:pt x="796" y="212"/>
                  </a:lnTo>
                  <a:lnTo>
                    <a:pt x="742" y="182"/>
                  </a:lnTo>
                  <a:lnTo>
                    <a:pt x="686" y="154"/>
                  </a:lnTo>
                  <a:lnTo>
                    <a:pt x="628" y="128"/>
                  </a:lnTo>
                  <a:lnTo>
                    <a:pt x="570" y="104"/>
                  </a:lnTo>
                  <a:lnTo>
                    <a:pt x="510" y="84"/>
                  </a:lnTo>
                  <a:lnTo>
                    <a:pt x="450" y="64"/>
                  </a:lnTo>
                  <a:lnTo>
                    <a:pt x="388" y="48"/>
                  </a:lnTo>
                  <a:lnTo>
                    <a:pt x="326" y="34"/>
                  </a:lnTo>
                  <a:lnTo>
                    <a:pt x="262" y="22"/>
                  </a:lnTo>
                  <a:lnTo>
                    <a:pt x="198" y="12"/>
                  </a:lnTo>
                  <a:lnTo>
                    <a:pt x="132" y="6"/>
                  </a:lnTo>
                  <a:lnTo>
                    <a:pt x="66" y="2"/>
                  </a:lnTo>
                  <a:lnTo>
                    <a:pt x="0" y="0"/>
                  </a:lnTo>
                  <a:lnTo>
                    <a:pt x="376" y="320"/>
                  </a:lnTo>
                  <a:lnTo>
                    <a:pt x="188" y="480"/>
                  </a:lnTo>
                  <a:lnTo>
                    <a:pt x="0" y="640"/>
                  </a:lnTo>
                  <a:lnTo>
                    <a:pt x="40" y="642"/>
                  </a:lnTo>
                  <a:lnTo>
                    <a:pt x="80" y="644"/>
                  </a:lnTo>
                  <a:lnTo>
                    <a:pt x="118" y="648"/>
                  </a:lnTo>
                  <a:lnTo>
                    <a:pt x="158" y="654"/>
                  </a:lnTo>
                  <a:lnTo>
                    <a:pt x="196" y="660"/>
                  </a:lnTo>
                  <a:lnTo>
                    <a:pt x="234" y="668"/>
                  </a:lnTo>
                  <a:lnTo>
                    <a:pt x="270" y="678"/>
                  </a:lnTo>
                  <a:lnTo>
                    <a:pt x="306" y="690"/>
                  </a:lnTo>
                  <a:lnTo>
                    <a:pt x="342" y="704"/>
                  </a:lnTo>
                  <a:lnTo>
                    <a:pt x="378" y="718"/>
                  </a:lnTo>
                  <a:lnTo>
                    <a:pt x="412" y="732"/>
                  </a:lnTo>
                  <a:lnTo>
                    <a:pt x="446" y="750"/>
                  </a:lnTo>
                  <a:lnTo>
                    <a:pt x="478" y="768"/>
                  </a:lnTo>
                  <a:lnTo>
                    <a:pt x="510" y="788"/>
                  </a:lnTo>
                  <a:lnTo>
                    <a:pt x="542" y="808"/>
                  </a:lnTo>
                  <a:lnTo>
                    <a:pt x="572" y="830"/>
                  </a:lnTo>
                  <a:lnTo>
                    <a:pt x="602" y="852"/>
                  </a:lnTo>
                  <a:lnTo>
                    <a:pt x="630" y="876"/>
                  </a:lnTo>
                  <a:lnTo>
                    <a:pt x="658" y="900"/>
                  </a:lnTo>
                  <a:lnTo>
                    <a:pt x="684" y="926"/>
                  </a:lnTo>
                  <a:lnTo>
                    <a:pt x="710" y="954"/>
                  </a:lnTo>
                  <a:lnTo>
                    <a:pt x="734" y="982"/>
                  </a:lnTo>
                  <a:lnTo>
                    <a:pt x="758" y="1010"/>
                  </a:lnTo>
                  <a:lnTo>
                    <a:pt x="780" y="1040"/>
                  </a:lnTo>
                  <a:lnTo>
                    <a:pt x="802" y="1072"/>
                  </a:lnTo>
                  <a:lnTo>
                    <a:pt x="822" y="1102"/>
                  </a:lnTo>
                  <a:lnTo>
                    <a:pt x="840" y="1136"/>
                  </a:lnTo>
                  <a:lnTo>
                    <a:pt x="858" y="1168"/>
                  </a:lnTo>
                  <a:lnTo>
                    <a:pt x="874" y="1202"/>
                  </a:lnTo>
                  <a:lnTo>
                    <a:pt x="888" y="1238"/>
                  </a:lnTo>
                  <a:lnTo>
                    <a:pt x="902" y="1272"/>
                  </a:lnTo>
                  <a:lnTo>
                    <a:pt x="914" y="1308"/>
                  </a:lnTo>
                  <a:lnTo>
                    <a:pt x="1126" y="1438"/>
                  </a:lnTo>
                  <a:lnTo>
                    <a:pt x="1336" y="1568"/>
                  </a:lnTo>
                  <a:lnTo>
                    <a:pt x="1430" y="1338"/>
                  </a:lnTo>
                  <a:lnTo>
                    <a:pt x="1524" y="1110"/>
                  </a:lnTo>
                  <a:close/>
                </a:path>
              </a:pathLst>
            </a:custGeom>
            <a:solidFill>
              <a:schemeClr val="accent3"/>
            </a:solidFill>
            <a:ln w="12700" cmpd="sng">
              <a:solidFill>
                <a:schemeClr val="bg1"/>
              </a:solidFill>
              <a:prstDash val="solid"/>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400">
                <a:defRPr/>
              </a:pPr>
              <a:endParaRPr lang="en-GB">
                <a:solidFill>
                  <a:srgbClr val="666E71"/>
                </a:solidFill>
              </a:endParaRPr>
            </a:p>
          </p:txBody>
        </p:sp>
        <p:sp>
          <p:nvSpPr>
            <p:cNvPr id="14" name="Freeform 13"/>
            <p:cNvSpPr>
              <a:spLocks/>
            </p:cNvSpPr>
            <p:nvPr/>
          </p:nvSpPr>
          <p:spPr bwMode="auto">
            <a:xfrm>
              <a:off x="7966738" y="4564124"/>
              <a:ext cx="1608084" cy="665077"/>
            </a:xfrm>
            <a:custGeom>
              <a:avLst/>
              <a:gdLst>
                <a:gd name="T0" fmla="*/ 184150 w 2002"/>
                <a:gd name="T1" fmla="*/ 822325 h 828"/>
                <a:gd name="T2" fmla="*/ 352425 w 2002"/>
                <a:gd name="T3" fmla="*/ 936625 h 828"/>
                <a:gd name="T4" fmla="*/ 527050 w 2002"/>
                <a:gd name="T5" fmla="*/ 1031875 h 828"/>
                <a:gd name="T6" fmla="*/ 704850 w 2002"/>
                <a:gd name="T7" fmla="*/ 1117600 h 828"/>
                <a:gd name="T8" fmla="*/ 889000 w 2002"/>
                <a:gd name="T9" fmla="*/ 1184275 h 828"/>
                <a:gd name="T10" fmla="*/ 1079500 w 2002"/>
                <a:gd name="T11" fmla="*/ 1241425 h 828"/>
                <a:gd name="T12" fmla="*/ 1273175 w 2002"/>
                <a:gd name="T13" fmla="*/ 1279525 h 828"/>
                <a:gd name="T14" fmla="*/ 1466850 w 2002"/>
                <a:gd name="T15" fmla="*/ 1304925 h 828"/>
                <a:gd name="T16" fmla="*/ 1663700 w 2002"/>
                <a:gd name="T17" fmla="*/ 1314450 h 828"/>
                <a:gd name="T18" fmla="*/ 1860550 w 2002"/>
                <a:gd name="T19" fmla="*/ 1308100 h 828"/>
                <a:gd name="T20" fmla="*/ 2057400 w 2002"/>
                <a:gd name="T21" fmla="*/ 1285875 h 828"/>
                <a:gd name="T22" fmla="*/ 2254250 w 2002"/>
                <a:gd name="T23" fmla="*/ 1250950 h 828"/>
                <a:gd name="T24" fmla="*/ 2444750 w 2002"/>
                <a:gd name="T25" fmla="*/ 1196975 h 828"/>
                <a:gd name="T26" fmla="*/ 2635250 w 2002"/>
                <a:gd name="T27" fmla="*/ 1130300 h 828"/>
                <a:gd name="T28" fmla="*/ 2822575 w 2002"/>
                <a:gd name="T29" fmla="*/ 1044575 h 828"/>
                <a:gd name="T30" fmla="*/ 3003550 w 2002"/>
                <a:gd name="T31" fmla="*/ 942975 h 828"/>
                <a:gd name="T32" fmla="*/ 3178175 w 2002"/>
                <a:gd name="T33" fmla="*/ 828675 h 828"/>
                <a:gd name="T34" fmla="*/ 2397125 w 2002"/>
                <a:gd name="T35" fmla="*/ 768350 h 828"/>
                <a:gd name="T36" fmla="*/ 2581275 w 2002"/>
                <a:gd name="T37" fmla="*/ 6350 h 828"/>
                <a:gd name="T38" fmla="*/ 2581275 w 2002"/>
                <a:gd name="T39" fmla="*/ 6350 h 828"/>
                <a:gd name="T40" fmla="*/ 2476500 w 2002"/>
                <a:gd name="T41" fmla="*/ 76200 h 828"/>
                <a:gd name="T42" fmla="*/ 2368550 w 2002"/>
                <a:gd name="T43" fmla="*/ 136525 h 828"/>
                <a:gd name="T44" fmla="*/ 2254250 w 2002"/>
                <a:gd name="T45" fmla="*/ 187325 h 828"/>
                <a:gd name="T46" fmla="*/ 2139950 w 2002"/>
                <a:gd name="T47" fmla="*/ 228600 h 828"/>
                <a:gd name="T48" fmla="*/ 2025650 w 2002"/>
                <a:gd name="T49" fmla="*/ 260350 h 828"/>
                <a:gd name="T50" fmla="*/ 1908175 w 2002"/>
                <a:gd name="T51" fmla="*/ 282575 h 828"/>
                <a:gd name="T52" fmla="*/ 1787525 w 2002"/>
                <a:gd name="T53" fmla="*/ 292100 h 828"/>
                <a:gd name="T54" fmla="*/ 1670050 w 2002"/>
                <a:gd name="T55" fmla="*/ 298450 h 828"/>
                <a:gd name="T56" fmla="*/ 1552575 w 2002"/>
                <a:gd name="T57" fmla="*/ 292100 h 828"/>
                <a:gd name="T58" fmla="*/ 1435100 w 2002"/>
                <a:gd name="T59" fmla="*/ 276225 h 828"/>
                <a:gd name="T60" fmla="*/ 1320800 w 2002"/>
                <a:gd name="T61" fmla="*/ 254000 h 828"/>
                <a:gd name="T62" fmla="*/ 1206500 w 2002"/>
                <a:gd name="T63" fmla="*/ 219075 h 828"/>
                <a:gd name="T64" fmla="*/ 1095375 w 2002"/>
                <a:gd name="T65" fmla="*/ 177800 h 828"/>
                <a:gd name="T66" fmla="*/ 987425 w 2002"/>
                <a:gd name="T67" fmla="*/ 127000 h 828"/>
                <a:gd name="T68" fmla="*/ 882650 w 2002"/>
                <a:gd name="T69" fmla="*/ 69850 h 828"/>
                <a:gd name="T70" fmla="*/ 784225 w 2002"/>
                <a:gd name="T71" fmla="*/ 0 h 828"/>
                <a:gd name="T72" fmla="*/ 0 w 2002"/>
                <a:gd name="T73" fmla="*/ 63500 h 828"/>
                <a:gd name="T74" fmla="*/ 184150 w 2002"/>
                <a:gd name="T75" fmla="*/ 822325 h 8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02" h="828">
                  <a:moveTo>
                    <a:pt x="116" y="518"/>
                  </a:moveTo>
                  <a:lnTo>
                    <a:pt x="116" y="518"/>
                  </a:lnTo>
                  <a:lnTo>
                    <a:pt x="168" y="556"/>
                  </a:lnTo>
                  <a:lnTo>
                    <a:pt x="222" y="590"/>
                  </a:lnTo>
                  <a:lnTo>
                    <a:pt x="276" y="622"/>
                  </a:lnTo>
                  <a:lnTo>
                    <a:pt x="332" y="650"/>
                  </a:lnTo>
                  <a:lnTo>
                    <a:pt x="388" y="678"/>
                  </a:lnTo>
                  <a:lnTo>
                    <a:pt x="444" y="704"/>
                  </a:lnTo>
                  <a:lnTo>
                    <a:pt x="502" y="726"/>
                  </a:lnTo>
                  <a:lnTo>
                    <a:pt x="560" y="746"/>
                  </a:lnTo>
                  <a:lnTo>
                    <a:pt x="620" y="766"/>
                  </a:lnTo>
                  <a:lnTo>
                    <a:pt x="680" y="782"/>
                  </a:lnTo>
                  <a:lnTo>
                    <a:pt x="740" y="794"/>
                  </a:lnTo>
                  <a:lnTo>
                    <a:pt x="802" y="806"/>
                  </a:lnTo>
                  <a:lnTo>
                    <a:pt x="862" y="814"/>
                  </a:lnTo>
                  <a:lnTo>
                    <a:pt x="924" y="822"/>
                  </a:lnTo>
                  <a:lnTo>
                    <a:pt x="986" y="826"/>
                  </a:lnTo>
                  <a:lnTo>
                    <a:pt x="1048" y="828"/>
                  </a:lnTo>
                  <a:lnTo>
                    <a:pt x="1110" y="826"/>
                  </a:lnTo>
                  <a:lnTo>
                    <a:pt x="1172" y="824"/>
                  </a:lnTo>
                  <a:lnTo>
                    <a:pt x="1234" y="818"/>
                  </a:lnTo>
                  <a:lnTo>
                    <a:pt x="1296" y="810"/>
                  </a:lnTo>
                  <a:lnTo>
                    <a:pt x="1358" y="800"/>
                  </a:lnTo>
                  <a:lnTo>
                    <a:pt x="1420" y="788"/>
                  </a:lnTo>
                  <a:lnTo>
                    <a:pt x="1480" y="772"/>
                  </a:lnTo>
                  <a:lnTo>
                    <a:pt x="1540" y="754"/>
                  </a:lnTo>
                  <a:lnTo>
                    <a:pt x="1600" y="734"/>
                  </a:lnTo>
                  <a:lnTo>
                    <a:pt x="1660" y="712"/>
                  </a:lnTo>
                  <a:lnTo>
                    <a:pt x="1720" y="686"/>
                  </a:lnTo>
                  <a:lnTo>
                    <a:pt x="1778" y="658"/>
                  </a:lnTo>
                  <a:lnTo>
                    <a:pt x="1836" y="628"/>
                  </a:lnTo>
                  <a:lnTo>
                    <a:pt x="1892" y="594"/>
                  </a:lnTo>
                  <a:lnTo>
                    <a:pt x="1948" y="560"/>
                  </a:lnTo>
                  <a:lnTo>
                    <a:pt x="2002" y="522"/>
                  </a:lnTo>
                  <a:lnTo>
                    <a:pt x="1510" y="484"/>
                  </a:lnTo>
                  <a:lnTo>
                    <a:pt x="1568" y="244"/>
                  </a:lnTo>
                  <a:lnTo>
                    <a:pt x="1626" y="4"/>
                  </a:lnTo>
                  <a:lnTo>
                    <a:pt x="1592" y="26"/>
                  </a:lnTo>
                  <a:lnTo>
                    <a:pt x="1560" y="48"/>
                  </a:lnTo>
                  <a:lnTo>
                    <a:pt x="1526" y="68"/>
                  </a:lnTo>
                  <a:lnTo>
                    <a:pt x="1492" y="86"/>
                  </a:lnTo>
                  <a:lnTo>
                    <a:pt x="1456" y="102"/>
                  </a:lnTo>
                  <a:lnTo>
                    <a:pt x="1420" y="118"/>
                  </a:lnTo>
                  <a:lnTo>
                    <a:pt x="1384" y="132"/>
                  </a:lnTo>
                  <a:lnTo>
                    <a:pt x="1348" y="144"/>
                  </a:lnTo>
                  <a:lnTo>
                    <a:pt x="1312" y="154"/>
                  </a:lnTo>
                  <a:lnTo>
                    <a:pt x="1276" y="164"/>
                  </a:lnTo>
                  <a:lnTo>
                    <a:pt x="1238" y="170"/>
                  </a:lnTo>
                  <a:lnTo>
                    <a:pt x="1202" y="178"/>
                  </a:lnTo>
                  <a:lnTo>
                    <a:pt x="1164" y="182"/>
                  </a:lnTo>
                  <a:lnTo>
                    <a:pt x="1126" y="184"/>
                  </a:lnTo>
                  <a:lnTo>
                    <a:pt x="1090" y="186"/>
                  </a:lnTo>
                  <a:lnTo>
                    <a:pt x="1052" y="188"/>
                  </a:lnTo>
                  <a:lnTo>
                    <a:pt x="1016" y="186"/>
                  </a:lnTo>
                  <a:lnTo>
                    <a:pt x="978" y="184"/>
                  </a:lnTo>
                  <a:lnTo>
                    <a:pt x="940" y="180"/>
                  </a:lnTo>
                  <a:lnTo>
                    <a:pt x="904" y="174"/>
                  </a:lnTo>
                  <a:lnTo>
                    <a:pt x="868" y="168"/>
                  </a:lnTo>
                  <a:lnTo>
                    <a:pt x="832" y="160"/>
                  </a:lnTo>
                  <a:lnTo>
                    <a:pt x="796" y="150"/>
                  </a:lnTo>
                  <a:lnTo>
                    <a:pt x="760" y="138"/>
                  </a:lnTo>
                  <a:lnTo>
                    <a:pt x="724" y="126"/>
                  </a:lnTo>
                  <a:lnTo>
                    <a:pt x="690" y="112"/>
                  </a:lnTo>
                  <a:lnTo>
                    <a:pt x="656" y="98"/>
                  </a:lnTo>
                  <a:lnTo>
                    <a:pt x="622" y="80"/>
                  </a:lnTo>
                  <a:lnTo>
                    <a:pt x="588" y="62"/>
                  </a:lnTo>
                  <a:lnTo>
                    <a:pt x="556" y="44"/>
                  </a:lnTo>
                  <a:lnTo>
                    <a:pt x="524" y="22"/>
                  </a:lnTo>
                  <a:lnTo>
                    <a:pt x="494" y="0"/>
                  </a:lnTo>
                  <a:lnTo>
                    <a:pt x="246" y="20"/>
                  </a:lnTo>
                  <a:lnTo>
                    <a:pt x="0" y="40"/>
                  </a:lnTo>
                  <a:lnTo>
                    <a:pt x="58" y="280"/>
                  </a:lnTo>
                  <a:lnTo>
                    <a:pt x="116" y="518"/>
                  </a:lnTo>
                  <a:close/>
                </a:path>
              </a:pathLst>
            </a:custGeom>
            <a:solidFill>
              <a:schemeClr val="tx2">
                <a:lumMod val="40000"/>
                <a:lumOff val="60000"/>
              </a:schemeClr>
            </a:solidFill>
            <a:ln w="12700" cmpd="sng">
              <a:solidFill>
                <a:schemeClr val="bg1"/>
              </a:solidFill>
              <a:prstDash val="solid"/>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400">
                <a:defRPr/>
              </a:pPr>
              <a:endParaRPr lang="en-GB">
                <a:solidFill>
                  <a:srgbClr val="666E71"/>
                </a:solidFill>
              </a:endParaRPr>
            </a:p>
          </p:txBody>
        </p:sp>
        <p:sp>
          <p:nvSpPr>
            <p:cNvPr id="15" name="Freeform 14"/>
            <p:cNvSpPr>
              <a:spLocks/>
            </p:cNvSpPr>
            <p:nvPr/>
          </p:nvSpPr>
          <p:spPr bwMode="auto">
            <a:xfrm>
              <a:off x="7543063" y="2452583"/>
              <a:ext cx="1527760" cy="1047416"/>
            </a:xfrm>
            <a:custGeom>
              <a:avLst/>
              <a:gdLst>
                <a:gd name="T0" fmla="*/ 2422525 w 1902"/>
                <a:gd name="T1" fmla="*/ 0 h 1304"/>
                <a:gd name="T2" fmla="*/ 2222500 w 1902"/>
                <a:gd name="T3" fmla="*/ 9525 h 1304"/>
                <a:gd name="T4" fmla="*/ 2025650 w 1902"/>
                <a:gd name="T5" fmla="*/ 31750 h 1304"/>
                <a:gd name="T6" fmla="*/ 1831975 w 1902"/>
                <a:gd name="T7" fmla="*/ 69850 h 1304"/>
                <a:gd name="T8" fmla="*/ 1641475 w 1902"/>
                <a:gd name="T9" fmla="*/ 120650 h 1304"/>
                <a:gd name="T10" fmla="*/ 1457325 w 1902"/>
                <a:gd name="T11" fmla="*/ 190500 h 1304"/>
                <a:gd name="T12" fmla="*/ 1276350 w 1902"/>
                <a:gd name="T13" fmla="*/ 269875 h 1304"/>
                <a:gd name="T14" fmla="*/ 1104900 w 1902"/>
                <a:gd name="T15" fmla="*/ 365125 h 1304"/>
                <a:gd name="T16" fmla="*/ 939800 w 1902"/>
                <a:gd name="T17" fmla="*/ 473075 h 1304"/>
                <a:gd name="T18" fmla="*/ 784225 w 1902"/>
                <a:gd name="T19" fmla="*/ 593725 h 1304"/>
                <a:gd name="T20" fmla="*/ 638175 w 1902"/>
                <a:gd name="T21" fmla="*/ 727075 h 1304"/>
                <a:gd name="T22" fmla="*/ 501650 w 1902"/>
                <a:gd name="T23" fmla="*/ 869950 h 1304"/>
                <a:gd name="T24" fmla="*/ 374650 w 1902"/>
                <a:gd name="T25" fmla="*/ 1028700 h 1304"/>
                <a:gd name="T26" fmla="*/ 260350 w 1902"/>
                <a:gd name="T27" fmla="*/ 1193800 h 1304"/>
                <a:gd name="T28" fmla="*/ 161925 w 1902"/>
                <a:gd name="T29" fmla="*/ 1371600 h 1304"/>
                <a:gd name="T30" fmla="*/ 73025 w 1902"/>
                <a:gd name="T31" fmla="*/ 1558925 h 1304"/>
                <a:gd name="T32" fmla="*/ 0 w 1902"/>
                <a:gd name="T33" fmla="*/ 1755775 h 1304"/>
                <a:gd name="T34" fmla="*/ 666750 w 1902"/>
                <a:gd name="T35" fmla="*/ 1346200 h 1304"/>
                <a:gd name="T36" fmla="*/ 965200 w 1902"/>
                <a:gd name="T37" fmla="*/ 2070100 h 1304"/>
                <a:gd name="T38" fmla="*/ 965200 w 1902"/>
                <a:gd name="T39" fmla="*/ 2070100 h 1304"/>
                <a:gd name="T40" fmla="*/ 1009650 w 1902"/>
                <a:gd name="T41" fmla="*/ 1952625 h 1304"/>
                <a:gd name="T42" fmla="*/ 1063625 w 1902"/>
                <a:gd name="T43" fmla="*/ 1838325 h 1304"/>
                <a:gd name="T44" fmla="*/ 1123950 w 1902"/>
                <a:gd name="T45" fmla="*/ 1733550 h 1304"/>
                <a:gd name="T46" fmla="*/ 1190625 w 1902"/>
                <a:gd name="T47" fmla="*/ 1631950 h 1304"/>
                <a:gd name="T48" fmla="*/ 1266825 w 1902"/>
                <a:gd name="T49" fmla="*/ 1539875 h 1304"/>
                <a:gd name="T50" fmla="*/ 1349375 w 1902"/>
                <a:gd name="T51" fmla="*/ 1450975 h 1304"/>
                <a:gd name="T52" fmla="*/ 1438275 w 1902"/>
                <a:gd name="T53" fmla="*/ 1371600 h 1304"/>
                <a:gd name="T54" fmla="*/ 1530350 w 1902"/>
                <a:gd name="T55" fmla="*/ 1298575 h 1304"/>
                <a:gd name="T56" fmla="*/ 1631950 w 1902"/>
                <a:gd name="T57" fmla="*/ 1235075 h 1304"/>
                <a:gd name="T58" fmla="*/ 1733550 w 1902"/>
                <a:gd name="T59" fmla="*/ 1177925 h 1304"/>
                <a:gd name="T60" fmla="*/ 1841500 w 1902"/>
                <a:gd name="T61" fmla="*/ 1130300 h 1304"/>
                <a:gd name="T62" fmla="*/ 1952625 w 1902"/>
                <a:gd name="T63" fmla="*/ 1089025 h 1304"/>
                <a:gd name="T64" fmla="*/ 2066925 w 1902"/>
                <a:gd name="T65" fmla="*/ 1057275 h 1304"/>
                <a:gd name="T66" fmla="*/ 2184400 w 1902"/>
                <a:gd name="T67" fmla="*/ 1035050 h 1304"/>
                <a:gd name="T68" fmla="*/ 2301875 w 1902"/>
                <a:gd name="T69" fmla="*/ 1022350 h 1304"/>
                <a:gd name="T70" fmla="*/ 2422525 w 1902"/>
                <a:gd name="T71" fmla="*/ 1016000 h 1304"/>
                <a:gd name="T72" fmla="*/ 3019425 w 1902"/>
                <a:gd name="T73" fmla="*/ 508000 h 1304"/>
                <a:gd name="T74" fmla="*/ 2422525 w 1902"/>
                <a:gd name="T75" fmla="*/ 0 h 1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2" h="1304">
                  <a:moveTo>
                    <a:pt x="1526" y="0"/>
                  </a:moveTo>
                  <a:lnTo>
                    <a:pt x="1526" y="0"/>
                  </a:lnTo>
                  <a:lnTo>
                    <a:pt x="1464" y="2"/>
                  </a:lnTo>
                  <a:lnTo>
                    <a:pt x="1400" y="6"/>
                  </a:lnTo>
                  <a:lnTo>
                    <a:pt x="1338" y="12"/>
                  </a:lnTo>
                  <a:lnTo>
                    <a:pt x="1276" y="20"/>
                  </a:lnTo>
                  <a:lnTo>
                    <a:pt x="1214" y="30"/>
                  </a:lnTo>
                  <a:lnTo>
                    <a:pt x="1154" y="44"/>
                  </a:lnTo>
                  <a:lnTo>
                    <a:pt x="1094" y="60"/>
                  </a:lnTo>
                  <a:lnTo>
                    <a:pt x="1034" y="76"/>
                  </a:lnTo>
                  <a:lnTo>
                    <a:pt x="974" y="96"/>
                  </a:lnTo>
                  <a:lnTo>
                    <a:pt x="918" y="120"/>
                  </a:lnTo>
                  <a:lnTo>
                    <a:pt x="860" y="144"/>
                  </a:lnTo>
                  <a:lnTo>
                    <a:pt x="804" y="170"/>
                  </a:lnTo>
                  <a:lnTo>
                    <a:pt x="750" y="200"/>
                  </a:lnTo>
                  <a:lnTo>
                    <a:pt x="696" y="230"/>
                  </a:lnTo>
                  <a:lnTo>
                    <a:pt x="644" y="264"/>
                  </a:lnTo>
                  <a:lnTo>
                    <a:pt x="592" y="298"/>
                  </a:lnTo>
                  <a:lnTo>
                    <a:pt x="542" y="336"/>
                  </a:lnTo>
                  <a:lnTo>
                    <a:pt x="494" y="374"/>
                  </a:lnTo>
                  <a:lnTo>
                    <a:pt x="448" y="416"/>
                  </a:lnTo>
                  <a:lnTo>
                    <a:pt x="402" y="458"/>
                  </a:lnTo>
                  <a:lnTo>
                    <a:pt x="358" y="502"/>
                  </a:lnTo>
                  <a:lnTo>
                    <a:pt x="316" y="548"/>
                  </a:lnTo>
                  <a:lnTo>
                    <a:pt x="276" y="598"/>
                  </a:lnTo>
                  <a:lnTo>
                    <a:pt x="236" y="648"/>
                  </a:lnTo>
                  <a:lnTo>
                    <a:pt x="200" y="698"/>
                  </a:lnTo>
                  <a:lnTo>
                    <a:pt x="164" y="752"/>
                  </a:lnTo>
                  <a:lnTo>
                    <a:pt x="132" y="808"/>
                  </a:lnTo>
                  <a:lnTo>
                    <a:pt x="102" y="864"/>
                  </a:lnTo>
                  <a:lnTo>
                    <a:pt x="72" y="922"/>
                  </a:lnTo>
                  <a:lnTo>
                    <a:pt x="46" y="982"/>
                  </a:lnTo>
                  <a:lnTo>
                    <a:pt x="22" y="1044"/>
                  </a:lnTo>
                  <a:lnTo>
                    <a:pt x="0" y="1106"/>
                  </a:lnTo>
                  <a:lnTo>
                    <a:pt x="420" y="848"/>
                  </a:lnTo>
                  <a:lnTo>
                    <a:pt x="514" y="1076"/>
                  </a:lnTo>
                  <a:lnTo>
                    <a:pt x="608" y="1304"/>
                  </a:lnTo>
                  <a:lnTo>
                    <a:pt x="622" y="1266"/>
                  </a:lnTo>
                  <a:lnTo>
                    <a:pt x="636" y="1230"/>
                  </a:lnTo>
                  <a:lnTo>
                    <a:pt x="652" y="1194"/>
                  </a:lnTo>
                  <a:lnTo>
                    <a:pt x="670" y="1158"/>
                  </a:lnTo>
                  <a:lnTo>
                    <a:pt x="688" y="1124"/>
                  </a:lnTo>
                  <a:lnTo>
                    <a:pt x="708" y="1092"/>
                  </a:lnTo>
                  <a:lnTo>
                    <a:pt x="728" y="1060"/>
                  </a:lnTo>
                  <a:lnTo>
                    <a:pt x="750" y="1028"/>
                  </a:lnTo>
                  <a:lnTo>
                    <a:pt x="774" y="998"/>
                  </a:lnTo>
                  <a:lnTo>
                    <a:pt x="798" y="970"/>
                  </a:lnTo>
                  <a:lnTo>
                    <a:pt x="824" y="942"/>
                  </a:lnTo>
                  <a:lnTo>
                    <a:pt x="850" y="914"/>
                  </a:lnTo>
                  <a:lnTo>
                    <a:pt x="878" y="888"/>
                  </a:lnTo>
                  <a:lnTo>
                    <a:pt x="906" y="864"/>
                  </a:lnTo>
                  <a:lnTo>
                    <a:pt x="934" y="840"/>
                  </a:lnTo>
                  <a:lnTo>
                    <a:pt x="964" y="818"/>
                  </a:lnTo>
                  <a:lnTo>
                    <a:pt x="996" y="798"/>
                  </a:lnTo>
                  <a:lnTo>
                    <a:pt x="1028" y="778"/>
                  </a:lnTo>
                  <a:lnTo>
                    <a:pt x="1060" y="760"/>
                  </a:lnTo>
                  <a:lnTo>
                    <a:pt x="1092" y="742"/>
                  </a:lnTo>
                  <a:lnTo>
                    <a:pt x="1126" y="726"/>
                  </a:lnTo>
                  <a:lnTo>
                    <a:pt x="1160" y="712"/>
                  </a:lnTo>
                  <a:lnTo>
                    <a:pt x="1194" y="698"/>
                  </a:lnTo>
                  <a:lnTo>
                    <a:pt x="1230" y="686"/>
                  </a:lnTo>
                  <a:lnTo>
                    <a:pt x="1266" y="676"/>
                  </a:lnTo>
                  <a:lnTo>
                    <a:pt x="1302" y="666"/>
                  </a:lnTo>
                  <a:lnTo>
                    <a:pt x="1338" y="658"/>
                  </a:lnTo>
                  <a:lnTo>
                    <a:pt x="1376" y="652"/>
                  </a:lnTo>
                  <a:lnTo>
                    <a:pt x="1414" y="646"/>
                  </a:lnTo>
                  <a:lnTo>
                    <a:pt x="1450" y="644"/>
                  </a:lnTo>
                  <a:lnTo>
                    <a:pt x="1488" y="642"/>
                  </a:lnTo>
                  <a:lnTo>
                    <a:pt x="1526" y="640"/>
                  </a:lnTo>
                  <a:lnTo>
                    <a:pt x="1714" y="480"/>
                  </a:lnTo>
                  <a:lnTo>
                    <a:pt x="1902" y="320"/>
                  </a:lnTo>
                  <a:lnTo>
                    <a:pt x="1714" y="160"/>
                  </a:lnTo>
                  <a:lnTo>
                    <a:pt x="1526" y="0"/>
                  </a:lnTo>
                  <a:close/>
                </a:path>
              </a:pathLst>
            </a:custGeom>
            <a:solidFill>
              <a:schemeClr val="tx2"/>
            </a:solidFill>
            <a:ln w="12700" cmpd="sng">
              <a:solidFill>
                <a:schemeClr val="bg1"/>
              </a:solidFill>
              <a:prstDash val="solid"/>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400">
                <a:defRPr/>
              </a:pPr>
              <a:endParaRPr lang="en-GB" dirty="0">
                <a:solidFill>
                  <a:srgbClr val="666E71"/>
                </a:solidFill>
              </a:endParaRPr>
            </a:p>
            <a:p>
              <a:pPr defTabSz="914400">
                <a:defRPr/>
              </a:pPr>
              <a:endParaRPr lang="en-GB" dirty="0">
                <a:solidFill>
                  <a:srgbClr val="666E71"/>
                </a:solidFill>
              </a:endParaRPr>
            </a:p>
          </p:txBody>
        </p:sp>
        <p:sp>
          <p:nvSpPr>
            <p:cNvPr id="16" name="Freeform 15"/>
            <p:cNvSpPr>
              <a:spLocks/>
            </p:cNvSpPr>
            <p:nvPr/>
          </p:nvSpPr>
          <p:spPr bwMode="auto">
            <a:xfrm>
              <a:off x="7445053" y="3248428"/>
              <a:ext cx="832155" cy="1648235"/>
            </a:xfrm>
            <a:custGeom>
              <a:avLst/>
              <a:gdLst>
                <a:gd name="T0" fmla="*/ 127000 w 1036"/>
                <a:gd name="T1" fmla="*/ 412750 h 2052"/>
                <a:gd name="T2" fmla="*/ 73025 w 1036"/>
                <a:gd name="T3" fmla="*/ 603250 h 2052"/>
                <a:gd name="T4" fmla="*/ 34925 w 1036"/>
                <a:gd name="T5" fmla="*/ 800100 h 2052"/>
                <a:gd name="T6" fmla="*/ 9525 w 1036"/>
                <a:gd name="T7" fmla="*/ 996950 h 2052"/>
                <a:gd name="T8" fmla="*/ 0 w 1036"/>
                <a:gd name="T9" fmla="*/ 1193800 h 2052"/>
                <a:gd name="T10" fmla="*/ 9525 w 1036"/>
                <a:gd name="T11" fmla="*/ 1390650 h 2052"/>
                <a:gd name="T12" fmla="*/ 31750 w 1036"/>
                <a:gd name="T13" fmla="*/ 1584325 h 2052"/>
                <a:gd name="T14" fmla="*/ 66675 w 1036"/>
                <a:gd name="T15" fmla="*/ 1778000 h 2052"/>
                <a:gd name="T16" fmla="*/ 117475 w 1036"/>
                <a:gd name="T17" fmla="*/ 1968500 h 2052"/>
                <a:gd name="T18" fmla="*/ 184150 w 1036"/>
                <a:gd name="T19" fmla="*/ 2152650 h 2052"/>
                <a:gd name="T20" fmla="*/ 266700 w 1036"/>
                <a:gd name="T21" fmla="*/ 2333625 h 2052"/>
                <a:gd name="T22" fmla="*/ 361950 w 1036"/>
                <a:gd name="T23" fmla="*/ 2508250 h 2052"/>
                <a:gd name="T24" fmla="*/ 469900 w 1036"/>
                <a:gd name="T25" fmla="*/ 2676525 h 2052"/>
                <a:gd name="T26" fmla="*/ 593725 w 1036"/>
                <a:gd name="T27" fmla="*/ 2835275 h 2052"/>
                <a:gd name="T28" fmla="*/ 733425 w 1036"/>
                <a:gd name="T29" fmla="*/ 2987675 h 2052"/>
                <a:gd name="T30" fmla="*/ 882650 w 1036"/>
                <a:gd name="T31" fmla="*/ 3127375 h 2052"/>
                <a:gd name="T32" fmla="*/ 1047750 w 1036"/>
                <a:gd name="T33" fmla="*/ 3257550 h 2052"/>
                <a:gd name="T34" fmla="*/ 863600 w 1036"/>
                <a:gd name="T35" fmla="*/ 2498725 h 2052"/>
                <a:gd name="T36" fmla="*/ 1644650 w 1036"/>
                <a:gd name="T37" fmla="*/ 2438400 h 2052"/>
                <a:gd name="T38" fmla="*/ 1644650 w 1036"/>
                <a:gd name="T39" fmla="*/ 2438400 h 2052"/>
                <a:gd name="T40" fmla="*/ 1546225 w 1036"/>
                <a:gd name="T41" fmla="*/ 2359025 h 2052"/>
                <a:gd name="T42" fmla="*/ 1457325 w 1036"/>
                <a:gd name="T43" fmla="*/ 2273300 h 2052"/>
                <a:gd name="T44" fmla="*/ 1374775 w 1036"/>
                <a:gd name="T45" fmla="*/ 2184400 h 2052"/>
                <a:gd name="T46" fmla="*/ 1298575 w 1036"/>
                <a:gd name="T47" fmla="*/ 2085975 h 2052"/>
                <a:gd name="T48" fmla="*/ 1231900 w 1036"/>
                <a:gd name="T49" fmla="*/ 1987550 h 2052"/>
                <a:gd name="T50" fmla="*/ 1174750 w 1036"/>
                <a:gd name="T51" fmla="*/ 1882775 h 2052"/>
                <a:gd name="T52" fmla="*/ 1127125 w 1036"/>
                <a:gd name="T53" fmla="*/ 1771650 h 2052"/>
                <a:gd name="T54" fmla="*/ 1089025 w 1036"/>
                <a:gd name="T55" fmla="*/ 1660525 h 2052"/>
                <a:gd name="T56" fmla="*/ 1057275 w 1036"/>
                <a:gd name="T57" fmla="*/ 1546225 h 2052"/>
                <a:gd name="T58" fmla="*/ 1035050 w 1036"/>
                <a:gd name="T59" fmla="*/ 1431925 h 2052"/>
                <a:gd name="T60" fmla="*/ 1022350 w 1036"/>
                <a:gd name="T61" fmla="*/ 1314450 h 2052"/>
                <a:gd name="T62" fmla="*/ 1016000 w 1036"/>
                <a:gd name="T63" fmla="*/ 1196975 h 2052"/>
                <a:gd name="T64" fmla="*/ 1022350 w 1036"/>
                <a:gd name="T65" fmla="*/ 1076325 h 2052"/>
                <a:gd name="T66" fmla="*/ 1038225 w 1036"/>
                <a:gd name="T67" fmla="*/ 958850 h 2052"/>
                <a:gd name="T68" fmla="*/ 1060450 w 1036"/>
                <a:gd name="T69" fmla="*/ 841375 h 2052"/>
                <a:gd name="T70" fmla="*/ 1095375 w 1036"/>
                <a:gd name="T71" fmla="*/ 727075 h 2052"/>
                <a:gd name="T72" fmla="*/ 793750 w 1036"/>
                <a:gd name="T73" fmla="*/ 0 h 2052"/>
                <a:gd name="T74" fmla="*/ 127000 w 1036"/>
                <a:gd name="T75" fmla="*/ 412750 h 20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6" h="2052">
                  <a:moveTo>
                    <a:pt x="80" y="260"/>
                  </a:moveTo>
                  <a:lnTo>
                    <a:pt x="80" y="260"/>
                  </a:lnTo>
                  <a:lnTo>
                    <a:pt x="62" y="320"/>
                  </a:lnTo>
                  <a:lnTo>
                    <a:pt x="46" y="380"/>
                  </a:lnTo>
                  <a:lnTo>
                    <a:pt x="32" y="442"/>
                  </a:lnTo>
                  <a:lnTo>
                    <a:pt x="22" y="504"/>
                  </a:lnTo>
                  <a:lnTo>
                    <a:pt x="12" y="566"/>
                  </a:lnTo>
                  <a:lnTo>
                    <a:pt x="6" y="628"/>
                  </a:lnTo>
                  <a:lnTo>
                    <a:pt x="2" y="690"/>
                  </a:lnTo>
                  <a:lnTo>
                    <a:pt x="0" y="752"/>
                  </a:lnTo>
                  <a:lnTo>
                    <a:pt x="2" y="814"/>
                  </a:lnTo>
                  <a:lnTo>
                    <a:pt x="6" y="876"/>
                  </a:lnTo>
                  <a:lnTo>
                    <a:pt x="10" y="938"/>
                  </a:lnTo>
                  <a:lnTo>
                    <a:pt x="20" y="998"/>
                  </a:lnTo>
                  <a:lnTo>
                    <a:pt x="30" y="1060"/>
                  </a:lnTo>
                  <a:lnTo>
                    <a:pt x="42" y="1120"/>
                  </a:lnTo>
                  <a:lnTo>
                    <a:pt x="58" y="1180"/>
                  </a:lnTo>
                  <a:lnTo>
                    <a:pt x="74" y="1240"/>
                  </a:lnTo>
                  <a:lnTo>
                    <a:pt x="94" y="1298"/>
                  </a:lnTo>
                  <a:lnTo>
                    <a:pt x="116" y="1356"/>
                  </a:lnTo>
                  <a:lnTo>
                    <a:pt x="142" y="1414"/>
                  </a:lnTo>
                  <a:lnTo>
                    <a:pt x="168" y="1470"/>
                  </a:lnTo>
                  <a:lnTo>
                    <a:pt x="196" y="1526"/>
                  </a:lnTo>
                  <a:lnTo>
                    <a:pt x="228" y="1580"/>
                  </a:lnTo>
                  <a:lnTo>
                    <a:pt x="262" y="1634"/>
                  </a:lnTo>
                  <a:lnTo>
                    <a:pt x="296" y="1686"/>
                  </a:lnTo>
                  <a:lnTo>
                    <a:pt x="334" y="1738"/>
                  </a:lnTo>
                  <a:lnTo>
                    <a:pt x="374" y="1786"/>
                  </a:lnTo>
                  <a:lnTo>
                    <a:pt x="418" y="1836"/>
                  </a:lnTo>
                  <a:lnTo>
                    <a:pt x="462" y="1882"/>
                  </a:lnTo>
                  <a:lnTo>
                    <a:pt x="508" y="1928"/>
                  </a:lnTo>
                  <a:lnTo>
                    <a:pt x="556" y="1970"/>
                  </a:lnTo>
                  <a:lnTo>
                    <a:pt x="608" y="2012"/>
                  </a:lnTo>
                  <a:lnTo>
                    <a:pt x="660" y="2052"/>
                  </a:lnTo>
                  <a:lnTo>
                    <a:pt x="544" y="1574"/>
                  </a:lnTo>
                  <a:lnTo>
                    <a:pt x="790" y="1554"/>
                  </a:lnTo>
                  <a:lnTo>
                    <a:pt x="1036" y="1536"/>
                  </a:lnTo>
                  <a:lnTo>
                    <a:pt x="1006" y="1512"/>
                  </a:lnTo>
                  <a:lnTo>
                    <a:pt x="974" y="1486"/>
                  </a:lnTo>
                  <a:lnTo>
                    <a:pt x="946" y="1460"/>
                  </a:lnTo>
                  <a:lnTo>
                    <a:pt x="918" y="1432"/>
                  </a:lnTo>
                  <a:lnTo>
                    <a:pt x="890" y="1404"/>
                  </a:lnTo>
                  <a:lnTo>
                    <a:pt x="866" y="1376"/>
                  </a:lnTo>
                  <a:lnTo>
                    <a:pt x="842" y="1346"/>
                  </a:lnTo>
                  <a:lnTo>
                    <a:pt x="818" y="1314"/>
                  </a:lnTo>
                  <a:lnTo>
                    <a:pt x="796" y="1284"/>
                  </a:lnTo>
                  <a:lnTo>
                    <a:pt x="776" y="1252"/>
                  </a:lnTo>
                  <a:lnTo>
                    <a:pt x="758" y="1218"/>
                  </a:lnTo>
                  <a:lnTo>
                    <a:pt x="740" y="1186"/>
                  </a:lnTo>
                  <a:lnTo>
                    <a:pt x="724" y="1152"/>
                  </a:lnTo>
                  <a:lnTo>
                    <a:pt x="710" y="1116"/>
                  </a:lnTo>
                  <a:lnTo>
                    <a:pt x="698" y="1082"/>
                  </a:lnTo>
                  <a:lnTo>
                    <a:pt x="686" y="1046"/>
                  </a:lnTo>
                  <a:lnTo>
                    <a:pt x="674" y="1010"/>
                  </a:lnTo>
                  <a:lnTo>
                    <a:pt x="666" y="974"/>
                  </a:lnTo>
                  <a:lnTo>
                    <a:pt x="658" y="938"/>
                  </a:lnTo>
                  <a:lnTo>
                    <a:pt x="652" y="902"/>
                  </a:lnTo>
                  <a:lnTo>
                    <a:pt x="646" y="864"/>
                  </a:lnTo>
                  <a:lnTo>
                    <a:pt x="644" y="828"/>
                  </a:lnTo>
                  <a:lnTo>
                    <a:pt x="642" y="790"/>
                  </a:lnTo>
                  <a:lnTo>
                    <a:pt x="640" y="754"/>
                  </a:lnTo>
                  <a:lnTo>
                    <a:pt x="642" y="716"/>
                  </a:lnTo>
                  <a:lnTo>
                    <a:pt x="644" y="678"/>
                  </a:lnTo>
                  <a:lnTo>
                    <a:pt x="648" y="642"/>
                  </a:lnTo>
                  <a:lnTo>
                    <a:pt x="654" y="604"/>
                  </a:lnTo>
                  <a:lnTo>
                    <a:pt x="660" y="568"/>
                  </a:lnTo>
                  <a:lnTo>
                    <a:pt x="668" y="530"/>
                  </a:lnTo>
                  <a:lnTo>
                    <a:pt x="678" y="494"/>
                  </a:lnTo>
                  <a:lnTo>
                    <a:pt x="690" y="458"/>
                  </a:lnTo>
                  <a:lnTo>
                    <a:pt x="594" y="228"/>
                  </a:lnTo>
                  <a:lnTo>
                    <a:pt x="500" y="0"/>
                  </a:lnTo>
                  <a:lnTo>
                    <a:pt x="290" y="130"/>
                  </a:lnTo>
                  <a:lnTo>
                    <a:pt x="80" y="260"/>
                  </a:lnTo>
                  <a:close/>
                </a:path>
              </a:pathLst>
            </a:custGeom>
            <a:solidFill>
              <a:schemeClr val="accent2"/>
            </a:solidFill>
            <a:ln w="12700" cmpd="sng">
              <a:solidFill>
                <a:schemeClr val="bg1"/>
              </a:solidFill>
              <a:prstDash val="solid"/>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400">
                <a:defRPr/>
              </a:pPr>
              <a:endParaRPr lang="en-GB">
                <a:solidFill>
                  <a:srgbClr val="666E71"/>
                </a:solidFill>
              </a:endParaRPr>
            </a:p>
          </p:txBody>
        </p:sp>
        <p:sp>
          <p:nvSpPr>
            <p:cNvPr id="17" name="Freeform 16"/>
            <p:cNvSpPr>
              <a:spLocks/>
            </p:cNvSpPr>
            <p:nvPr/>
          </p:nvSpPr>
          <p:spPr bwMode="auto">
            <a:xfrm>
              <a:off x="9264352" y="3478124"/>
              <a:ext cx="928544" cy="1439394"/>
            </a:xfrm>
            <a:custGeom>
              <a:avLst/>
              <a:gdLst>
                <a:gd name="T0" fmla="*/ 781050 w 1156"/>
                <a:gd name="T1" fmla="*/ 2844800 h 1792"/>
                <a:gd name="T2" fmla="*/ 939800 w 1156"/>
                <a:gd name="T3" fmla="*/ 2720975 h 1792"/>
                <a:gd name="T4" fmla="*/ 1085850 w 1156"/>
                <a:gd name="T5" fmla="*/ 2587625 h 1792"/>
                <a:gd name="T6" fmla="*/ 1222375 w 1156"/>
                <a:gd name="T7" fmla="*/ 2441575 h 1792"/>
                <a:gd name="T8" fmla="*/ 1343025 w 1156"/>
                <a:gd name="T9" fmla="*/ 2286000 h 1792"/>
                <a:gd name="T10" fmla="*/ 1454150 w 1156"/>
                <a:gd name="T11" fmla="*/ 2124075 h 1792"/>
                <a:gd name="T12" fmla="*/ 1549400 w 1156"/>
                <a:gd name="T13" fmla="*/ 1952625 h 1792"/>
                <a:gd name="T14" fmla="*/ 1635125 w 1156"/>
                <a:gd name="T15" fmla="*/ 1774825 h 1792"/>
                <a:gd name="T16" fmla="*/ 1704975 w 1156"/>
                <a:gd name="T17" fmla="*/ 1590675 h 1792"/>
                <a:gd name="T18" fmla="*/ 1758950 w 1156"/>
                <a:gd name="T19" fmla="*/ 1403350 h 1792"/>
                <a:gd name="T20" fmla="*/ 1800225 w 1156"/>
                <a:gd name="T21" fmla="*/ 1209675 h 1792"/>
                <a:gd name="T22" fmla="*/ 1825625 w 1156"/>
                <a:gd name="T23" fmla="*/ 1009650 h 1792"/>
                <a:gd name="T24" fmla="*/ 1835150 w 1156"/>
                <a:gd name="T25" fmla="*/ 809625 h 1792"/>
                <a:gd name="T26" fmla="*/ 1828800 w 1156"/>
                <a:gd name="T27" fmla="*/ 609600 h 1792"/>
                <a:gd name="T28" fmla="*/ 1806575 w 1156"/>
                <a:gd name="T29" fmla="*/ 406400 h 1792"/>
                <a:gd name="T30" fmla="*/ 1768475 w 1156"/>
                <a:gd name="T31" fmla="*/ 203200 h 1792"/>
                <a:gd name="T32" fmla="*/ 1711325 w 1156"/>
                <a:gd name="T33" fmla="*/ 0 h 1792"/>
                <a:gd name="T34" fmla="*/ 1412875 w 1156"/>
                <a:gd name="T35" fmla="*/ 723900 h 1792"/>
                <a:gd name="T36" fmla="*/ 746125 w 1156"/>
                <a:gd name="T37" fmla="*/ 314325 h 1792"/>
                <a:gd name="T38" fmla="*/ 742950 w 1156"/>
                <a:gd name="T39" fmla="*/ 314325 h 1792"/>
                <a:gd name="T40" fmla="*/ 777875 w 1156"/>
                <a:gd name="T41" fmla="*/ 434975 h 1792"/>
                <a:gd name="T42" fmla="*/ 803275 w 1156"/>
                <a:gd name="T43" fmla="*/ 558800 h 1792"/>
                <a:gd name="T44" fmla="*/ 815975 w 1156"/>
                <a:gd name="T45" fmla="*/ 679450 h 1792"/>
                <a:gd name="T46" fmla="*/ 819150 w 1156"/>
                <a:gd name="T47" fmla="*/ 800100 h 1792"/>
                <a:gd name="T48" fmla="*/ 812800 w 1156"/>
                <a:gd name="T49" fmla="*/ 920750 h 1792"/>
                <a:gd name="T50" fmla="*/ 796925 w 1156"/>
                <a:gd name="T51" fmla="*/ 1041400 h 1792"/>
                <a:gd name="T52" fmla="*/ 774700 w 1156"/>
                <a:gd name="T53" fmla="*/ 1155700 h 1792"/>
                <a:gd name="T54" fmla="*/ 739775 w 1156"/>
                <a:gd name="T55" fmla="*/ 1270000 h 1792"/>
                <a:gd name="T56" fmla="*/ 698500 w 1156"/>
                <a:gd name="T57" fmla="*/ 1381125 h 1792"/>
                <a:gd name="T58" fmla="*/ 647700 w 1156"/>
                <a:gd name="T59" fmla="*/ 1489075 h 1792"/>
                <a:gd name="T60" fmla="*/ 590550 w 1156"/>
                <a:gd name="T61" fmla="*/ 1590675 h 1792"/>
                <a:gd name="T62" fmla="*/ 523875 w 1156"/>
                <a:gd name="T63" fmla="*/ 1689100 h 1792"/>
                <a:gd name="T64" fmla="*/ 447675 w 1156"/>
                <a:gd name="T65" fmla="*/ 1781175 h 1792"/>
                <a:gd name="T66" fmla="*/ 368300 w 1156"/>
                <a:gd name="T67" fmla="*/ 1866900 h 1792"/>
                <a:gd name="T68" fmla="*/ 279400 w 1156"/>
                <a:gd name="T69" fmla="*/ 1949450 h 1792"/>
                <a:gd name="T70" fmla="*/ 184150 w 1156"/>
                <a:gd name="T71" fmla="*/ 2022475 h 1792"/>
                <a:gd name="T72" fmla="*/ 0 w 1156"/>
                <a:gd name="T73" fmla="*/ 2787650 h 1792"/>
                <a:gd name="T74" fmla="*/ 781050 w 1156"/>
                <a:gd name="T75" fmla="*/ 2844800 h 17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6" h="1792">
                  <a:moveTo>
                    <a:pt x="492" y="1792"/>
                  </a:moveTo>
                  <a:lnTo>
                    <a:pt x="492" y="1792"/>
                  </a:lnTo>
                  <a:lnTo>
                    <a:pt x="544" y="1754"/>
                  </a:lnTo>
                  <a:lnTo>
                    <a:pt x="592" y="1714"/>
                  </a:lnTo>
                  <a:lnTo>
                    <a:pt x="640" y="1672"/>
                  </a:lnTo>
                  <a:lnTo>
                    <a:pt x="684" y="1630"/>
                  </a:lnTo>
                  <a:lnTo>
                    <a:pt x="728" y="1584"/>
                  </a:lnTo>
                  <a:lnTo>
                    <a:pt x="770" y="1538"/>
                  </a:lnTo>
                  <a:lnTo>
                    <a:pt x="808" y="1490"/>
                  </a:lnTo>
                  <a:lnTo>
                    <a:pt x="846" y="1440"/>
                  </a:lnTo>
                  <a:lnTo>
                    <a:pt x="882" y="1390"/>
                  </a:lnTo>
                  <a:lnTo>
                    <a:pt x="916" y="1338"/>
                  </a:lnTo>
                  <a:lnTo>
                    <a:pt x="948" y="1284"/>
                  </a:lnTo>
                  <a:lnTo>
                    <a:pt x="976" y="1230"/>
                  </a:lnTo>
                  <a:lnTo>
                    <a:pt x="1004" y="1174"/>
                  </a:lnTo>
                  <a:lnTo>
                    <a:pt x="1030" y="1118"/>
                  </a:lnTo>
                  <a:lnTo>
                    <a:pt x="1052" y="1060"/>
                  </a:lnTo>
                  <a:lnTo>
                    <a:pt x="1074" y="1002"/>
                  </a:lnTo>
                  <a:lnTo>
                    <a:pt x="1092" y="944"/>
                  </a:lnTo>
                  <a:lnTo>
                    <a:pt x="1108" y="884"/>
                  </a:lnTo>
                  <a:lnTo>
                    <a:pt x="1122" y="822"/>
                  </a:lnTo>
                  <a:lnTo>
                    <a:pt x="1134" y="762"/>
                  </a:lnTo>
                  <a:lnTo>
                    <a:pt x="1144" y="700"/>
                  </a:lnTo>
                  <a:lnTo>
                    <a:pt x="1150" y="636"/>
                  </a:lnTo>
                  <a:lnTo>
                    <a:pt x="1154" y="574"/>
                  </a:lnTo>
                  <a:lnTo>
                    <a:pt x="1156" y="510"/>
                  </a:lnTo>
                  <a:lnTo>
                    <a:pt x="1156" y="448"/>
                  </a:lnTo>
                  <a:lnTo>
                    <a:pt x="1152" y="384"/>
                  </a:lnTo>
                  <a:lnTo>
                    <a:pt x="1146" y="320"/>
                  </a:lnTo>
                  <a:lnTo>
                    <a:pt x="1138" y="256"/>
                  </a:lnTo>
                  <a:lnTo>
                    <a:pt x="1126" y="192"/>
                  </a:lnTo>
                  <a:lnTo>
                    <a:pt x="1114" y="128"/>
                  </a:lnTo>
                  <a:lnTo>
                    <a:pt x="1096" y="64"/>
                  </a:lnTo>
                  <a:lnTo>
                    <a:pt x="1078" y="0"/>
                  </a:lnTo>
                  <a:lnTo>
                    <a:pt x="890" y="456"/>
                  </a:lnTo>
                  <a:lnTo>
                    <a:pt x="680" y="328"/>
                  </a:lnTo>
                  <a:lnTo>
                    <a:pt x="470" y="198"/>
                  </a:lnTo>
                  <a:lnTo>
                    <a:pt x="468" y="198"/>
                  </a:lnTo>
                  <a:lnTo>
                    <a:pt x="480" y="236"/>
                  </a:lnTo>
                  <a:lnTo>
                    <a:pt x="490" y="274"/>
                  </a:lnTo>
                  <a:lnTo>
                    <a:pt x="498" y="314"/>
                  </a:lnTo>
                  <a:lnTo>
                    <a:pt x="506" y="352"/>
                  </a:lnTo>
                  <a:lnTo>
                    <a:pt x="510" y="390"/>
                  </a:lnTo>
                  <a:lnTo>
                    <a:pt x="514" y="428"/>
                  </a:lnTo>
                  <a:lnTo>
                    <a:pt x="516" y="466"/>
                  </a:lnTo>
                  <a:lnTo>
                    <a:pt x="516" y="504"/>
                  </a:lnTo>
                  <a:lnTo>
                    <a:pt x="514" y="542"/>
                  </a:lnTo>
                  <a:lnTo>
                    <a:pt x="512" y="580"/>
                  </a:lnTo>
                  <a:lnTo>
                    <a:pt x="508" y="618"/>
                  </a:lnTo>
                  <a:lnTo>
                    <a:pt x="502" y="656"/>
                  </a:lnTo>
                  <a:lnTo>
                    <a:pt x="496" y="692"/>
                  </a:lnTo>
                  <a:lnTo>
                    <a:pt x="488" y="728"/>
                  </a:lnTo>
                  <a:lnTo>
                    <a:pt x="478" y="764"/>
                  </a:lnTo>
                  <a:lnTo>
                    <a:pt x="466" y="800"/>
                  </a:lnTo>
                  <a:lnTo>
                    <a:pt x="454" y="836"/>
                  </a:lnTo>
                  <a:lnTo>
                    <a:pt x="440" y="870"/>
                  </a:lnTo>
                  <a:lnTo>
                    <a:pt x="424" y="904"/>
                  </a:lnTo>
                  <a:lnTo>
                    <a:pt x="408" y="938"/>
                  </a:lnTo>
                  <a:lnTo>
                    <a:pt x="390" y="970"/>
                  </a:lnTo>
                  <a:lnTo>
                    <a:pt x="372" y="1002"/>
                  </a:lnTo>
                  <a:lnTo>
                    <a:pt x="350" y="1032"/>
                  </a:lnTo>
                  <a:lnTo>
                    <a:pt x="330" y="1064"/>
                  </a:lnTo>
                  <a:lnTo>
                    <a:pt x="306" y="1094"/>
                  </a:lnTo>
                  <a:lnTo>
                    <a:pt x="282" y="1122"/>
                  </a:lnTo>
                  <a:lnTo>
                    <a:pt x="258" y="1150"/>
                  </a:lnTo>
                  <a:lnTo>
                    <a:pt x="232" y="1176"/>
                  </a:lnTo>
                  <a:lnTo>
                    <a:pt x="204" y="1202"/>
                  </a:lnTo>
                  <a:lnTo>
                    <a:pt x="176" y="1228"/>
                  </a:lnTo>
                  <a:lnTo>
                    <a:pt x="146" y="1252"/>
                  </a:lnTo>
                  <a:lnTo>
                    <a:pt x="116" y="1274"/>
                  </a:lnTo>
                  <a:lnTo>
                    <a:pt x="58" y="1516"/>
                  </a:lnTo>
                  <a:lnTo>
                    <a:pt x="0" y="1756"/>
                  </a:lnTo>
                  <a:lnTo>
                    <a:pt x="246" y="1774"/>
                  </a:lnTo>
                  <a:lnTo>
                    <a:pt x="492" y="1792"/>
                  </a:lnTo>
                  <a:close/>
                </a:path>
              </a:pathLst>
            </a:custGeom>
            <a:solidFill>
              <a:schemeClr val="accent4"/>
            </a:solidFill>
            <a:ln w="12700" cmpd="sng">
              <a:solidFill>
                <a:schemeClr val="bg1"/>
              </a:solidFill>
              <a:prstDash val="solid"/>
              <a:round/>
              <a:headEnd/>
              <a:tailEnd/>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400">
                <a:defRPr/>
              </a:pPr>
              <a:endParaRPr lang="en-GB">
                <a:solidFill>
                  <a:srgbClr val="666E71"/>
                </a:solidFill>
              </a:endParaRPr>
            </a:p>
          </p:txBody>
        </p:sp>
      </p:grpSp>
    </p:spTree>
    <p:extLst>
      <p:ext uri="{BB962C8B-B14F-4D97-AF65-F5344CB8AC3E}">
        <p14:creationId xmlns:p14="http://schemas.microsoft.com/office/powerpoint/2010/main" val="9670518"/>
      </p:ext>
    </p:extLst>
  </p:cSld>
  <p:clrMapOvr>
    <a:masterClrMapping/>
  </p:clrMapOvr>
  <mc:AlternateContent xmlns:mc="http://schemas.openxmlformats.org/markup-compatibility/2006" xmlns:p14="http://schemas.microsoft.com/office/powerpoint/2010/main">
    <mc:Choice Requires="p14">
      <p:transition spd="slow" p14:dur="1250" advTm="67365">
        <p:fade/>
      </p:transition>
    </mc:Choice>
    <mc:Fallback xmlns="">
      <p:transition spd="slow" advTm="67365">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On-line information</a:t>
            </a:r>
            <a:endParaRPr lang="en-US" dirty="0"/>
          </a:p>
        </p:txBody>
      </p:sp>
      <p:sp>
        <p:nvSpPr>
          <p:cNvPr id="12" name="Slide Number Placeholder 22"/>
          <p:cNvSpPr>
            <a:spLocks noGrp="1"/>
          </p:cNvSpPr>
          <p:nvPr>
            <p:ph type="sldNum" sz="quarter" idx="12"/>
          </p:nvPr>
        </p:nvSpPr>
        <p:spPr/>
        <p:txBody>
          <a:bodyPr/>
          <a:lstStyle/>
          <a:p>
            <a:fld id="{28ED40A3-BEA1-2645-9E17-452BD130FCD0}" type="slidenum">
              <a:rPr lang="en-US" smtClean="0"/>
              <a:pPr/>
              <a:t>33</a:t>
            </a:fld>
            <a:endParaRPr lang="en-US" dirty="0"/>
          </a:p>
        </p:txBody>
      </p:sp>
      <p:pic>
        <p:nvPicPr>
          <p:cNvPr id="7" name="Picture 6"/>
          <p:cNvPicPr>
            <a:picLocks noChangeAspect="1"/>
          </p:cNvPicPr>
          <p:nvPr/>
        </p:nvPicPr>
        <p:blipFill>
          <a:blip r:embed="rId3"/>
          <a:stretch>
            <a:fillRect/>
          </a:stretch>
        </p:blipFill>
        <p:spPr>
          <a:xfrm>
            <a:off x="6209325" y="1164717"/>
            <a:ext cx="3742054" cy="2832893"/>
          </a:xfrm>
          <a:prstGeom prst="rect">
            <a:avLst/>
          </a:prstGeom>
          <a:ln>
            <a:solidFill>
              <a:srgbClr val="666E71"/>
            </a:solidFill>
          </a:ln>
          <a:effectLst>
            <a:outerShdw blurRad="50800" dist="38100" dir="2700000" algn="tl" rotWithShape="0">
              <a:prstClr val="black">
                <a:alpha val="40000"/>
              </a:prstClr>
            </a:outerShdw>
          </a:effectLst>
        </p:spPr>
      </p:pic>
      <p:pic>
        <p:nvPicPr>
          <p:cNvPr id="2" name="Picture 1">
            <a:extLst>
              <a:ext uri="{FF2B5EF4-FFF2-40B4-BE49-F238E27FC236}">
                <a16:creationId xmlns="" xmlns:a16="http://schemas.microsoft.com/office/drawing/2014/main" id="{01BFD945-4B6C-40B5-B83B-CADF4A9C1C61}"/>
              </a:ext>
            </a:extLst>
          </p:cNvPr>
          <p:cNvPicPr>
            <a:picLocks noChangeAspect="1"/>
          </p:cNvPicPr>
          <p:nvPr/>
        </p:nvPicPr>
        <p:blipFill>
          <a:blip r:embed="rId4"/>
          <a:stretch>
            <a:fillRect/>
          </a:stretch>
        </p:blipFill>
        <p:spPr>
          <a:xfrm>
            <a:off x="1695864" y="3748782"/>
            <a:ext cx="4832185" cy="2676721"/>
          </a:xfrm>
          <a:prstGeom prst="rect">
            <a:avLst/>
          </a:prstGeom>
        </p:spPr>
      </p:pic>
      <p:sp>
        <p:nvSpPr>
          <p:cNvPr id="6" name="Rectangle 5">
            <a:extLst>
              <a:ext uri="{FF2B5EF4-FFF2-40B4-BE49-F238E27FC236}">
                <a16:creationId xmlns="" xmlns:a16="http://schemas.microsoft.com/office/drawing/2014/main" id="{B820411B-7930-4D72-8699-E23911D9AAA6}"/>
              </a:ext>
            </a:extLst>
          </p:cNvPr>
          <p:cNvSpPr/>
          <p:nvPr/>
        </p:nvSpPr>
        <p:spPr>
          <a:xfrm>
            <a:off x="1948602" y="2778062"/>
            <a:ext cx="3751438" cy="738664"/>
          </a:xfrm>
          <a:prstGeom prst="rect">
            <a:avLst/>
          </a:prstGeom>
        </p:spPr>
        <p:txBody>
          <a:bodyPr wrap="square">
            <a:spAutoFit/>
          </a:bodyPr>
          <a:lstStyle/>
          <a:p>
            <a:pPr algn="ctr"/>
            <a:r>
              <a:rPr lang="en-US" dirty="0">
                <a:solidFill>
                  <a:srgbClr val="4C5156"/>
                </a:solidFill>
                <a:hlinkClick r:id="rId5"/>
              </a:rPr>
              <a:t>https://github.com/PistoiaHELM</a:t>
            </a:r>
            <a:endParaRPr lang="en-US" dirty="0">
              <a:solidFill>
                <a:srgbClr val="4C5156"/>
              </a:solidFill>
            </a:endParaRPr>
          </a:p>
          <a:p>
            <a:pPr algn="ctr"/>
            <a:r>
              <a:rPr lang="en-US" sz="2400" b="1" dirty="0">
                <a:solidFill>
                  <a:srgbClr val="4C5156"/>
                </a:solidFill>
              </a:rPr>
              <a:t>Permissive MIT license</a:t>
            </a:r>
          </a:p>
        </p:txBody>
      </p:sp>
      <p:sp>
        <p:nvSpPr>
          <p:cNvPr id="8" name="Content Placeholder 1">
            <a:extLst>
              <a:ext uri="{FF2B5EF4-FFF2-40B4-BE49-F238E27FC236}">
                <a16:creationId xmlns="" xmlns:a16="http://schemas.microsoft.com/office/drawing/2014/main" id="{6AD1B0A7-D913-4584-834F-F3746FFBAAED}"/>
              </a:ext>
            </a:extLst>
          </p:cNvPr>
          <p:cNvSpPr txBox="1">
            <a:spLocks/>
          </p:cNvSpPr>
          <p:nvPr/>
        </p:nvSpPr>
        <p:spPr>
          <a:xfrm>
            <a:off x="1625089" y="6096564"/>
            <a:ext cx="3528392" cy="580018"/>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060"/>
                </a:solidFill>
                <a:latin typeface="+mn-lt"/>
              </a:defRPr>
            </a:lvl2pPr>
            <a:lvl3pPr marL="1143000" indent="-228600" algn="l" rtl="0" eaLnBrk="0" fontAlgn="base" hangingPunct="0">
              <a:spcBef>
                <a:spcPct val="20000"/>
              </a:spcBef>
              <a:spcAft>
                <a:spcPct val="0"/>
              </a:spcAft>
              <a:buChar char="•"/>
              <a:defRPr sz="2400">
                <a:solidFill>
                  <a:srgbClr val="002060"/>
                </a:solidFill>
                <a:latin typeface="+mn-lt"/>
              </a:defRPr>
            </a:lvl3pPr>
            <a:lvl4pPr marL="1600200" indent="-228600" algn="l" rtl="0" eaLnBrk="0" fontAlgn="base" hangingPunct="0">
              <a:spcBef>
                <a:spcPct val="20000"/>
              </a:spcBef>
              <a:spcAft>
                <a:spcPct val="0"/>
              </a:spcAft>
              <a:buChar char="–"/>
              <a:defRPr sz="2000">
                <a:solidFill>
                  <a:srgbClr val="002060"/>
                </a:solidFill>
                <a:latin typeface="+mn-lt"/>
              </a:defRPr>
            </a:lvl4pPr>
            <a:lvl5pPr marL="2057400" indent="-228600" algn="l" rtl="0" eaLnBrk="0" fontAlgn="base" hangingPunct="0">
              <a:spcBef>
                <a:spcPct val="20000"/>
              </a:spcBef>
              <a:spcAft>
                <a:spcPct val="0"/>
              </a:spcAft>
              <a:buChar char="»"/>
              <a:defRPr sz="2000">
                <a:solidFill>
                  <a:srgbClr val="002060"/>
                </a:solidFill>
                <a:latin typeface="+mn-lt"/>
              </a:defRPr>
            </a:lvl5pPr>
            <a:lvl6pPr marL="2514600" indent="-228600" algn="l" rtl="0" eaLnBrk="1" fontAlgn="base" hangingPunct="1">
              <a:spcBef>
                <a:spcPct val="20000"/>
              </a:spcBef>
              <a:spcAft>
                <a:spcPct val="0"/>
              </a:spcAft>
              <a:buChar char="»"/>
              <a:defRPr sz="2000">
                <a:solidFill>
                  <a:srgbClr val="462300"/>
                </a:solidFill>
                <a:latin typeface="+mn-lt"/>
              </a:defRPr>
            </a:lvl6pPr>
            <a:lvl7pPr marL="2971800" indent="-228600" algn="l" rtl="0" eaLnBrk="1" fontAlgn="base" hangingPunct="1">
              <a:spcBef>
                <a:spcPct val="20000"/>
              </a:spcBef>
              <a:spcAft>
                <a:spcPct val="0"/>
              </a:spcAft>
              <a:buChar char="»"/>
              <a:defRPr sz="2000">
                <a:solidFill>
                  <a:srgbClr val="462300"/>
                </a:solidFill>
                <a:latin typeface="+mn-lt"/>
              </a:defRPr>
            </a:lvl7pPr>
            <a:lvl8pPr marL="3429000" indent="-228600" algn="l" rtl="0" eaLnBrk="1" fontAlgn="base" hangingPunct="1">
              <a:spcBef>
                <a:spcPct val="20000"/>
              </a:spcBef>
              <a:spcAft>
                <a:spcPct val="0"/>
              </a:spcAft>
              <a:buChar char="»"/>
              <a:defRPr sz="2000">
                <a:solidFill>
                  <a:srgbClr val="462300"/>
                </a:solidFill>
                <a:latin typeface="+mn-lt"/>
              </a:defRPr>
            </a:lvl8pPr>
            <a:lvl9pPr marL="3886200" indent="-228600" algn="l" rtl="0" eaLnBrk="1" fontAlgn="base" hangingPunct="1">
              <a:spcBef>
                <a:spcPct val="20000"/>
              </a:spcBef>
              <a:spcAft>
                <a:spcPct val="0"/>
              </a:spcAft>
              <a:buChar char="»"/>
              <a:defRPr sz="2000">
                <a:solidFill>
                  <a:srgbClr val="462300"/>
                </a:solidFill>
                <a:latin typeface="+mn-lt"/>
              </a:defRPr>
            </a:lvl9pPr>
          </a:lstStyle>
          <a:p>
            <a:pPr marL="0" indent="0">
              <a:buNone/>
            </a:pPr>
            <a:endParaRPr lang="en-US" sz="2800" b="1" dirty="0">
              <a:solidFill>
                <a:srgbClr val="4C5156"/>
              </a:solidFill>
            </a:endParaRPr>
          </a:p>
        </p:txBody>
      </p:sp>
      <p:grpSp>
        <p:nvGrpSpPr>
          <p:cNvPr id="9" name="Group 8">
            <a:extLst>
              <a:ext uri="{FF2B5EF4-FFF2-40B4-BE49-F238E27FC236}">
                <a16:creationId xmlns="" xmlns:a16="http://schemas.microsoft.com/office/drawing/2014/main" id="{661C1ADF-BF9A-4E5B-9DB3-B1A7C4D0AAA6}"/>
              </a:ext>
            </a:extLst>
          </p:cNvPr>
          <p:cNvGrpSpPr/>
          <p:nvPr/>
        </p:nvGrpSpPr>
        <p:grpSpPr>
          <a:xfrm>
            <a:off x="3105924" y="1509937"/>
            <a:ext cx="1440160" cy="1159982"/>
            <a:chOff x="6398386" y="1484784"/>
            <a:chExt cx="1800898" cy="1478597"/>
          </a:xfrm>
        </p:grpSpPr>
        <p:pic>
          <p:nvPicPr>
            <p:cNvPr id="10" name="Picture 9">
              <a:extLst>
                <a:ext uri="{FF2B5EF4-FFF2-40B4-BE49-F238E27FC236}">
                  <a16:creationId xmlns="" xmlns:a16="http://schemas.microsoft.com/office/drawing/2014/main" id="{75164819-9A45-4454-8FD0-1DBD857CE46B}"/>
                </a:ext>
              </a:extLst>
            </p:cNvPr>
            <p:cNvPicPr>
              <a:picLocks noChangeAspect="1"/>
            </p:cNvPicPr>
            <p:nvPr/>
          </p:nvPicPr>
          <p:blipFill>
            <a:blip r:embed="rId6"/>
            <a:stretch>
              <a:fillRect/>
            </a:stretch>
          </p:blipFill>
          <p:spPr>
            <a:xfrm>
              <a:off x="6804248" y="1484784"/>
              <a:ext cx="980728" cy="980728"/>
            </a:xfrm>
            <a:prstGeom prst="rect">
              <a:avLst/>
            </a:prstGeom>
          </p:spPr>
        </p:pic>
        <p:pic>
          <p:nvPicPr>
            <p:cNvPr id="11" name="Picture 10">
              <a:extLst>
                <a:ext uri="{FF2B5EF4-FFF2-40B4-BE49-F238E27FC236}">
                  <a16:creationId xmlns="" xmlns:a16="http://schemas.microsoft.com/office/drawing/2014/main" id="{3341FFC1-1562-4C49-9572-8C4D02E3CC6D}"/>
                </a:ext>
              </a:extLst>
            </p:cNvPr>
            <p:cNvPicPr>
              <a:picLocks noChangeAspect="1"/>
            </p:cNvPicPr>
            <p:nvPr/>
          </p:nvPicPr>
          <p:blipFill>
            <a:blip r:embed="rId7"/>
            <a:stretch>
              <a:fillRect/>
            </a:stretch>
          </p:blipFill>
          <p:spPr>
            <a:xfrm>
              <a:off x="6398386" y="2492896"/>
              <a:ext cx="1800898" cy="470485"/>
            </a:xfrm>
            <a:prstGeom prst="rect">
              <a:avLst/>
            </a:prstGeom>
          </p:spPr>
        </p:pic>
      </p:grpSp>
      <p:sp>
        <p:nvSpPr>
          <p:cNvPr id="13" name="Content Placeholder 1">
            <a:extLst>
              <a:ext uri="{FF2B5EF4-FFF2-40B4-BE49-F238E27FC236}">
                <a16:creationId xmlns="" xmlns:a16="http://schemas.microsoft.com/office/drawing/2014/main" id="{4C326665-141D-4B59-AB46-F7BD2FD0E5B7}"/>
              </a:ext>
            </a:extLst>
          </p:cNvPr>
          <p:cNvSpPr txBox="1">
            <a:spLocks/>
          </p:cNvSpPr>
          <p:nvPr/>
        </p:nvSpPr>
        <p:spPr>
          <a:xfrm>
            <a:off x="7037895" y="4936412"/>
            <a:ext cx="2044604" cy="1660940"/>
          </a:xfrm>
          <a:prstGeom prst="rect">
            <a:avLst/>
          </a:prstGeom>
          <a:solidFill>
            <a:srgbClr val="FFFFFF"/>
          </a:solid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4C5156"/>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4C515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4C5156"/>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Wiki contains</a:t>
            </a:r>
          </a:p>
          <a:p>
            <a:r>
              <a:rPr lang="en-US" sz="1600" dirty="0"/>
              <a:t>Specifications</a:t>
            </a:r>
          </a:p>
          <a:p>
            <a:r>
              <a:rPr lang="en-US" sz="1600" dirty="0"/>
              <a:t>User guides</a:t>
            </a:r>
          </a:p>
          <a:p>
            <a:r>
              <a:rPr lang="en-US" sz="1600" dirty="0"/>
              <a:t>Presentations</a:t>
            </a:r>
          </a:p>
          <a:p>
            <a:r>
              <a:rPr lang="en-US" sz="1600" dirty="0"/>
              <a:t>Links to code</a:t>
            </a:r>
          </a:p>
        </p:txBody>
      </p:sp>
      <p:sp>
        <p:nvSpPr>
          <p:cNvPr id="4" name="Rectangle 3">
            <a:extLst>
              <a:ext uri="{FF2B5EF4-FFF2-40B4-BE49-F238E27FC236}">
                <a16:creationId xmlns="" xmlns:a16="http://schemas.microsoft.com/office/drawing/2014/main" id="{045E7F68-92B1-4BE8-B970-6C6414AC70EC}"/>
              </a:ext>
            </a:extLst>
          </p:cNvPr>
          <p:cNvSpPr/>
          <p:nvPr/>
        </p:nvSpPr>
        <p:spPr>
          <a:xfrm>
            <a:off x="6277867" y="801618"/>
            <a:ext cx="2096087" cy="369332"/>
          </a:xfrm>
          <a:prstGeom prst="rect">
            <a:avLst/>
          </a:prstGeom>
        </p:spPr>
        <p:txBody>
          <a:bodyPr wrap="none">
            <a:spAutoFit/>
          </a:bodyPr>
          <a:lstStyle/>
          <a:p>
            <a:r>
              <a:rPr lang="en-GB" u="sng" dirty="0">
                <a:solidFill>
                  <a:srgbClr val="228B96"/>
                </a:solidFill>
              </a:rPr>
              <a:t>www.OpenHelm.org</a:t>
            </a:r>
          </a:p>
        </p:txBody>
      </p:sp>
      <p:sp>
        <p:nvSpPr>
          <p:cNvPr id="5" name="Oval 4">
            <a:extLst>
              <a:ext uri="{FF2B5EF4-FFF2-40B4-BE49-F238E27FC236}">
                <a16:creationId xmlns="" xmlns:a16="http://schemas.microsoft.com/office/drawing/2014/main" id="{0FC229EC-0911-45FE-ACFB-CA5939C1B8D9}"/>
              </a:ext>
            </a:extLst>
          </p:cNvPr>
          <p:cNvSpPr/>
          <p:nvPr/>
        </p:nvSpPr>
        <p:spPr>
          <a:xfrm>
            <a:off x="9259644" y="1726830"/>
            <a:ext cx="419664" cy="445458"/>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 xmlns:a16="http://schemas.microsoft.com/office/drawing/2014/main" id="{A5906086-EB12-4399-9F19-BB99F1546886}"/>
              </a:ext>
            </a:extLst>
          </p:cNvPr>
          <p:cNvCxnSpPr>
            <a:cxnSpLocks/>
            <a:endCxn id="5" idx="3"/>
          </p:cNvCxnSpPr>
          <p:nvPr/>
        </p:nvCxnSpPr>
        <p:spPr>
          <a:xfrm flipV="1">
            <a:off x="6192234" y="2107052"/>
            <a:ext cx="3128869" cy="289149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136484"/>
      </p:ext>
    </p:extLst>
  </p:cSld>
  <p:clrMapOvr>
    <a:masterClrMapping/>
  </p:clrMapOvr>
  <mc:AlternateContent xmlns:mc="http://schemas.openxmlformats.org/markup-compatibility/2006" xmlns:p14="http://schemas.microsoft.com/office/powerpoint/2010/main">
    <mc:Choice Requires="p14">
      <p:transition spd="slow" p14:dur="1250" advTm="4755">
        <p:fade/>
      </p:transition>
    </mc:Choice>
    <mc:Fallback xmlns="">
      <p:transition spd="slow" advTm="4755">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10668000" cy="2246769"/>
          </a:xfrm>
        </p:spPr>
        <p:txBody>
          <a:bodyPr/>
          <a:lstStyle/>
          <a:p>
            <a:r>
              <a:rPr lang="en-GB" sz="2800" dirty="0" smtClean="0">
                <a:solidFill>
                  <a:schemeClr val="bg1">
                    <a:lumMod val="60000"/>
                    <a:lumOff val="40000"/>
                  </a:schemeClr>
                </a:solidFill>
              </a:rPr>
              <a:t>Current challenges regarding the representation of biomolecules</a:t>
            </a:r>
            <a:r>
              <a:rPr lang="en-GB" sz="2800" dirty="0"/>
              <a:t/>
            </a:r>
            <a:br>
              <a:rPr lang="en-GB" sz="2800" dirty="0"/>
            </a:br>
            <a:r>
              <a:rPr lang="en-GB" sz="2800" dirty="0" smtClean="0">
                <a:solidFill>
                  <a:schemeClr val="bg1">
                    <a:lumMod val="60000"/>
                    <a:lumOff val="40000"/>
                  </a:schemeClr>
                </a:solidFill>
              </a:rPr>
              <a:t>What </a:t>
            </a:r>
            <a:r>
              <a:rPr lang="en-GB" sz="2800" dirty="0">
                <a:solidFill>
                  <a:schemeClr val="bg1">
                    <a:lumMod val="60000"/>
                    <a:lumOff val="40000"/>
                  </a:schemeClr>
                </a:solidFill>
              </a:rPr>
              <a:t>is HELM</a:t>
            </a:r>
            <a:r>
              <a:rPr lang="en-GB" sz="2800" dirty="0" smtClean="0">
                <a:solidFill>
                  <a:schemeClr val="bg1">
                    <a:lumMod val="60000"/>
                    <a:lumOff val="40000"/>
                  </a:schemeClr>
                </a:solidFill>
              </a:rPr>
              <a:t>?</a:t>
            </a:r>
            <a:r>
              <a:rPr lang="en-GB" sz="2800" dirty="0">
                <a:solidFill>
                  <a:schemeClr val="bg1">
                    <a:lumMod val="60000"/>
                    <a:lumOff val="40000"/>
                  </a:schemeClr>
                </a:solidFill>
              </a:rPr>
              <a:t> </a:t>
            </a:r>
            <a:r>
              <a:rPr lang="en-GB" sz="2800" dirty="0">
                <a:solidFill>
                  <a:srgbClr val="228B96"/>
                </a:solidFill>
              </a:rPr>
              <a:t>HELM in practice</a:t>
            </a:r>
            <a:br>
              <a:rPr lang="en-GB" sz="2800" dirty="0">
                <a:solidFill>
                  <a:srgbClr val="228B96"/>
                </a:solidFill>
              </a:rPr>
            </a:br>
            <a:r>
              <a:rPr lang="en-GB" sz="2800" dirty="0">
                <a:solidFill>
                  <a:schemeClr val="tx1">
                    <a:lumMod val="65000"/>
                  </a:schemeClr>
                </a:solidFill>
              </a:rPr>
              <a:t>HELM in practice </a:t>
            </a:r>
            <a:r>
              <a:rPr lang="en-GB" sz="2800" dirty="0" smtClean="0"/>
              <a:t/>
            </a:r>
            <a:br>
              <a:rPr lang="en-GB" sz="2800" dirty="0" smtClean="0"/>
            </a:br>
            <a:r>
              <a:rPr lang="en-GB" sz="2800" dirty="0" smtClean="0">
                <a:solidFill>
                  <a:schemeClr val="tx1">
                    <a:lumMod val="65000"/>
                  </a:schemeClr>
                </a:solidFill>
              </a:rPr>
              <a:t>The </a:t>
            </a:r>
            <a:r>
              <a:rPr lang="en-GB" sz="2800" dirty="0">
                <a:solidFill>
                  <a:schemeClr val="tx1">
                    <a:lumMod val="65000"/>
                  </a:schemeClr>
                </a:solidFill>
              </a:rPr>
              <a:t>HELM ecosystem </a:t>
            </a:r>
            <a:r>
              <a:rPr lang="en-GB" sz="2800" dirty="0"/>
              <a:t/>
            </a:r>
            <a:br>
              <a:rPr lang="en-GB" sz="2800" dirty="0"/>
            </a:br>
            <a:r>
              <a:rPr lang="en-GB" sz="2800" dirty="0" smtClean="0"/>
              <a:t>Current activities</a:t>
            </a:r>
            <a:endParaRPr lang="en-GB" sz="2800" dirty="0"/>
          </a:p>
        </p:txBody>
      </p:sp>
      <p:sp>
        <p:nvSpPr>
          <p:cNvPr id="6" name="Slide Number Placeholder 5"/>
          <p:cNvSpPr>
            <a:spLocks noGrp="1"/>
          </p:cNvSpPr>
          <p:nvPr>
            <p:ph type="sldNum" sz="quarter" idx="4294967295"/>
          </p:nvPr>
        </p:nvSpPr>
        <p:spPr>
          <a:xfrm>
            <a:off x="11506200" y="6376988"/>
            <a:ext cx="685800" cy="344487"/>
          </a:xfrm>
          <a:prstGeom prst="rect">
            <a:avLst/>
          </a:prstGeom>
        </p:spPr>
        <p:txBody>
          <a:bodyPr/>
          <a:lstStyle/>
          <a:p>
            <a:pPr>
              <a:defRPr/>
            </a:pPr>
            <a:fld id="{28ED40A3-BEA1-2645-9E17-452BD130FCD0}" type="slidenum">
              <a:rPr lang="en-US"/>
              <a:pPr>
                <a:defRPr/>
              </a:pPr>
              <a:t>34</a:t>
            </a:fld>
            <a:endParaRPr lang="en-US" dirty="0"/>
          </a:p>
        </p:txBody>
      </p:sp>
    </p:spTree>
    <p:extLst>
      <p:ext uri="{BB962C8B-B14F-4D97-AF65-F5344CB8AC3E}">
        <p14:creationId xmlns:p14="http://schemas.microsoft.com/office/powerpoint/2010/main" val="2188096448"/>
      </p:ext>
    </p:extLst>
  </p:cSld>
  <p:clrMapOvr>
    <a:masterClrMapping/>
  </p:clrMapOvr>
  <mc:AlternateContent xmlns:mc="http://schemas.openxmlformats.org/markup-compatibility/2006" xmlns:p14="http://schemas.microsoft.com/office/powerpoint/2010/main">
    <mc:Choice Requires="p14">
      <p:transition spd="slow" p14:dur="1250" advTm="11624">
        <p:fade/>
      </p:transition>
    </mc:Choice>
    <mc:Fallback xmlns="">
      <p:transition spd="slow" advTm="11624">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Monomer naming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Monomers are identified by convention. </a:t>
            </a:r>
          </a:p>
          <a:p>
            <a:r>
              <a:rPr lang="en-GB" dirty="0" smtClean="0"/>
              <a:t>Natural monomers are limited in number and observed in plants and animals.</a:t>
            </a:r>
          </a:p>
          <a:p>
            <a:r>
              <a:rPr lang="en-GB" dirty="0" smtClean="0"/>
              <a:t>Unnatural monomers, are whatever is convenient for synthetic biology. </a:t>
            </a:r>
          </a:p>
          <a:p>
            <a:endParaRPr lang="en-GB" dirty="0" smtClean="0"/>
          </a:p>
          <a:p>
            <a:r>
              <a:rPr lang="en-GB" dirty="0" smtClean="0"/>
              <a:t>HELM allows the user to define whatever monomer they like and enables organisations to exchange them, however consistency makes everyone’s life easier. </a:t>
            </a:r>
          </a:p>
          <a:p>
            <a:endParaRPr lang="en-GB" dirty="0" smtClean="0"/>
          </a:p>
          <a:p>
            <a:r>
              <a:rPr lang="en-GB" dirty="0" smtClean="0"/>
              <a:t>Existing nucleotide conventions</a:t>
            </a:r>
          </a:p>
          <a:p>
            <a:pPr lvl="0"/>
            <a:r>
              <a:rPr lang="en-US" dirty="0" smtClean="0"/>
              <a:t>IUPAC rules on biochemical nomenclature, Abbreviations and Symbols for Nucleic Acids, Polynucleotides and their Constituents  </a:t>
            </a:r>
            <a:endParaRPr lang="en-GB" dirty="0"/>
          </a:p>
        </p:txBody>
      </p:sp>
      <p:sp>
        <p:nvSpPr>
          <p:cNvPr id="6" name="Slide Number Placeholder 5"/>
          <p:cNvSpPr>
            <a:spLocks noGrp="1"/>
          </p:cNvSpPr>
          <p:nvPr>
            <p:ph type="sldNum" sz="quarter" idx="12"/>
          </p:nvPr>
        </p:nvSpPr>
        <p:spPr/>
        <p:txBody>
          <a:bodyPr/>
          <a:lstStyle/>
          <a:p>
            <a:fld id="{28ED40A3-BEA1-2645-9E17-452BD130FCD0}" type="slidenum">
              <a:rPr lang="en-US" smtClean="0"/>
              <a:pPr/>
              <a:t>35</a:t>
            </a:fld>
            <a:endParaRPr lang="en-US" dirty="0"/>
          </a:p>
        </p:txBody>
      </p:sp>
    </p:spTree>
    <p:extLst>
      <p:ext uri="{BB962C8B-B14F-4D97-AF65-F5344CB8AC3E}">
        <p14:creationId xmlns:p14="http://schemas.microsoft.com/office/powerpoint/2010/main" val="2584653123"/>
      </p:ext>
    </p:extLst>
  </p:cSld>
  <p:clrMapOvr>
    <a:masterClrMapping/>
  </p:clrMapOvr>
  <mc:AlternateContent xmlns:mc="http://schemas.openxmlformats.org/markup-compatibility/2006" xmlns:p14="http://schemas.microsoft.com/office/powerpoint/2010/main">
    <mc:Choice Requires="p14">
      <p:transition spd="slow" p14:dur="1250" advTm="81536">
        <p:fade/>
      </p:transition>
    </mc:Choice>
    <mc:Fallback xmlns="">
      <p:transition spd="slow" advTm="81536">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Monomer naming</a:t>
            </a:r>
            <a:endParaRPr lang="en-GB" dirty="0"/>
          </a:p>
        </p:txBody>
      </p:sp>
      <p:sp>
        <p:nvSpPr>
          <p:cNvPr id="3" name="Content Placeholder 2"/>
          <p:cNvSpPr>
            <a:spLocks noGrp="1"/>
          </p:cNvSpPr>
          <p:nvPr>
            <p:ph idx="1"/>
          </p:nvPr>
        </p:nvSpPr>
        <p:spPr>
          <a:xfrm>
            <a:off x="598552" y="1209240"/>
            <a:ext cx="5414391" cy="4871567"/>
          </a:xfrm>
        </p:spPr>
        <p:txBody>
          <a:bodyPr>
            <a:normAutofit fontScale="85000" lnSpcReduction="20000"/>
          </a:bodyPr>
          <a:lstStyle/>
          <a:p>
            <a:r>
              <a:rPr lang="en-US" dirty="0" smtClean="0"/>
              <a:t>Peptide monomers</a:t>
            </a:r>
            <a:endParaRPr lang="en-GB" dirty="0" smtClean="0"/>
          </a:p>
          <a:p>
            <a:r>
              <a:rPr lang="en-GB" dirty="0" smtClean="0"/>
              <a:t>IUPAC peptide and amino acid nomenclature </a:t>
            </a:r>
          </a:p>
          <a:p>
            <a:pPr lvl="1"/>
            <a:r>
              <a:rPr lang="en-GB" dirty="0" smtClean="0"/>
              <a:t>Good for D, L amino acids, but does not give much guidance for anything more complex</a:t>
            </a:r>
          </a:p>
          <a:p>
            <a:r>
              <a:rPr lang="en-GB" dirty="0" smtClean="0"/>
              <a:t>INSDC </a:t>
            </a:r>
          </a:p>
          <a:p>
            <a:pPr lvl="1"/>
            <a:r>
              <a:rPr lang="en-GB" dirty="0" smtClean="0"/>
              <a:t>has a nice table of amino acids and modified ones that use </a:t>
            </a:r>
            <a:r>
              <a:rPr lang="en-GB" dirty="0" err="1" smtClean="0"/>
              <a:t>MeGly</a:t>
            </a:r>
            <a:r>
              <a:rPr lang="en-GB" dirty="0" smtClean="0"/>
              <a:t> for N-</a:t>
            </a:r>
            <a:r>
              <a:rPr lang="en-GB" dirty="0" err="1" smtClean="0"/>
              <a:t>methylglycine</a:t>
            </a:r>
            <a:r>
              <a:rPr lang="en-GB" dirty="0" smtClean="0"/>
              <a:t> (consortium includes EMBL and </a:t>
            </a:r>
            <a:r>
              <a:rPr lang="en-GB" dirty="0" err="1" smtClean="0"/>
              <a:t>GenBank</a:t>
            </a:r>
            <a:r>
              <a:rPr lang="en-GB" dirty="0" smtClean="0"/>
              <a:t>) </a:t>
            </a:r>
          </a:p>
          <a:p>
            <a:r>
              <a:rPr lang="en-GB" dirty="0" smtClean="0"/>
              <a:t>Consistent naming conventions are in short supply. </a:t>
            </a:r>
          </a:p>
          <a:p>
            <a:r>
              <a:rPr lang="en-GB" dirty="0" smtClean="0"/>
              <a:t>In the absence of anything else – people will make stuff up.</a:t>
            </a:r>
            <a:endParaRPr lang="en-GB" dirty="0"/>
          </a:p>
        </p:txBody>
      </p:sp>
      <p:sp>
        <p:nvSpPr>
          <p:cNvPr id="6" name="Slide Number Placeholder 5"/>
          <p:cNvSpPr>
            <a:spLocks noGrp="1"/>
          </p:cNvSpPr>
          <p:nvPr>
            <p:ph type="sldNum" sz="quarter" idx="12"/>
          </p:nvPr>
        </p:nvSpPr>
        <p:spPr/>
        <p:txBody>
          <a:bodyPr/>
          <a:lstStyle/>
          <a:p>
            <a:fld id="{28ED40A3-BEA1-2645-9E17-452BD130FCD0}" type="slidenum">
              <a:rPr lang="en-US" smtClean="0"/>
              <a:pPr/>
              <a:t>36</a:t>
            </a:fld>
            <a:endParaRPr lang="en-US" dirty="0"/>
          </a:p>
        </p:txBody>
      </p:sp>
      <p:pic>
        <p:nvPicPr>
          <p:cNvPr id="4" name="Picture 3">
            <a:extLst>
              <a:ext uri="{FF2B5EF4-FFF2-40B4-BE49-F238E27FC236}">
                <a16:creationId xmlns="" xmlns:a16="http://schemas.microsoft.com/office/drawing/2014/main" id="{25DE6BEC-00E0-4EAD-8B16-A14C901D9FFD}"/>
              </a:ext>
            </a:extLst>
          </p:cNvPr>
          <p:cNvPicPr>
            <a:picLocks noChangeAspect="1"/>
          </p:cNvPicPr>
          <p:nvPr/>
        </p:nvPicPr>
        <p:blipFill rotWithShape="1">
          <a:blip r:embed="rId3"/>
          <a:srcRect t="2456"/>
          <a:stretch/>
        </p:blipFill>
        <p:spPr>
          <a:xfrm>
            <a:off x="6373724" y="1609027"/>
            <a:ext cx="5352287" cy="2935352"/>
          </a:xfrm>
          <a:prstGeom prst="rect">
            <a:avLst/>
          </a:prstGeom>
        </p:spPr>
      </p:pic>
      <p:sp>
        <p:nvSpPr>
          <p:cNvPr id="5" name="Rectangle 4">
            <a:extLst>
              <a:ext uri="{FF2B5EF4-FFF2-40B4-BE49-F238E27FC236}">
                <a16:creationId xmlns="" xmlns:a16="http://schemas.microsoft.com/office/drawing/2014/main" id="{F7E5B487-DFAC-4DEC-94EC-493DBA056601}"/>
              </a:ext>
            </a:extLst>
          </p:cNvPr>
          <p:cNvSpPr/>
          <p:nvPr/>
        </p:nvSpPr>
        <p:spPr>
          <a:xfrm>
            <a:off x="7680176" y="5086607"/>
            <a:ext cx="2559214" cy="923330"/>
          </a:xfrm>
          <a:prstGeom prst="rect">
            <a:avLst/>
          </a:prstGeom>
          <a:solidFill>
            <a:schemeClr val="accent1">
              <a:lumMod val="40000"/>
              <a:lumOff val="60000"/>
            </a:schemeClr>
          </a:solidFill>
        </p:spPr>
        <p:txBody>
          <a:bodyPr wrap="square">
            <a:spAutoFit/>
          </a:bodyPr>
          <a:lstStyle/>
          <a:p>
            <a:pPr algn="ctr"/>
            <a:r>
              <a:rPr lang="en-GB" dirty="0">
                <a:solidFill>
                  <a:schemeClr val="tx1">
                    <a:lumMod val="50000"/>
                  </a:schemeClr>
                </a:solidFill>
              </a:rPr>
              <a:t>Guidance from serious academic bodies would be helpful. </a:t>
            </a:r>
          </a:p>
        </p:txBody>
      </p:sp>
    </p:spTree>
    <p:extLst>
      <p:ext uri="{BB962C8B-B14F-4D97-AF65-F5344CB8AC3E}">
        <p14:creationId xmlns:p14="http://schemas.microsoft.com/office/powerpoint/2010/main" val="2170246180"/>
      </p:ext>
    </p:extLst>
  </p:cSld>
  <p:clrMapOvr>
    <a:masterClrMapping/>
  </p:clrMapOvr>
  <mc:AlternateContent xmlns:mc="http://schemas.openxmlformats.org/markup-compatibility/2006" xmlns:p14="http://schemas.microsoft.com/office/powerpoint/2010/main">
    <mc:Choice Requires="p14">
      <p:transition spd="slow" p14:dur="1250" advTm="9659">
        <p:fade/>
      </p:transition>
    </mc:Choice>
    <mc:Fallback xmlns="">
      <p:transition spd="slow" advTm="9659">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Ambiguity – a challenge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HELM has made a start, but we are only now building tools to use in ‘real-life’ and may find further areas to work on. </a:t>
            </a:r>
          </a:p>
          <a:p>
            <a:pPr marL="0" indent="0">
              <a:buNone/>
            </a:pPr>
            <a:endParaRPr lang="en-GB" dirty="0" smtClean="0"/>
          </a:p>
          <a:p>
            <a:pPr marL="0" indent="0">
              <a:buNone/>
            </a:pPr>
            <a:r>
              <a:rPr lang="en-GB" dirty="0" smtClean="0"/>
              <a:t>HELM2 can’t be converted into small molecule formats such as </a:t>
            </a:r>
            <a:r>
              <a:rPr lang="en-GB" dirty="0" err="1" smtClean="0"/>
              <a:t>molfiles</a:t>
            </a:r>
            <a:r>
              <a:rPr lang="en-GB" dirty="0" smtClean="0"/>
              <a:t>, SMILES and </a:t>
            </a:r>
            <a:r>
              <a:rPr lang="en-GB" dirty="0" err="1" smtClean="0"/>
              <a:t>InChI</a:t>
            </a:r>
            <a:r>
              <a:rPr lang="en-GB" dirty="0" smtClean="0"/>
              <a:t> as they can’t handle ambiguity.</a:t>
            </a:r>
          </a:p>
          <a:p>
            <a:pPr marL="0" indent="0">
              <a:buNone/>
            </a:pPr>
            <a:endParaRPr lang="en-GB" dirty="0" smtClean="0"/>
          </a:p>
          <a:p>
            <a:pPr marL="0" indent="0">
              <a:buNone/>
            </a:pPr>
            <a:r>
              <a:rPr lang="en-GB" dirty="0" err="1" smtClean="0"/>
              <a:t>InChI</a:t>
            </a:r>
            <a:r>
              <a:rPr lang="en-GB" dirty="0" smtClean="0"/>
              <a:t> are interested in looking at ambiguity and the </a:t>
            </a:r>
            <a:r>
              <a:rPr lang="en-GB" dirty="0" err="1" smtClean="0"/>
              <a:t>InChI</a:t>
            </a:r>
            <a:r>
              <a:rPr lang="en-GB" dirty="0" smtClean="0"/>
              <a:t> positional isomers group could be a key enabler</a:t>
            </a:r>
          </a:p>
          <a:p>
            <a:pPr marL="0" indent="0">
              <a:buNone/>
            </a:pPr>
            <a:endParaRPr lang="en-GB" dirty="0" smtClean="0"/>
          </a:p>
          <a:p>
            <a:pPr marL="0" indent="0">
              <a:buNone/>
            </a:pPr>
            <a:endParaRPr lang="en-GB" dirty="0" smtClean="0"/>
          </a:p>
          <a:p>
            <a:pPr marL="0" indent="0">
              <a:buNone/>
            </a:pPr>
            <a:endParaRPr lang="en-GB" dirty="0"/>
          </a:p>
        </p:txBody>
      </p:sp>
      <p:sp>
        <p:nvSpPr>
          <p:cNvPr id="6" name="Slide Number Placeholder 5"/>
          <p:cNvSpPr>
            <a:spLocks noGrp="1"/>
          </p:cNvSpPr>
          <p:nvPr>
            <p:ph type="sldNum" sz="quarter" idx="12"/>
          </p:nvPr>
        </p:nvSpPr>
        <p:spPr/>
        <p:txBody>
          <a:bodyPr/>
          <a:lstStyle/>
          <a:p>
            <a:fld id="{28ED40A3-BEA1-2645-9E17-452BD130FCD0}" type="slidenum">
              <a:rPr lang="en-US" smtClean="0"/>
              <a:pPr/>
              <a:t>37</a:t>
            </a:fld>
            <a:endParaRPr lang="en-US" dirty="0"/>
          </a:p>
        </p:txBody>
      </p:sp>
    </p:spTree>
    <p:extLst>
      <p:ext uri="{BB962C8B-B14F-4D97-AF65-F5344CB8AC3E}">
        <p14:creationId xmlns:p14="http://schemas.microsoft.com/office/powerpoint/2010/main" val="1920712294"/>
      </p:ext>
    </p:extLst>
  </p:cSld>
  <p:clrMapOvr>
    <a:masterClrMapping/>
  </p:clrMapOvr>
  <mc:AlternateContent xmlns:mc="http://schemas.openxmlformats.org/markup-compatibility/2006" xmlns:p14="http://schemas.microsoft.com/office/powerpoint/2010/main">
    <mc:Choice Requires="p14">
      <p:transition spd="slow" p14:dur="1250" advTm="62567">
        <p:fade/>
      </p:transition>
    </mc:Choice>
    <mc:Fallback xmlns="">
      <p:transition spd="slow" advTm="62567">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Acknowledgements</a:t>
            </a:r>
            <a:endParaRPr lang="en-US" dirty="0"/>
          </a:p>
        </p:txBody>
      </p:sp>
      <p:sp>
        <p:nvSpPr>
          <p:cNvPr id="7" name="Content Placeholder 3"/>
          <p:cNvSpPr>
            <a:spLocks noGrp="1"/>
          </p:cNvSpPr>
          <p:nvPr>
            <p:ph idx="1"/>
          </p:nvPr>
        </p:nvSpPr>
        <p:spPr>
          <a:xfrm>
            <a:off x="609601" y="1484785"/>
            <a:ext cx="4046239" cy="4871567"/>
          </a:xfrm>
        </p:spPr>
        <p:txBody>
          <a:bodyPr>
            <a:normAutofit/>
          </a:bodyPr>
          <a:lstStyle/>
          <a:p>
            <a:pPr marL="0" indent="0">
              <a:buNone/>
            </a:pPr>
            <a:r>
              <a:rPr lang="en-US" sz="1400" b="1" dirty="0">
                <a:solidFill>
                  <a:schemeClr val="tx1">
                    <a:lumMod val="50000"/>
                  </a:schemeClr>
                </a:solidFill>
              </a:rPr>
              <a:t>Leadership</a:t>
            </a:r>
            <a:endParaRPr lang="en-US" sz="1400" dirty="0">
              <a:solidFill>
                <a:schemeClr val="tx1">
                  <a:lumMod val="50000"/>
                </a:schemeClr>
              </a:solidFill>
            </a:endParaRPr>
          </a:p>
          <a:p>
            <a:pPr marL="400050" lvl="1" indent="0">
              <a:buNone/>
            </a:pPr>
            <a:r>
              <a:rPr lang="en-US" sz="1200" dirty="0">
                <a:solidFill>
                  <a:schemeClr val="tx1">
                    <a:lumMod val="50000"/>
                  </a:schemeClr>
                </a:solidFill>
              </a:rPr>
              <a:t>Sergio </a:t>
            </a:r>
            <a:r>
              <a:rPr lang="en-US" sz="1200" dirty="0" err="1">
                <a:solidFill>
                  <a:schemeClr val="tx1">
                    <a:lumMod val="50000"/>
                  </a:schemeClr>
                </a:solidFill>
              </a:rPr>
              <a:t>Rotstein</a:t>
            </a:r>
            <a:r>
              <a:rPr lang="en-US" sz="1200" dirty="0">
                <a:solidFill>
                  <a:schemeClr val="tx1">
                    <a:lumMod val="50000"/>
                  </a:schemeClr>
                </a:solidFill>
              </a:rPr>
              <a:t> (Pfizer) –  Project Lead</a:t>
            </a:r>
          </a:p>
          <a:p>
            <a:pPr marL="400050" lvl="1" indent="0">
              <a:buNone/>
            </a:pPr>
            <a:r>
              <a:rPr lang="en-US" sz="1200" dirty="0">
                <a:solidFill>
                  <a:schemeClr val="tx1">
                    <a:lumMod val="50000"/>
                  </a:schemeClr>
                </a:solidFill>
              </a:rPr>
              <a:t>Claire Bellamy (Pistoia Alliance) – Project </a:t>
            </a:r>
            <a:r>
              <a:rPr lang="en-US" sz="1200" dirty="0" smtClean="0">
                <a:solidFill>
                  <a:schemeClr val="tx1">
                    <a:lumMod val="50000"/>
                  </a:schemeClr>
                </a:solidFill>
              </a:rPr>
              <a:t>Manager</a:t>
            </a:r>
          </a:p>
          <a:p>
            <a:pPr marL="0" indent="0">
              <a:buNone/>
            </a:pPr>
            <a:endParaRPr lang="en-US" sz="1400" dirty="0">
              <a:solidFill>
                <a:schemeClr val="tx1">
                  <a:lumMod val="50000"/>
                </a:schemeClr>
              </a:solidFill>
            </a:endParaRPr>
          </a:p>
          <a:p>
            <a:pPr marL="0" indent="0">
              <a:buNone/>
            </a:pPr>
            <a:r>
              <a:rPr lang="en-US" sz="1400" b="1" dirty="0">
                <a:solidFill>
                  <a:schemeClr val="tx1">
                    <a:lumMod val="50000"/>
                  </a:schemeClr>
                </a:solidFill>
              </a:rPr>
              <a:t>Active Team</a:t>
            </a:r>
          </a:p>
          <a:p>
            <a:pPr marL="400050" lvl="1" indent="0">
              <a:buNone/>
            </a:pPr>
            <a:r>
              <a:rPr lang="en-US" sz="1200" dirty="0">
                <a:solidFill>
                  <a:schemeClr val="tx1">
                    <a:lumMod val="50000"/>
                  </a:schemeClr>
                </a:solidFill>
              </a:rPr>
              <a:t>Jan Holst Jensen (</a:t>
            </a:r>
            <a:r>
              <a:rPr lang="en-US" sz="1200" dirty="0" err="1">
                <a:solidFill>
                  <a:schemeClr val="tx1">
                    <a:lumMod val="50000"/>
                  </a:schemeClr>
                </a:solidFill>
              </a:rPr>
              <a:t>Chembiofusion</a:t>
            </a:r>
            <a:r>
              <a:rPr lang="en-US" sz="1200" dirty="0">
                <a:solidFill>
                  <a:schemeClr val="tx1">
                    <a:lumMod val="50000"/>
                  </a:schemeClr>
                </a:solidFill>
              </a:rPr>
              <a:t>)</a:t>
            </a:r>
          </a:p>
          <a:p>
            <a:pPr marL="400050" lvl="1" indent="0">
              <a:buNone/>
            </a:pPr>
            <a:r>
              <a:rPr lang="en-US" sz="1200" dirty="0">
                <a:solidFill>
                  <a:schemeClr val="tx1">
                    <a:lumMod val="50000"/>
                  </a:schemeClr>
                </a:solidFill>
              </a:rPr>
              <a:t>Stefan </a:t>
            </a:r>
            <a:r>
              <a:rPr lang="en-US" sz="1200" dirty="0" err="1">
                <a:solidFill>
                  <a:schemeClr val="tx1">
                    <a:lumMod val="50000"/>
                  </a:schemeClr>
                </a:solidFill>
              </a:rPr>
              <a:t>Klostermann</a:t>
            </a:r>
            <a:r>
              <a:rPr lang="en-US" sz="1200" dirty="0">
                <a:solidFill>
                  <a:schemeClr val="tx1">
                    <a:lumMod val="50000"/>
                  </a:schemeClr>
                </a:solidFill>
              </a:rPr>
              <a:t> (Roche)</a:t>
            </a:r>
          </a:p>
          <a:p>
            <a:pPr marL="400050" lvl="1" indent="0">
              <a:buNone/>
            </a:pPr>
            <a:r>
              <a:rPr lang="en-US" sz="1200" dirty="0">
                <a:solidFill>
                  <a:schemeClr val="tx1">
                    <a:lumMod val="50000"/>
                  </a:schemeClr>
                </a:solidFill>
              </a:rPr>
              <a:t>Roland </a:t>
            </a:r>
            <a:r>
              <a:rPr lang="en-US" sz="1200" dirty="0" err="1">
                <a:solidFill>
                  <a:schemeClr val="tx1">
                    <a:lumMod val="50000"/>
                  </a:schemeClr>
                </a:solidFill>
              </a:rPr>
              <a:t>Knispel</a:t>
            </a:r>
            <a:r>
              <a:rPr lang="en-US" sz="1200" dirty="0">
                <a:solidFill>
                  <a:schemeClr val="tx1">
                    <a:lumMod val="50000"/>
                  </a:schemeClr>
                </a:solidFill>
              </a:rPr>
              <a:t> (ChemAxon)</a:t>
            </a:r>
          </a:p>
          <a:p>
            <a:pPr marL="400050" lvl="1" indent="0">
              <a:buNone/>
            </a:pPr>
            <a:r>
              <a:rPr lang="en-US" sz="1200" dirty="0">
                <a:solidFill>
                  <a:schemeClr val="tx1">
                    <a:lumMod val="50000"/>
                  </a:schemeClr>
                </a:solidFill>
              </a:rPr>
              <a:t>Jeff Milton (</a:t>
            </a:r>
            <a:r>
              <a:rPr lang="en-US" sz="1200" dirty="0" err="1">
                <a:solidFill>
                  <a:schemeClr val="tx1">
                    <a:lumMod val="50000"/>
                  </a:schemeClr>
                </a:solidFill>
              </a:rPr>
              <a:t>Ionis</a:t>
            </a:r>
            <a:r>
              <a:rPr lang="en-US" sz="1200" dirty="0">
                <a:solidFill>
                  <a:schemeClr val="tx1">
                    <a:lumMod val="50000"/>
                  </a:schemeClr>
                </a:solidFill>
              </a:rPr>
              <a:t>)</a:t>
            </a:r>
          </a:p>
          <a:p>
            <a:pPr marL="400050" lvl="1" indent="0">
              <a:buNone/>
            </a:pPr>
            <a:r>
              <a:rPr lang="en-US" sz="1200" dirty="0">
                <a:solidFill>
                  <a:schemeClr val="tx1">
                    <a:lumMod val="50000"/>
                  </a:schemeClr>
                </a:solidFill>
              </a:rPr>
              <a:t>Sven Neumeyer (Novartis)</a:t>
            </a:r>
          </a:p>
          <a:p>
            <a:pPr marL="400050" lvl="1" indent="0">
              <a:buNone/>
            </a:pPr>
            <a:r>
              <a:rPr lang="en-US" sz="1200" dirty="0">
                <a:solidFill>
                  <a:schemeClr val="tx1">
                    <a:lumMod val="50000"/>
                  </a:schemeClr>
                </a:solidFill>
              </a:rPr>
              <a:t>Matthias Nolte (BMS)</a:t>
            </a:r>
          </a:p>
          <a:p>
            <a:pPr marL="400050" lvl="1" indent="0">
              <a:buNone/>
            </a:pPr>
            <a:r>
              <a:rPr lang="en-US" sz="1200" dirty="0">
                <a:solidFill>
                  <a:schemeClr val="tx1">
                    <a:lumMod val="50000"/>
                  </a:schemeClr>
                </a:solidFill>
              </a:rPr>
              <a:t>Yohann Potier (Novartis)</a:t>
            </a:r>
          </a:p>
          <a:p>
            <a:pPr marL="400050" lvl="1" indent="0">
              <a:buNone/>
            </a:pPr>
            <a:r>
              <a:rPr lang="en-US" sz="1200" dirty="0">
                <a:solidFill>
                  <a:schemeClr val="tx1">
                    <a:lumMod val="50000"/>
                  </a:schemeClr>
                </a:solidFill>
              </a:rPr>
              <a:t>Joann </a:t>
            </a:r>
            <a:r>
              <a:rPr lang="en-US" sz="1200" dirty="0" err="1">
                <a:solidFill>
                  <a:schemeClr val="tx1">
                    <a:lumMod val="50000"/>
                  </a:schemeClr>
                </a:solidFill>
              </a:rPr>
              <a:t>Precott</a:t>
            </a:r>
            <a:r>
              <a:rPr lang="en-US" sz="1200" dirty="0">
                <a:solidFill>
                  <a:schemeClr val="tx1">
                    <a:lumMod val="50000"/>
                  </a:schemeClr>
                </a:solidFill>
              </a:rPr>
              <a:t>-Roy (Novartis)</a:t>
            </a:r>
          </a:p>
          <a:p>
            <a:pPr marL="400050" lvl="1" indent="0">
              <a:buNone/>
            </a:pPr>
            <a:r>
              <a:rPr lang="en-US" sz="1200" dirty="0">
                <a:solidFill>
                  <a:schemeClr val="tx1">
                    <a:lumMod val="50000"/>
                  </a:schemeClr>
                </a:solidFill>
              </a:rPr>
              <a:t>Eric Swayze (</a:t>
            </a:r>
            <a:r>
              <a:rPr lang="en-US" sz="1200" dirty="0" err="1">
                <a:solidFill>
                  <a:schemeClr val="tx1">
                    <a:lumMod val="50000"/>
                  </a:schemeClr>
                </a:solidFill>
              </a:rPr>
              <a:t>Ionis</a:t>
            </a:r>
            <a:r>
              <a:rPr lang="en-US" sz="1200" dirty="0">
                <a:solidFill>
                  <a:schemeClr val="tx1">
                    <a:lumMod val="50000"/>
                  </a:schemeClr>
                </a:solidFill>
              </a:rPr>
              <a:t>)</a:t>
            </a:r>
          </a:p>
          <a:p>
            <a:pPr marL="400050" lvl="1" indent="0">
              <a:buNone/>
            </a:pPr>
            <a:r>
              <a:rPr lang="en-US" sz="1200" dirty="0">
                <a:solidFill>
                  <a:schemeClr val="tx1">
                    <a:lumMod val="50000"/>
                  </a:schemeClr>
                </a:solidFill>
              </a:rPr>
              <a:t>Markus Weisser (</a:t>
            </a:r>
            <a:r>
              <a:rPr lang="en-US" sz="1200" dirty="0" err="1">
                <a:solidFill>
                  <a:schemeClr val="tx1">
                    <a:lumMod val="50000"/>
                  </a:schemeClr>
                </a:solidFill>
              </a:rPr>
              <a:t>quattro</a:t>
            </a:r>
            <a:r>
              <a:rPr lang="en-US" sz="1200" dirty="0">
                <a:solidFill>
                  <a:schemeClr val="tx1">
                    <a:lumMod val="50000"/>
                  </a:schemeClr>
                </a:solidFill>
              </a:rPr>
              <a:t>)</a:t>
            </a:r>
          </a:p>
          <a:p>
            <a:pPr marL="400050" lvl="1" indent="0">
              <a:buNone/>
            </a:pPr>
            <a:r>
              <a:rPr lang="en-US" sz="1200" dirty="0">
                <a:solidFill>
                  <a:schemeClr val="tx1">
                    <a:lumMod val="50000"/>
                  </a:schemeClr>
                </a:solidFill>
              </a:rPr>
              <a:t>Tianhong Zhang (Pfizer)</a:t>
            </a:r>
          </a:p>
          <a:p>
            <a:pPr marL="0" indent="0">
              <a:buNone/>
            </a:pPr>
            <a:endParaRPr lang="en-US" sz="1600" b="1" dirty="0" smtClean="0">
              <a:solidFill>
                <a:schemeClr val="tx1">
                  <a:lumMod val="50000"/>
                </a:schemeClr>
              </a:solidFill>
            </a:endParaRPr>
          </a:p>
        </p:txBody>
      </p:sp>
      <p:sp>
        <p:nvSpPr>
          <p:cNvPr id="5" name="Slide Number Placeholder 22"/>
          <p:cNvSpPr>
            <a:spLocks noGrp="1"/>
          </p:cNvSpPr>
          <p:nvPr>
            <p:ph type="sldNum" sz="quarter" idx="12"/>
          </p:nvPr>
        </p:nvSpPr>
        <p:spPr/>
        <p:txBody>
          <a:bodyPr/>
          <a:lstStyle/>
          <a:p>
            <a:fld id="{28ED40A3-BEA1-2645-9E17-452BD130FCD0}" type="slidenum">
              <a:rPr lang="en-US" smtClean="0"/>
              <a:pPr/>
              <a:t>38</a:t>
            </a:fld>
            <a:endParaRPr lang="en-US" dirty="0"/>
          </a:p>
        </p:txBody>
      </p:sp>
      <p:sp>
        <p:nvSpPr>
          <p:cNvPr id="8" name="TextBox 7"/>
          <p:cNvSpPr txBox="1"/>
          <p:nvPr/>
        </p:nvSpPr>
        <p:spPr>
          <a:xfrm>
            <a:off x="6816080" y="-1225109"/>
            <a:ext cx="5184576" cy="307777"/>
          </a:xfrm>
          <a:prstGeom prst="rect">
            <a:avLst/>
          </a:prstGeom>
          <a:noFill/>
          <a:ln>
            <a:solidFill>
              <a:srgbClr val="3366FF"/>
            </a:solidFill>
          </a:ln>
        </p:spPr>
        <p:txBody>
          <a:bodyPr wrap="square" rtlCol="0">
            <a:spAutoFit/>
          </a:bodyPr>
          <a:lstStyle/>
          <a:p>
            <a:endParaRPr lang="en-US" sz="1400" dirty="0">
              <a:solidFill>
                <a:schemeClr val="tx1">
                  <a:lumMod val="50000"/>
                </a:schemeClr>
              </a:solidFill>
            </a:endParaRPr>
          </a:p>
        </p:txBody>
      </p:sp>
      <p:sp>
        <p:nvSpPr>
          <p:cNvPr id="9" name="Content Placeholder 3"/>
          <p:cNvSpPr txBox="1">
            <a:spLocks/>
          </p:cNvSpPr>
          <p:nvPr/>
        </p:nvSpPr>
        <p:spPr>
          <a:xfrm>
            <a:off x="5879976" y="1484785"/>
            <a:ext cx="4248472" cy="48715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4C5156"/>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4C515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4C5156"/>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4C515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tx1">
                    <a:lumMod val="50000"/>
                  </a:schemeClr>
                </a:solidFill>
              </a:rPr>
              <a:t>Steering Committee</a:t>
            </a:r>
          </a:p>
          <a:p>
            <a:pPr marL="400050" lvl="1" indent="0">
              <a:buNone/>
            </a:pPr>
            <a:r>
              <a:rPr lang="en-US" sz="1200" dirty="0">
                <a:solidFill>
                  <a:schemeClr val="tx1">
                    <a:lumMod val="50000"/>
                  </a:schemeClr>
                </a:solidFill>
              </a:rPr>
              <a:t>Margret </a:t>
            </a:r>
            <a:r>
              <a:rPr lang="en-US" sz="1200" dirty="0" err="1">
                <a:solidFill>
                  <a:schemeClr val="tx1">
                    <a:lumMod val="50000"/>
                  </a:schemeClr>
                </a:solidFill>
              </a:rPr>
              <a:t>Assfalg</a:t>
            </a:r>
            <a:r>
              <a:rPr lang="en-US" sz="1200" dirty="0">
                <a:solidFill>
                  <a:schemeClr val="tx1">
                    <a:lumMod val="50000"/>
                  </a:schemeClr>
                </a:solidFill>
              </a:rPr>
              <a:t> (Roche)</a:t>
            </a:r>
          </a:p>
          <a:p>
            <a:pPr marL="400050" lvl="1" indent="0">
              <a:buNone/>
            </a:pPr>
            <a:r>
              <a:rPr lang="en-US" sz="1200" dirty="0">
                <a:solidFill>
                  <a:schemeClr val="tx1">
                    <a:lumMod val="50000"/>
                  </a:schemeClr>
                </a:solidFill>
              </a:rPr>
              <a:t>David Nirschl (BMS)</a:t>
            </a:r>
          </a:p>
          <a:p>
            <a:pPr marL="400050" lvl="1" indent="0">
              <a:buNone/>
            </a:pPr>
            <a:r>
              <a:rPr lang="en-US" sz="1200" dirty="0" err="1">
                <a:solidFill>
                  <a:schemeClr val="tx1">
                    <a:lumMod val="50000"/>
                  </a:schemeClr>
                </a:solidFill>
              </a:rPr>
              <a:t>Ranjeeva</a:t>
            </a:r>
            <a:r>
              <a:rPr lang="en-US" sz="1200" dirty="0">
                <a:solidFill>
                  <a:schemeClr val="tx1">
                    <a:lumMod val="50000"/>
                  </a:schemeClr>
                </a:solidFill>
              </a:rPr>
              <a:t> </a:t>
            </a:r>
            <a:r>
              <a:rPr lang="en-US" sz="1200" dirty="0" err="1">
                <a:solidFill>
                  <a:schemeClr val="tx1">
                    <a:lumMod val="50000"/>
                  </a:schemeClr>
                </a:solidFill>
              </a:rPr>
              <a:t>Ramasinghe</a:t>
            </a:r>
            <a:r>
              <a:rPr lang="en-US" sz="1200" dirty="0">
                <a:solidFill>
                  <a:schemeClr val="tx1">
                    <a:lumMod val="50000"/>
                  </a:schemeClr>
                </a:solidFill>
              </a:rPr>
              <a:t> (GSK)  </a:t>
            </a:r>
          </a:p>
          <a:p>
            <a:pPr marL="400050" lvl="1" indent="0">
              <a:buNone/>
            </a:pPr>
            <a:r>
              <a:rPr lang="en-US" sz="1200" dirty="0">
                <a:solidFill>
                  <a:schemeClr val="tx1">
                    <a:lumMod val="50000"/>
                  </a:schemeClr>
                </a:solidFill>
              </a:rPr>
              <a:t>Sergio </a:t>
            </a:r>
            <a:r>
              <a:rPr lang="en-US" sz="1200" dirty="0" err="1">
                <a:solidFill>
                  <a:schemeClr val="tx1">
                    <a:lumMod val="50000"/>
                  </a:schemeClr>
                </a:solidFill>
              </a:rPr>
              <a:t>Rotstein</a:t>
            </a:r>
            <a:r>
              <a:rPr lang="en-US" sz="1200" dirty="0">
                <a:solidFill>
                  <a:schemeClr val="tx1">
                    <a:lumMod val="50000"/>
                  </a:schemeClr>
                </a:solidFill>
              </a:rPr>
              <a:t> (Pfizer) </a:t>
            </a:r>
          </a:p>
          <a:p>
            <a:pPr marL="400050" lvl="1" indent="0">
              <a:buNone/>
            </a:pPr>
            <a:r>
              <a:rPr lang="en-US" sz="1200" dirty="0">
                <a:solidFill>
                  <a:schemeClr val="tx1">
                    <a:lumMod val="50000"/>
                  </a:schemeClr>
                </a:solidFill>
              </a:rPr>
              <a:t>Eric Swayze (</a:t>
            </a:r>
            <a:r>
              <a:rPr lang="en-US" sz="1200" dirty="0" err="1">
                <a:solidFill>
                  <a:schemeClr val="tx1">
                    <a:lumMod val="50000"/>
                  </a:schemeClr>
                </a:solidFill>
              </a:rPr>
              <a:t>Ionis</a:t>
            </a:r>
            <a:r>
              <a:rPr lang="en-US" sz="1200" dirty="0">
                <a:solidFill>
                  <a:schemeClr val="tx1">
                    <a:lumMod val="50000"/>
                  </a:schemeClr>
                </a:solidFill>
              </a:rPr>
              <a:t>)</a:t>
            </a:r>
          </a:p>
          <a:p>
            <a:pPr marL="400050" lvl="1" indent="0">
              <a:buNone/>
            </a:pPr>
            <a:r>
              <a:rPr lang="en-US" sz="1200" dirty="0">
                <a:solidFill>
                  <a:schemeClr val="tx1">
                    <a:lumMod val="50000"/>
                  </a:schemeClr>
                </a:solidFill>
              </a:rPr>
              <a:t>John Wise (Pistoia Alliance)</a:t>
            </a:r>
          </a:p>
          <a:p>
            <a:pPr marL="400050" lvl="1" indent="0">
              <a:buNone/>
            </a:pPr>
            <a:r>
              <a:rPr lang="en-US" sz="1200" dirty="0" err="1">
                <a:solidFill>
                  <a:schemeClr val="tx1">
                    <a:lumMod val="50000"/>
                  </a:schemeClr>
                </a:solidFill>
              </a:rPr>
              <a:t>Quan</a:t>
            </a:r>
            <a:r>
              <a:rPr lang="en-US" sz="1200" dirty="0">
                <a:solidFill>
                  <a:schemeClr val="tx1">
                    <a:lumMod val="50000"/>
                  </a:schemeClr>
                </a:solidFill>
              </a:rPr>
              <a:t> Yang (Novartis)</a:t>
            </a:r>
          </a:p>
          <a:p>
            <a:pPr marL="0" indent="0">
              <a:buNone/>
            </a:pPr>
            <a:endParaRPr lang="en-US" sz="1400" b="1" dirty="0" smtClean="0"/>
          </a:p>
          <a:p>
            <a:pPr marL="0" indent="0">
              <a:buNone/>
            </a:pPr>
            <a:r>
              <a:rPr lang="en-US" sz="1400" b="1" dirty="0" smtClean="0"/>
              <a:t>Pfizer Team</a:t>
            </a:r>
          </a:p>
          <a:p>
            <a:pPr marL="400050" lvl="1" indent="0">
              <a:buNone/>
            </a:pPr>
            <a:r>
              <a:rPr lang="en-US" sz="1200" dirty="0" smtClean="0"/>
              <a:t>Peter </a:t>
            </a:r>
            <a:r>
              <a:rPr lang="en-US" sz="1200" dirty="0" err="1" smtClean="0"/>
              <a:t>Henstock</a:t>
            </a:r>
            <a:endParaRPr lang="en-US" sz="1200" dirty="0" smtClean="0"/>
          </a:p>
          <a:p>
            <a:pPr marL="400050" lvl="1" indent="0">
              <a:buNone/>
            </a:pPr>
            <a:r>
              <a:rPr lang="en-US" sz="1200" dirty="0" smtClean="0"/>
              <a:t>David </a:t>
            </a:r>
            <a:r>
              <a:rPr lang="en-US" sz="1200" dirty="0" err="1" smtClean="0"/>
              <a:t>Klatte</a:t>
            </a:r>
            <a:endParaRPr lang="en-US" sz="1200" dirty="0" smtClean="0"/>
          </a:p>
          <a:p>
            <a:pPr marL="400050" lvl="1" indent="0">
              <a:buNone/>
            </a:pPr>
            <a:r>
              <a:rPr lang="en-US" sz="1200" dirty="0" smtClean="0"/>
              <a:t>Christine Lawrence</a:t>
            </a:r>
          </a:p>
          <a:p>
            <a:pPr marL="400050" lvl="1" indent="0">
              <a:buNone/>
            </a:pPr>
            <a:r>
              <a:rPr lang="en-US" sz="1200" dirty="0" smtClean="0"/>
              <a:t>Frank </a:t>
            </a:r>
            <a:r>
              <a:rPr lang="en-US" sz="1200" dirty="0" err="1" smtClean="0"/>
              <a:t>Loganzo</a:t>
            </a:r>
            <a:endParaRPr lang="en-US" sz="1200" dirty="0" smtClean="0"/>
          </a:p>
          <a:p>
            <a:pPr marL="400050" lvl="1" indent="0">
              <a:buNone/>
            </a:pPr>
            <a:r>
              <a:rPr lang="en-US" sz="1200" dirty="0" err="1" smtClean="0"/>
              <a:t>Hongli</a:t>
            </a:r>
            <a:r>
              <a:rPr lang="en-US" sz="1200" dirty="0" smtClean="0"/>
              <a:t> Li</a:t>
            </a:r>
          </a:p>
          <a:p>
            <a:pPr marL="400050" lvl="1" indent="0">
              <a:buNone/>
            </a:pPr>
            <a:r>
              <a:rPr lang="en-US" sz="1200" dirty="0" smtClean="0"/>
              <a:t>Sergio </a:t>
            </a:r>
            <a:r>
              <a:rPr lang="en-US" sz="1200" dirty="0" err="1" smtClean="0"/>
              <a:t>Rotstein</a:t>
            </a:r>
            <a:endParaRPr lang="en-US" sz="1200" dirty="0" smtClean="0"/>
          </a:p>
          <a:p>
            <a:pPr marL="400050" lvl="1" indent="0">
              <a:buNone/>
            </a:pPr>
            <a:r>
              <a:rPr lang="en-US" sz="1200" dirty="0" smtClean="0"/>
              <a:t>Simone </a:t>
            </a:r>
            <a:r>
              <a:rPr lang="en-US" sz="1200" dirty="0" err="1" smtClean="0"/>
              <a:t>Sciabola</a:t>
            </a:r>
            <a:endParaRPr lang="en-US" sz="1200" dirty="0" smtClean="0"/>
          </a:p>
          <a:p>
            <a:pPr marL="400050" lvl="1" indent="0">
              <a:buNone/>
            </a:pPr>
            <a:r>
              <a:rPr lang="en-US" sz="1200" dirty="0" smtClean="0"/>
              <a:t>Rob Stanton</a:t>
            </a:r>
          </a:p>
          <a:p>
            <a:pPr marL="400050" lvl="1" indent="0">
              <a:buNone/>
            </a:pPr>
            <a:r>
              <a:rPr lang="en-US" sz="1200" dirty="0" smtClean="0"/>
              <a:t>Nathan </a:t>
            </a:r>
            <a:r>
              <a:rPr lang="en-US" sz="1200" dirty="0" err="1" smtClean="0"/>
              <a:t>Tumey</a:t>
            </a:r>
            <a:endParaRPr lang="en-US" sz="1200" dirty="0" smtClean="0"/>
          </a:p>
          <a:p>
            <a:pPr marL="400050" lvl="1" indent="0">
              <a:buNone/>
            </a:pPr>
            <a:r>
              <a:rPr lang="en-US" sz="1200" dirty="0" smtClean="0"/>
              <a:t>Simon Xi</a:t>
            </a:r>
          </a:p>
          <a:p>
            <a:pPr marL="400050" lvl="1" indent="0">
              <a:buNone/>
            </a:pPr>
            <a:r>
              <a:rPr lang="en-US" sz="1200" dirty="0" smtClean="0"/>
              <a:t>Tianhong Zhang</a:t>
            </a:r>
            <a:endParaRPr lang="en-US" sz="1200" dirty="0"/>
          </a:p>
        </p:txBody>
      </p:sp>
    </p:spTree>
    <p:extLst>
      <p:ext uri="{BB962C8B-B14F-4D97-AF65-F5344CB8AC3E}">
        <p14:creationId xmlns:p14="http://schemas.microsoft.com/office/powerpoint/2010/main" val="1702091863"/>
      </p:ext>
    </p:extLst>
  </p:cSld>
  <p:clrMapOvr>
    <a:masterClrMapping/>
  </p:clrMapOvr>
  <mc:AlternateContent xmlns:mc="http://schemas.openxmlformats.org/markup-compatibility/2006" xmlns:p14="http://schemas.microsoft.com/office/powerpoint/2010/main">
    <mc:Choice Requires="p14">
      <p:transition spd="slow" p14:dur="1250" advTm="45371">
        <p:fade/>
      </p:transition>
    </mc:Choice>
    <mc:Fallback xmlns="">
      <p:transition spd="slow" advTm="45371">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nvSpPr>
        <p:spPr>
          <a:xfrm>
            <a:off x="8252421" y="5119486"/>
            <a:ext cx="3221604" cy="685800"/>
          </a:xfrm>
          <a:prstGeom prst="rect">
            <a:avLst/>
          </a:prstGeom>
        </p:spPr>
        <p:txBody>
          <a:bodyPr vert="horz" lIns="91440" tIns="45720" rIns="91440" bIns="45720" rtlCol="0" anchor="ctr" anchorCtr="0">
            <a:noAutofit/>
          </a:bodyPr>
          <a:lstStyle>
            <a:defPPr>
              <a:defRPr lang="en-US"/>
            </a:defPPr>
            <a:lvl1pPr marL="0" algn="l" defTabSz="457200" rtl="0" eaLnBrk="1" latinLnBrk="0" hangingPunct="1">
              <a:defRPr sz="1000" kern="1200">
                <a:solidFill>
                  <a:srgbClr val="4C515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solidFill>
                  <a:schemeClr val="bg2">
                    <a:lumMod val="10000"/>
                  </a:schemeClr>
                </a:solidFill>
              </a:rPr>
              <a:t>Pistoia HELM contact:</a:t>
            </a:r>
          </a:p>
          <a:p>
            <a:r>
              <a:rPr lang="en-GB" sz="1400" b="1" dirty="0" smtClean="0">
                <a:solidFill>
                  <a:schemeClr val="bg2">
                    <a:lumMod val="10000"/>
                  </a:schemeClr>
                </a:solidFill>
              </a:rPr>
              <a:t>Claire.Bellamy@pistoiaalliance.org</a:t>
            </a:r>
            <a:endParaRPr lang="en-GB" sz="1400" b="1" dirty="0">
              <a:solidFill>
                <a:schemeClr val="bg2">
                  <a:lumMod val="10000"/>
                </a:schemeClr>
              </a:solidFill>
            </a:endParaRPr>
          </a:p>
        </p:txBody>
      </p:sp>
      <p:pic>
        <p:nvPicPr>
          <p:cNvPr id="9" name="Picture 8" descr="HELM_logo_full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4005064"/>
            <a:ext cx="3217785" cy="1055704"/>
          </a:xfrm>
          <a:prstGeom prst="rect">
            <a:avLst/>
          </a:prstGeom>
        </p:spPr>
      </p:pic>
      <p:sp>
        <p:nvSpPr>
          <p:cNvPr id="10" name="Rectangle 9"/>
          <p:cNvSpPr/>
          <p:nvPr/>
        </p:nvSpPr>
        <p:spPr>
          <a:xfrm>
            <a:off x="8252421" y="5805286"/>
            <a:ext cx="3221604"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lumMod val="10000"/>
                  </a:schemeClr>
                </a:solidFill>
                <a:latin typeface="Arial" panose="020B0604020202020204" pitchFamily="34" charset="0"/>
                <a:cs typeface="Arial" panose="020B0604020202020204" pitchFamily="34" charset="0"/>
              </a:rPr>
              <a:t>www.OpenHelm.org</a:t>
            </a:r>
            <a:br>
              <a:rPr lang="en-US" sz="1400" b="1" dirty="0">
                <a:solidFill>
                  <a:schemeClr val="bg2">
                    <a:lumMod val="10000"/>
                  </a:schemeClr>
                </a:solidFill>
                <a:latin typeface="Arial" panose="020B0604020202020204" pitchFamily="34" charset="0"/>
                <a:cs typeface="Arial" panose="020B0604020202020204" pitchFamily="34" charset="0"/>
              </a:rPr>
            </a:br>
            <a:r>
              <a:rPr lang="en-US" sz="1400" b="1" dirty="0">
                <a:solidFill>
                  <a:schemeClr val="bg2">
                    <a:lumMod val="10000"/>
                  </a:schemeClr>
                </a:solidFill>
                <a:latin typeface="Arial" panose="020B0604020202020204" pitchFamily="34" charset="0"/>
                <a:cs typeface="Arial" panose="020B0604020202020204" pitchFamily="34" charset="0"/>
              </a:rPr>
              <a:t>info@openhelm.org</a:t>
            </a:r>
          </a:p>
        </p:txBody>
      </p:sp>
      <p:sp>
        <p:nvSpPr>
          <p:cNvPr id="2" name="TextBox 1"/>
          <p:cNvSpPr txBox="1"/>
          <p:nvPr/>
        </p:nvSpPr>
        <p:spPr>
          <a:xfrm>
            <a:off x="767408" y="1844824"/>
            <a:ext cx="1847942" cy="523220"/>
          </a:xfrm>
          <a:prstGeom prst="rect">
            <a:avLst/>
          </a:prstGeom>
          <a:noFill/>
        </p:spPr>
        <p:txBody>
          <a:bodyPr wrap="none" rtlCol="0">
            <a:spAutoFit/>
          </a:bodyPr>
          <a:lstStyle/>
          <a:p>
            <a:r>
              <a:rPr lang="en-US" sz="2800" b="1" dirty="0" smtClean="0"/>
              <a:t>Thank you!</a:t>
            </a:r>
            <a:endParaRPr lang="en-US" sz="2800" b="1" dirty="0"/>
          </a:p>
        </p:txBody>
      </p:sp>
    </p:spTree>
    <p:extLst>
      <p:ext uri="{BB962C8B-B14F-4D97-AF65-F5344CB8AC3E}">
        <p14:creationId xmlns:p14="http://schemas.microsoft.com/office/powerpoint/2010/main" val="1201340582"/>
      </p:ext>
    </p:extLst>
  </p:cSld>
  <p:clrMapOvr>
    <a:masterClrMapping/>
  </p:clrMapOvr>
  <mc:AlternateContent xmlns:mc="http://schemas.openxmlformats.org/markup-compatibility/2006" xmlns:p14="http://schemas.microsoft.com/office/powerpoint/2010/main">
    <mc:Choice Requires="p14">
      <p:transition spd="slow" p14:dur="1250" advTm="8352">
        <p:fade/>
      </p:transition>
    </mc:Choice>
    <mc:Fallback xmlns="">
      <p:transition spd="slow" advTm="835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10668000" cy="2246769"/>
          </a:xfrm>
        </p:spPr>
        <p:txBody>
          <a:bodyPr/>
          <a:lstStyle/>
          <a:p>
            <a:r>
              <a:rPr lang="en-GB" sz="2800" dirty="0" smtClean="0"/>
              <a:t>Current challenges regarding the representation of biomolecules</a:t>
            </a:r>
            <a:r>
              <a:rPr lang="en-GB" sz="2800" dirty="0"/>
              <a:t/>
            </a:r>
            <a:br>
              <a:rPr lang="en-GB" sz="2800" dirty="0"/>
            </a:br>
            <a:r>
              <a:rPr lang="en-GB" sz="2800" dirty="0" smtClean="0">
                <a:solidFill>
                  <a:schemeClr val="bg1">
                    <a:lumMod val="60000"/>
                    <a:lumOff val="40000"/>
                  </a:schemeClr>
                </a:solidFill>
              </a:rPr>
              <a:t>What </a:t>
            </a:r>
            <a:r>
              <a:rPr lang="en-GB" sz="2800" dirty="0">
                <a:solidFill>
                  <a:schemeClr val="bg1">
                    <a:lumMod val="60000"/>
                    <a:lumOff val="40000"/>
                  </a:schemeClr>
                </a:solidFill>
              </a:rPr>
              <a:t>is HELM</a:t>
            </a:r>
            <a:r>
              <a:rPr lang="en-GB" sz="2800" dirty="0" smtClean="0">
                <a:solidFill>
                  <a:schemeClr val="bg1">
                    <a:lumMod val="60000"/>
                    <a:lumOff val="40000"/>
                  </a:schemeClr>
                </a:solidFill>
              </a:rPr>
              <a:t>?</a:t>
            </a:r>
            <a:r>
              <a:rPr lang="en-GB" sz="2800" dirty="0">
                <a:solidFill>
                  <a:schemeClr val="bg1">
                    <a:lumMod val="60000"/>
                    <a:lumOff val="40000"/>
                  </a:schemeClr>
                </a:solidFill>
              </a:rPr>
              <a:t> HELM in practice</a:t>
            </a:r>
            <a:br>
              <a:rPr lang="en-GB" sz="2800" dirty="0">
                <a:solidFill>
                  <a:schemeClr val="bg1">
                    <a:lumMod val="60000"/>
                    <a:lumOff val="40000"/>
                  </a:schemeClr>
                </a:solidFill>
              </a:rPr>
            </a:br>
            <a:r>
              <a:rPr lang="en-GB" sz="2800" dirty="0">
                <a:solidFill>
                  <a:schemeClr val="bg1">
                    <a:lumMod val="60000"/>
                    <a:lumOff val="40000"/>
                  </a:schemeClr>
                </a:solidFill>
              </a:rPr>
              <a:t>HELM in practice </a:t>
            </a:r>
            <a:r>
              <a:rPr lang="en-GB" sz="2800" dirty="0" smtClean="0">
                <a:solidFill>
                  <a:schemeClr val="bg1">
                    <a:lumMod val="60000"/>
                    <a:lumOff val="40000"/>
                  </a:schemeClr>
                </a:solidFill>
              </a:rPr>
              <a:t>HELM </a:t>
            </a:r>
            <a:r>
              <a:rPr lang="en-GB" sz="2800" dirty="0">
                <a:solidFill>
                  <a:schemeClr val="bg1">
                    <a:lumMod val="60000"/>
                    <a:lumOff val="40000"/>
                  </a:schemeClr>
                </a:solidFill>
              </a:rPr>
              <a:t>in </a:t>
            </a:r>
            <a:r>
              <a:rPr lang="en-GB" sz="2800" dirty="0" smtClean="0">
                <a:solidFill>
                  <a:schemeClr val="bg1">
                    <a:lumMod val="60000"/>
                    <a:lumOff val="40000"/>
                  </a:schemeClr>
                </a:solidFill>
              </a:rPr>
              <a:t>practice</a:t>
            </a:r>
            <a:r>
              <a:rPr lang="en-GB" sz="2800" dirty="0">
                <a:solidFill>
                  <a:schemeClr val="bg1">
                    <a:lumMod val="60000"/>
                    <a:lumOff val="40000"/>
                  </a:schemeClr>
                </a:solidFill>
              </a:rPr>
              <a:t/>
            </a:r>
            <a:br>
              <a:rPr lang="en-GB" sz="2800" dirty="0">
                <a:solidFill>
                  <a:schemeClr val="bg1">
                    <a:lumMod val="60000"/>
                    <a:lumOff val="40000"/>
                  </a:schemeClr>
                </a:solidFill>
              </a:rPr>
            </a:br>
            <a:r>
              <a:rPr lang="en-GB" sz="2800" dirty="0" smtClean="0">
                <a:solidFill>
                  <a:schemeClr val="bg1">
                    <a:lumMod val="60000"/>
                    <a:lumOff val="40000"/>
                  </a:schemeClr>
                </a:solidFill>
              </a:rPr>
              <a:t>The </a:t>
            </a:r>
            <a:r>
              <a:rPr lang="en-GB" sz="2800" dirty="0">
                <a:solidFill>
                  <a:schemeClr val="bg1">
                    <a:lumMod val="60000"/>
                    <a:lumOff val="40000"/>
                  </a:schemeClr>
                </a:solidFill>
              </a:rPr>
              <a:t>HELM ecosystem </a:t>
            </a:r>
            <a:br>
              <a:rPr lang="en-GB" sz="2800" dirty="0">
                <a:solidFill>
                  <a:schemeClr val="bg1">
                    <a:lumMod val="60000"/>
                    <a:lumOff val="40000"/>
                  </a:schemeClr>
                </a:solidFill>
              </a:rPr>
            </a:br>
            <a:r>
              <a:rPr lang="en-GB" sz="2800" dirty="0" smtClean="0">
                <a:solidFill>
                  <a:schemeClr val="bg1">
                    <a:lumMod val="60000"/>
                    <a:lumOff val="40000"/>
                  </a:schemeClr>
                </a:solidFill>
              </a:rPr>
              <a:t>Current activities</a:t>
            </a:r>
            <a:endParaRPr lang="en-GB" sz="2800" dirty="0">
              <a:solidFill>
                <a:schemeClr val="bg1">
                  <a:lumMod val="60000"/>
                  <a:lumOff val="40000"/>
                </a:schemeClr>
              </a:solidFill>
            </a:endParaRPr>
          </a:p>
        </p:txBody>
      </p:sp>
      <p:sp>
        <p:nvSpPr>
          <p:cNvPr id="6" name="Slide Number Placeholder 5"/>
          <p:cNvSpPr>
            <a:spLocks noGrp="1"/>
          </p:cNvSpPr>
          <p:nvPr>
            <p:ph type="sldNum" sz="quarter" idx="4294967295"/>
          </p:nvPr>
        </p:nvSpPr>
        <p:spPr>
          <a:xfrm>
            <a:off x="11506200" y="6376988"/>
            <a:ext cx="685800" cy="344487"/>
          </a:xfrm>
          <a:prstGeom prst="rect">
            <a:avLst/>
          </a:prstGeom>
        </p:spPr>
        <p:txBody>
          <a:bodyPr/>
          <a:lstStyle/>
          <a:p>
            <a:pPr>
              <a:defRPr/>
            </a:pPr>
            <a:fld id="{28ED40A3-BEA1-2645-9E17-452BD130FCD0}" type="slidenum">
              <a:rPr lang="en-US"/>
              <a:pPr>
                <a:defRPr/>
              </a:pPr>
              <a:t>4</a:t>
            </a:fld>
            <a:endParaRPr lang="en-US" dirty="0"/>
          </a:p>
        </p:txBody>
      </p:sp>
    </p:spTree>
    <p:extLst>
      <p:ext uri="{BB962C8B-B14F-4D97-AF65-F5344CB8AC3E}">
        <p14:creationId xmlns:p14="http://schemas.microsoft.com/office/powerpoint/2010/main" val="789856348"/>
      </p:ext>
    </p:extLst>
  </p:cSld>
  <p:clrMapOvr>
    <a:masterClrMapping/>
  </p:clrMapOvr>
  <mc:AlternateContent xmlns:mc="http://schemas.openxmlformats.org/markup-compatibility/2006" xmlns:p14="http://schemas.microsoft.com/office/powerpoint/2010/main">
    <mc:Choice Requires="p14">
      <p:transition spd="slow" p14:dur="1250" advTm="11624">
        <p:fade/>
      </p:transition>
    </mc:Choice>
    <mc:Fallback xmlns="">
      <p:transition spd="slow" advTm="11624">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Claire.Bellamy@pistoiaalliance.org</a:t>
            </a:r>
          </a:p>
        </p:txBody>
      </p:sp>
      <p:sp>
        <p:nvSpPr>
          <p:cNvPr id="3" name="Content Placeholder 2"/>
          <p:cNvSpPr>
            <a:spLocks noGrp="1"/>
          </p:cNvSpPr>
          <p:nvPr>
            <p:ph sz="quarter" idx="11"/>
          </p:nvPr>
        </p:nvSpPr>
        <p:spPr/>
        <p:txBody>
          <a:bodyPr/>
          <a:lstStyle/>
          <a:p>
            <a:r>
              <a:rPr lang="en-GB" dirty="0" smtClean="0"/>
              <a:t>@</a:t>
            </a:r>
            <a:r>
              <a:rPr lang="en-GB" dirty="0" err="1" smtClean="0"/>
              <a:t>pistoiaalliance</a:t>
            </a:r>
            <a:endParaRPr lang="en-GB" dirty="0"/>
          </a:p>
        </p:txBody>
      </p:sp>
      <p:sp>
        <p:nvSpPr>
          <p:cNvPr id="4" name="Content Placeholder 3"/>
          <p:cNvSpPr>
            <a:spLocks noGrp="1"/>
          </p:cNvSpPr>
          <p:nvPr>
            <p:ph sz="quarter" idx="12"/>
          </p:nvPr>
        </p:nvSpPr>
        <p:spPr/>
        <p:txBody>
          <a:bodyPr/>
          <a:lstStyle/>
          <a:p>
            <a:r>
              <a:rPr lang="en-GB" dirty="0" smtClean="0"/>
              <a:t>www.pistoiaalliance.org</a:t>
            </a:r>
            <a:endParaRPr lang="en-GB" dirty="0"/>
          </a:p>
        </p:txBody>
      </p:sp>
      <p:sp>
        <p:nvSpPr>
          <p:cNvPr id="5" name="Text Placeholder 4"/>
          <p:cNvSpPr>
            <a:spLocks noGrp="1"/>
          </p:cNvSpPr>
          <p:nvPr>
            <p:ph type="body" sz="quarter" idx="13"/>
          </p:nvPr>
        </p:nvSpPr>
        <p:spPr>
          <a:xfrm>
            <a:off x="3496816" y="4916016"/>
            <a:ext cx="5198368" cy="457200"/>
          </a:xfrm>
        </p:spPr>
        <p:txBody>
          <a:bodyPr/>
          <a:lstStyle/>
          <a:p>
            <a:r>
              <a:rPr lang="en-GB" dirty="0"/>
              <a:t>Thank you</a:t>
            </a:r>
          </a:p>
        </p:txBody>
      </p:sp>
    </p:spTree>
    <p:extLst>
      <p:ext uri="{BB962C8B-B14F-4D97-AF65-F5344CB8AC3E}">
        <p14:creationId xmlns:p14="http://schemas.microsoft.com/office/powerpoint/2010/main" val="2887119880"/>
      </p:ext>
    </p:extLst>
  </p:cSld>
  <p:clrMapOvr>
    <a:masterClrMapping/>
  </p:clrMapOvr>
  <mc:AlternateContent xmlns:mc="http://schemas.openxmlformats.org/markup-compatibility/2006" xmlns:p14="http://schemas.microsoft.com/office/powerpoint/2010/main">
    <mc:Choice Requires="p14">
      <p:transition spd="slow" p14:dur="1250" advTm="455">
        <p:fade/>
      </p:transition>
    </mc:Choice>
    <mc:Fallback xmlns="">
      <p:transition spd="slow" advTm="45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914"/>
            <a:ext cx="9422837" cy="707886"/>
          </a:xfrm>
        </p:spPr>
        <p:txBody>
          <a:bodyPr/>
          <a:lstStyle/>
          <a:p>
            <a:r>
              <a:rPr lang="en-GB" dirty="0" smtClean="0"/>
              <a:t>Why Now?</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74672119"/>
              </p:ext>
            </p:extLst>
          </p:nvPr>
        </p:nvGraphicFramePr>
        <p:xfrm>
          <a:off x="2192488" y="1726814"/>
          <a:ext cx="8857985" cy="4510035"/>
        </p:xfrm>
        <a:graphic>
          <a:graphicData uri="http://schemas.openxmlformats.org/drawingml/2006/table">
            <a:tbl>
              <a:tblPr firstRow="1">
                <a:tableStyleId>{9D7B26C5-4107-4FEC-AEDC-1716B250A1EF}</a:tableStyleId>
              </a:tblPr>
              <a:tblGrid>
                <a:gridCol w="458172">
                  <a:extLst>
                    <a:ext uri="{9D8B030D-6E8A-4147-A177-3AD203B41FA5}">
                      <a16:colId xmlns="" xmlns:a16="http://schemas.microsoft.com/office/drawing/2014/main" val="1066438260"/>
                    </a:ext>
                  </a:extLst>
                </a:gridCol>
                <a:gridCol w="1415038">
                  <a:extLst>
                    <a:ext uri="{9D8B030D-6E8A-4147-A177-3AD203B41FA5}">
                      <a16:colId xmlns="" xmlns:a16="http://schemas.microsoft.com/office/drawing/2014/main" val="612401462"/>
                    </a:ext>
                  </a:extLst>
                </a:gridCol>
                <a:gridCol w="1028544">
                  <a:extLst>
                    <a:ext uri="{9D8B030D-6E8A-4147-A177-3AD203B41FA5}">
                      <a16:colId xmlns="" xmlns:a16="http://schemas.microsoft.com/office/drawing/2014/main" val="3078685772"/>
                    </a:ext>
                  </a:extLst>
                </a:gridCol>
                <a:gridCol w="1145429">
                  <a:extLst>
                    <a:ext uri="{9D8B030D-6E8A-4147-A177-3AD203B41FA5}">
                      <a16:colId xmlns="" xmlns:a16="http://schemas.microsoft.com/office/drawing/2014/main" val="2143587007"/>
                    </a:ext>
                  </a:extLst>
                </a:gridCol>
                <a:gridCol w="1489058">
                  <a:extLst>
                    <a:ext uri="{9D8B030D-6E8A-4147-A177-3AD203B41FA5}">
                      <a16:colId xmlns="" xmlns:a16="http://schemas.microsoft.com/office/drawing/2014/main" val="2566725094"/>
                    </a:ext>
                  </a:extLst>
                </a:gridCol>
                <a:gridCol w="1107248">
                  <a:extLst>
                    <a:ext uri="{9D8B030D-6E8A-4147-A177-3AD203B41FA5}">
                      <a16:colId xmlns="" xmlns:a16="http://schemas.microsoft.com/office/drawing/2014/main" val="4070168154"/>
                    </a:ext>
                  </a:extLst>
                </a:gridCol>
                <a:gridCol w="1107248">
                  <a:extLst>
                    <a:ext uri="{9D8B030D-6E8A-4147-A177-3AD203B41FA5}">
                      <a16:colId xmlns="" xmlns:a16="http://schemas.microsoft.com/office/drawing/2014/main" val="700750916"/>
                    </a:ext>
                  </a:extLst>
                </a:gridCol>
                <a:gridCol w="1107248">
                  <a:extLst>
                    <a:ext uri="{9D8B030D-6E8A-4147-A177-3AD203B41FA5}">
                      <a16:colId xmlns="" xmlns:a16="http://schemas.microsoft.com/office/drawing/2014/main" val="2371989020"/>
                    </a:ext>
                  </a:extLst>
                </a:gridCol>
              </a:tblGrid>
              <a:tr h="452403">
                <a:tc>
                  <a:txBody>
                    <a:bodyPr/>
                    <a:lstStyle/>
                    <a:p>
                      <a:r>
                        <a:rPr lang="en-GB" sz="1200" b="1" dirty="0"/>
                        <a:t>Rank</a:t>
                      </a:r>
                    </a:p>
                  </a:txBody>
                  <a:tcPr marL="34800" marR="34800" marT="17400" marB="17400" anchor="ctr"/>
                </a:tc>
                <a:tc>
                  <a:txBody>
                    <a:bodyPr/>
                    <a:lstStyle/>
                    <a:p>
                      <a:pPr algn="ctr"/>
                      <a:r>
                        <a:rPr lang="en-GB" sz="1200" b="1" dirty="0"/>
                        <a:t>Drug</a:t>
                      </a:r>
                    </a:p>
                  </a:txBody>
                  <a:tcPr marL="34800" marR="34800" marT="17400" marB="17400" anchor="ctr"/>
                </a:tc>
                <a:tc>
                  <a:txBody>
                    <a:bodyPr/>
                    <a:lstStyle/>
                    <a:p>
                      <a:r>
                        <a:rPr lang="en-GB" sz="1200" b="1" dirty="0"/>
                        <a:t>Trade name</a:t>
                      </a:r>
                    </a:p>
                  </a:txBody>
                  <a:tcPr marL="34800" marR="34800" marT="17400" marB="17400" anchor="ctr"/>
                </a:tc>
                <a:tc>
                  <a:txBody>
                    <a:bodyPr/>
                    <a:lstStyle/>
                    <a:p>
                      <a:pPr algn="ctr"/>
                      <a:r>
                        <a:rPr lang="en-GB" sz="1200" b="1" dirty="0"/>
                        <a:t>Type</a:t>
                      </a:r>
                    </a:p>
                  </a:txBody>
                  <a:tcPr marL="34800" marR="34800" marT="17400" marB="17400" anchor="ctr">
                    <a:lnB w="12700" cap="flat" cmpd="sng" algn="ctr">
                      <a:solidFill>
                        <a:schemeClr val="tx1"/>
                      </a:solidFill>
                      <a:prstDash val="solid"/>
                      <a:round/>
                      <a:headEnd type="none" w="med" len="med"/>
                      <a:tailEnd type="none" w="med" len="med"/>
                    </a:lnB>
                  </a:tcPr>
                </a:tc>
                <a:tc>
                  <a:txBody>
                    <a:bodyPr/>
                    <a:lstStyle/>
                    <a:p>
                      <a:r>
                        <a:rPr lang="en-GB" sz="1200" b="1" dirty="0"/>
                        <a:t>Main indications</a:t>
                      </a:r>
                    </a:p>
                  </a:txBody>
                  <a:tcPr marL="34800" marR="34800" marT="17400" marB="17400" anchor="ctr"/>
                </a:tc>
                <a:tc>
                  <a:txBody>
                    <a:bodyPr/>
                    <a:lstStyle/>
                    <a:p>
                      <a:r>
                        <a:rPr lang="en-GB" sz="1200" b="1" dirty="0"/>
                        <a:t>Company</a:t>
                      </a:r>
                    </a:p>
                  </a:txBody>
                  <a:tcPr marL="34800" marR="34800" marT="17400" marB="17400" anchor="ctr"/>
                </a:tc>
                <a:tc>
                  <a:txBody>
                    <a:bodyPr/>
                    <a:lstStyle/>
                    <a:p>
                      <a:r>
                        <a:rPr lang="en-GB" sz="1200" b="1" dirty="0"/>
                        <a:t>Sales (USD millions/year)</a:t>
                      </a:r>
                    </a:p>
                  </a:txBody>
                  <a:tcPr marL="34800" marR="34800" marT="17400" marB="17400" anchor="ctr"/>
                </a:tc>
                <a:tc>
                  <a:txBody>
                    <a:bodyPr/>
                    <a:lstStyle/>
                    <a:p>
                      <a:r>
                        <a:rPr lang="en-GB" sz="1200" b="1" dirty="0"/>
                        <a:t>∆ vs 2014</a:t>
                      </a:r>
                    </a:p>
                  </a:txBody>
                  <a:tcPr marL="34800" marR="34800" marT="17400" marB="17400" anchor="ctr"/>
                </a:tc>
                <a:extLst>
                  <a:ext uri="{0D108BD9-81ED-4DB2-BD59-A6C34878D82A}">
                    <a16:rowId xmlns="" xmlns:a16="http://schemas.microsoft.com/office/drawing/2014/main" val="2871978990"/>
                  </a:ext>
                </a:extLst>
              </a:tr>
              <a:tr h="348003">
                <a:tc>
                  <a:txBody>
                    <a:bodyPr/>
                    <a:lstStyle/>
                    <a:p>
                      <a:pPr algn="l"/>
                      <a:r>
                        <a:rPr lang="en-GB" sz="1200" dirty="0"/>
                        <a:t>1</a:t>
                      </a:r>
                    </a:p>
                  </a:txBody>
                  <a:tcPr marL="34800" marR="34800" marT="17400" marB="17400" anchor="ctr"/>
                </a:tc>
                <a:tc>
                  <a:txBody>
                    <a:bodyPr/>
                    <a:lstStyle/>
                    <a:p>
                      <a:pPr algn="l"/>
                      <a:r>
                        <a:rPr lang="en-GB" sz="1200" dirty="0">
                          <a:hlinkClick r:id="rId3" tooltip="Adalimumab"/>
                        </a:rPr>
                        <a:t>Adalimumab</a:t>
                      </a:r>
                      <a:endParaRPr lang="en-GB" sz="1200" dirty="0"/>
                    </a:p>
                  </a:txBody>
                  <a:tcPr marL="34800" marR="34800" marT="17400" marB="17400" anchor="ctr"/>
                </a:tc>
                <a:tc>
                  <a:txBody>
                    <a:bodyPr/>
                    <a:lstStyle/>
                    <a:p>
                      <a:pPr algn="l"/>
                      <a:r>
                        <a:rPr lang="en-GB" sz="1200" dirty="0" err="1"/>
                        <a:t>Humira</a:t>
                      </a:r>
                      <a:endParaRPr lang="en-GB" sz="1200" dirty="0"/>
                    </a:p>
                  </a:txBody>
                  <a:tcPr marL="34800" marR="34800" marT="17400" marB="174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4" tooltip="Rheumatoid arthritis"/>
                        </a:rPr>
                        <a:t>Rheumatoid arthritis</a:t>
                      </a:r>
                      <a:endParaRPr lang="en-GB" sz="1200" dirty="0"/>
                    </a:p>
                  </a:txBody>
                  <a:tcPr marL="34800" marR="34800" marT="17400" marB="174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lang="en-GB" sz="1200" dirty="0">
                          <a:hlinkClick r:id="rId5" tooltip="AbbVie Inc."/>
                        </a:rPr>
                        <a:t>AbbVie Inc.</a:t>
                      </a:r>
                      <a:endParaRPr lang="en-GB" sz="1200" dirty="0"/>
                    </a:p>
                  </a:txBody>
                  <a:tcPr marL="34800" marR="34800" marT="17400" marB="17400" anchor="ctr"/>
                </a:tc>
                <a:tc>
                  <a:txBody>
                    <a:bodyPr/>
                    <a:lstStyle/>
                    <a:p>
                      <a:pPr lvl="0" algn="ctr"/>
                      <a:r>
                        <a:rPr lang="en-GB" sz="1200" dirty="0" smtClean="0"/>
                        <a:t>14,012     </a:t>
                      </a:r>
                      <a:r>
                        <a:rPr lang="en-GB" sz="1200" baseline="0" dirty="0" smtClean="0"/>
                        <a:t>   </a:t>
                      </a:r>
                      <a:r>
                        <a:rPr lang="en-GB" sz="1200" dirty="0" smtClean="0"/>
                        <a:t> </a:t>
                      </a:r>
                      <a:endParaRPr lang="en-GB" sz="1200" dirty="0"/>
                    </a:p>
                  </a:txBody>
                  <a:tcPr marL="34800" marR="34800" marT="17400" marB="17400" anchor="ctr"/>
                </a:tc>
                <a:tc>
                  <a:txBody>
                    <a:bodyPr/>
                    <a:lstStyle/>
                    <a:p>
                      <a:pPr lvl="0" algn="ctr"/>
                      <a:r>
                        <a:rPr lang="en-GB" sz="1200" dirty="0" smtClean="0"/>
                        <a:t> 1,469</a:t>
                      </a:r>
                      <a:endParaRPr lang="en-GB" sz="1200" dirty="0"/>
                    </a:p>
                  </a:txBody>
                  <a:tcPr marL="34800" marR="34800" marT="17400" marB="17400" anchor="ctr"/>
                </a:tc>
                <a:extLst>
                  <a:ext uri="{0D108BD9-81ED-4DB2-BD59-A6C34878D82A}">
                    <a16:rowId xmlns="" xmlns:a16="http://schemas.microsoft.com/office/drawing/2014/main" val="3596555789"/>
                  </a:ext>
                </a:extLst>
              </a:tr>
              <a:tr h="348003">
                <a:tc>
                  <a:txBody>
                    <a:bodyPr/>
                    <a:lstStyle/>
                    <a:p>
                      <a:pPr algn="l"/>
                      <a:r>
                        <a:rPr lang="en-GB" sz="1200"/>
                        <a:t>2</a:t>
                      </a:r>
                    </a:p>
                  </a:txBody>
                  <a:tcPr marL="34800" marR="34800" marT="17400" marB="17400" anchor="ctr"/>
                </a:tc>
                <a:tc>
                  <a:txBody>
                    <a:bodyPr/>
                    <a:lstStyle/>
                    <a:p>
                      <a:pPr algn="l"/>
                      <a:r>
                        <a:rPr lang="en-GB" sz="1200" dirty="0" err="1">
                          <a:hlinkClick r:id="rId6" tooltip="Ledipasvir/sofosbuvir"/>
                        </a:rPr>
                        <a:t>Ledipasvir</a:t>
                      </a:r>
                      <a:r>
                        <a:rPr lang="en-GB" sz="1200" dirty="0">
                          <a:hlinkClick r:id="rId6" tooltip="Ledipasvir/sofosbuvir"/>
                        </a:rPr>
                        <a:t>/</a:t>
                      </a:r>
                      <a:r>
                        <a:rPr lang="en-GB" sz="1200" dirty="0" err="1">
                          <a:hlinkClick r:id="rId6" tooltip="Ledipasvir/sofosbuvir"/>
                        </a:rPr>
                        <a:t>sofosbuvir</a:t>
                      </a:r>
                      <a:endParaRPr lang="en-GB" sz="1200" dirty="0"/>
                    </a:p>
                  </a:txBody>
                  <a:tcPr marL="34800" marR="34800" marT="17400" marB="17400" anchor="ctr"/>
                </a:tc>
                <a:tc>
                  <a:txBody>
                    <a:bodyPr/>
                    <a:lstStyle/>
                    <a:p>
                      <a:pPr algn="l"/>
                      <a:r>
                        <a:rPr lang="en-GB" sz="1200" dirty="0" err="1"/>
                        <a:t>Harvoni</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Small molecule</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7" tooltip="Hepatitis C"/>
                        </a:rPr>
                        <a:t>Hepatitis C</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8" tooltip="Gilead Sciences"/>
                        </a:rPr>
                        <a:t>Gilead Sciences</a:t>
                      </a:r>
                      <a:endParaRPr lang="en-GB" sz="1200" dirty="0"/>
                    </a:p>
                  </a:txBody>
                  <a:tcPr marL="34800" marR="34800" marT="17400" marB="17400" anchor="ctr"/>
                </a:tc>
                <a:tc>
                  <a:txBody>
                    <a:bodyPr/>
                    <a:lstStyle/>
                    <a:p>
                      <a:pPr lvl="0" algn="ctr"/>
                      <a:r>
                        <a:rPr lang="en-GB" sz="1200" dirty="0"/>
                        <a:t>13,864</a:t>
                      </a:r>
                    </a:p>
                  </a:txBody>
                  <a:tcPr marL="34800" marR="34800" marT="17400" marB="17400" anchor="ctr"/>
                </a:tc>
                <a:tc>
                  <a:txBody>
                    <a:bodyPr/>
                    <a:lstStyle/>
                    <a:p>
                      <a:pPr lvl="0" algn="ctr"/>
                      <a:r>
                        <a:rPr lang="en-GB" sz="1200" dirty="0"/>
                        <a:t>11,737</a:t>
                      </a:r>
                    </a:p>
                  </a:txBody>
                  <a:tcPr marL="34800" marR="34800" marT="17400" marB="17400" anchor="ctr"/>
                </a:tc>
                <a:extLst>
                  <a:ext uri="{0D108BD9-81ED-4DB2-BD59-A6C34878D82A}">
                    <a16:rowId xmlns="" xmlns:a16="http://schemas.microsoft.com/office/drawing/2014/main" val="1434469952"/>
                  </a:ext>
                </a:extLst>
              </a:tr>
              <a:tr h="348003">
                <a:tc>
                  <a:txBody>
                    <a:bodyPr/>
                    <a:lstStyle/>
                    <a:p>
                      <a:pPr algn="l"/>
                      <a:r>
                        <a:rPr lang="en-GB" sz="1200"/>
                        <a:t>3</a:t>
                      </a:r>
                    </a:p>
                  </a:txBody>
                  <a:tcPr marL="34800" marR="34800" marT="17400" marB="17400" anchor="ctr"/>
                </a:tc>
                <a:tc>
                  <a:txBody>
                    <a:bodyPr/>
                    <a:lstStyle/>
                    <a:p>
                      <a:pPr algn="l"/>
                      <a:r>
                        <a:rPr lang="en-GB" sz="1200" dirty="0" err="1">
                          <a:hlinkClick r:id="rId9" tooltip="Etanercept"/>
                        </a:rPr>
                        <a:t>Etanercept</a:t>
                      </a:r>
                      <a:endParaRPr lang="en-GB" sz="1200" dirty="0"/>
                    </a:p>
                  </a:txBody>
                  <a:tcPr marL="34800" marR="34800" marT="17400" marB="17400" anchor="ctr"/>
                </a:tc>
                <a:tc>
                  <a:txBody>
                    <a:bodyPr/>
                    <a:lstStyle/>
                    <a:p>
                      <a:pPr algn="l"/>
                      <a:r>
                        <a:rPr lang="en-GB" sz="1200" dirty="0"/>
                        <a:t>Enbrel</a:t>
                      </a:r>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4" tooltip="Rheumatoid arthritis"/>
                        </a:rPr>
                        <a:t>Rheumatoid arthritis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0" tooltip="Amgen"/>
                        </a:rPr>
                        <a:t>Amgen</a:t>
                      </a:r>
                      <a:r>
                        <a:rPr lang="en-GB" sz="1200" dirty="0"/>
                        <a:t> </a:t>
                      </a:r>
                      <a:r>
                        <a:rPr lang="en-GB" sz="1200" dirty="0">
                          <a:hlinkClick r:id="rId11" tooltip="Pfizer"/>
                        </a:rPr>
                        <a:t>Pfizer</a:t>
                      </a:r>
                      <a:endParaRPr lang="en-GB" sz="1200" dirty="0"/>
                    </a:p>
                  </a:txBody>
                  <a:tcPr marL="34800" marR="34800" marT="17400" marB="17400" anchor="ctr"/>
                </a:tc>
                <a:tc>
                  <a:txBody>
                    <a:bodyPr/>
                    <a:lstStyle/>
                    <a:p>
                      <a:pPr lvl="0" algn="ctr"/>
                      <a:r>
                        <a:rPr lang="en-GB" sz="1200" dirty="0"/>
                        <a:t>8,697</a:t>
                      </a:r>
                    </a:p>
                  </a:txBody>
                  <a:tcPr marL="34800" marR="34800" marT="17400" marB="17400" anchor="ctr"/>
                </a:tc>
                <a:tc>
                  <a:txBody>
                    <a:bodyPr/>
                    <a:lstStyle/>
                    <a:p>
                      <a:pPr lvl="0" algn="ctr"/>
                      <a:r>
                        <a:rPr lang="en-GB" sz="1200" dirty="0"/>
                        <a:t>4,009</a:t>
                      </a:r>
                    </a:p>
                  </a:txBody>
                  <a:tcPr marL="34800" marR="34800" marT="17400" marB="17400" anchor="ctr"/>
                </a:tc>
                <a:extLst>
                  <a:ext uri="{0D108BD9-81ED-4DB2-BD59-A6C34878D82A}">
                    <a16:rowId xmlns="" xmlns:a16="http://schemas.microsoft.com/office/drawing/2014/main" val="480902885"/>
                  </a:ext>
                </a:extLst>
              </a:tr>
              <a:tr h="577388">
                <a:tc>
                  <a:txBody>
                    <a:bodyPr/>
                    <a:lstStyle/>
                    <a:p>
                      <a:pPr algn="l"/>
                      <a:r>
                        <a:rPr lang="en-GB" sz="1200"/>
                        <a:t>4</a:t>
                      </a:r>
                    </a:p>
                  </a:txBody>
                  <a:tcPr marL="34800" marR="34800" marT="17400" marB="17400" anchor="ctr"/>
                </a:tc>
                <a:tc>
                  <a:txBody>
                    <a:bodyPr/>
                    <a:lstStyle/>
                    <a:p>
                      <a:pPr algn="l"/>
                      <a:r>
                        <a:rPr lang="en-GB" sz="1200" dirty="0">
                          <a:hlinkClick r:id="rId12" tooltip="Infliximab"/>
                        </a:rPr>
                        <a:t>Infliximab</a:t>
                      </a:r>
                      <a:endParaRPr lang="en-GB" sz="1200" dirty="0"/>
                    </a:p>
                  </a:txBody>
                  <a:tcPr marL="34800" marR="34800" marT="17400" marB="17400" anchor="ctr"/>
                </a:tc>
                <a:tc>
                  <a:txBody>
                    <a:bodyPr/>
                    <a:lstStyle/>
                    <a:p>
                      <a:pPr algn="l"/>
                      <a:r>
                        <a:rPr lang="en-GB" sz="1200" dirty="0" err="1"/>
                        <a:t>Remicade</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13" tooltip="Gastroesophageal reflux disease"/>
                        </a:rPr>
                        <a:t>Crohn's Disease</a:t>
                      </a:r>
                      <a:r>
                        <a:rPr lang="en-GB" sz="1200" dirty="0"/>
                        <a:t/>
                      </a:r>
                      <a:br>
                        <a:rPr lang="en-GB" sz="1200" dirty="0"/>
                      </a:br>
                      <a:r>
                        <a:rPr lang="en-GB" sz="1200" dirty="0">
                          <a:hlinkClick r:id="rId13" tooltip="Gastroesophageal reflux disease"/>
                        </a:rPr>
                        <a:t>Rheumatoid Arthritis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4" tooltip="Johnson &amp; Johnson"/>
                        </a:rPr>
                        <a:t>Johnson &amp; Johnson</a:t>
                      </a:r>
                      <a:endParaRPr lang="en-GB" sz="1200" dirty="0"/>
                    </a:p>
                  </a:txBody>
                  <a:tcPr marL="34800" marR="34800" marT="17400" marB="17400" anchor="ctr"/>
                </a:tc>
                <a:tc>
                  <a:txBody>
                    <a:bodyPr/>
                    <a:lstStyle/>
                    <a:p>
                      <a:pPr lvl="0" algn="ctr"/>
                      <a:r>
                        <a:rPr lang="en-GB" sz="1200" dirty="0"/>
                        <a:t>8,355</a:t>
                      </a:r>
                    </a:p>
                  </a:txBody>
                  <a:tcPr marL="34800" marR="34800" marT="17400" marB="17400" anchor="ctr"/>
                </a:tc>
                <a:tc>
                  <a:txBody>
                    <a:bodyPr/>
                    <a:lstStyle/>
                    <a:p>
                      <a:pPr lvl="0" algn="ctr"/>
                      <a:r>
                        <a:rPr lang="en-GB" sz="1200" dirty="0"/>
                        <a:t>1,487</a:t>
                      </a:r>
                    </a:p>
                  </a:txBody>
                  <a:tcPr marL="34800" marR="34800" marT="17400" marB="17400" anchor="ctr"/>
                </a:tc>
                <a:extLst>
                  <a:ext uri="{0D108BD9-81ED-4DB2-BD59-A6C34878D82A}">
                    <a16:rowId xmlns="" xmlns:a16="http://schemas.microsoft.com/office/drawing/2014/main" val="3577613468"/>
                  </a:ext>
                </a:extLst>
              </a:tr>
              <a:tr h="648072">
                <a:tc>
                  <a:txBody>
                    <a:bodyPr/>
                    <a:lstStyle/>
                    <a:p>
                      <a:pPr algn="l"/>
                      <a:r>
                        <a:rPr lang="en-GB" sz="1200" dirty="0"/>
                        <a:t>5</a:t>
                      </a:r>
                    </a:p>
                  </a:txBody>
                  <a:tcPr marL="34800" marR="34800" marT="17400" marB="17400" anchor="ctr"/>
                </a:tc>
                <a:tc>
                  <a:txBody>
                    <a:bodyPr/>
                    <a:lstStyle/>
                    <a:p>
                      <a:pPr algn="l"/>
                      <a:r>
                        <a:rPr lang="en-GB" sz="1200" dirty="0">
                          <a:hlinkClick r:id="rId15" tooltip="Rituximab"/>
                        </a:rPr>
                        <a:t>Rituximab</a:t>
                      </a:r>
                      <a:endParaRPr lang="en-GB" sz="1200" dirty="0"/>
                    </a:p>
                  </a:txBody>
                  <a:tcPr marL="34800" marR="34800" marT="17400" marB="17400" anchor="ctr"/>
                </a:tc>
                <a:tc>
                  <a:txBody>
                    <a:bodyPr/>
                    <a:lstStyle/>
                    <a:p>
                      <a:pPr algn="l"/>
                      <a:r>
                        <a:rPr lang="en-GB" sz="1200" dirty="0" err="1"/>
                        <a:t>Mabthera</a:t>
                      </a:r>
                      <a:r>
                        <a:rPr lang="en-GB" sz="1200" dirty="0"/>
                        <a:t> </a:t>
                      </a:r>
                      <a:r>
                        <a:rPr lang="en-GB" sz="1200" dirty="0" err="1"/>
                        <a:t>Rituxan</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16" tooltip="Lymphoma"/>
                        </a:rPr>
                        <a:t>Lymphoma</a:t>
                      </a:r>
                      <a:r>
                        <a:rPr lang="en-GB" sz="1200" dirty="0"/>
                        <a:t> </a:t>
                      </a:r>
                      <a:r>
                        <a:rPr lang="en-GB" sz="1200" dirty="0" err="1">
                          <a:hlinkClick r:id="rId17" tooltip="Leukemia"/>
                        </a:rPr>
                        <a:t>Leukemia</a:t>
                      </a:r>
                      <a:endParaRPr lang="en-GB" sz="1200" dirty="0"/>
                    </a:p>
                    <a:p>
                      <a:pPr algn="l"/>
                      <a:r>
                        <a:rPr lang="en-GB" sz="1200" dirty="0">
                          <a:hlinkClick r:id="rId18" tooltip="Autoimmune disease"/>
                        </a:rPr>
                        <a:t>Autoimmune disorders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9" tooltip="Hoffmann-La Roche"/>
                        </a:rPr>
                        <a:t>Roche</a:t>
                      </a:r>
                      <a:endParaRPr lang="en-GB" sz="1200" dirty="0"/>
                    </a:p>
                  </a:txBody>
                  <a:tcPr marL="34800" marR="34800" marT="17400" marB="17400" anchor="ctr"/>
                </a:tc>
                <a:tc>
                  <a:txBody>
                    <a:bodyPr/>
                    <a:lstStyle/>
                    <a:p>
                      <a:pPr lvl="0" algn="ctr"/>
                      <a:r>
                        <a:rPr lang="en-GB" sz="1200" dirty="0"/>
                        <a:t>7,115</a:t>
                      </a:r>
                    </a:p>
                  </a:txBody>
                  <a:tcPr marL="34800" marR="34800" marT="17400" marB="17400" anchor="ctr"/>
                </a:tc>
                <a:tc>
                  <a:txBody>
                    <a:bodyPr/>
                    <a:lstStyle/>
                    <a:p>
                      <a:pPr lvl="0" algn="ctr"/>
                      <a:r>
                        <a:rPr lang="en-GB" sz="1200" dirty="0"/>
                        <a:t>1,456</a:t>
                      </a:r>
                    </a:p>
                  </a:txBody>
                  <a:tcPr marL="34800" marR="34800" marT="17400" marB="17400" anchor="ctr"/>
                </a:tc>
                <a:extLst>
                  <a:ext uri="{0D108BD9-81ED-4DB2-BD59-A6C34878D82A}">
                    <a16:rowId xmlns="" xmlns:a16="http://schemas.microsoft.com/office/drawing/2014/main" val="1999700228"/>
                  </a:ext>
                </a:extLst>
              </a:tr>
              <a:tr h="243602">
                <a:tc>
                  <a:txBody>
                    <a:bodyPr/>
                    <a:lstStyle/>
                    <a:p>
                      <a:pPr algn="l"/>
                      <a:r>
                        <a:rPr lang="en-GB" sz="1200"/>
                        <a:t>6</a:t>
                      </a:r>
                    </a:p>
                  </a:txBody>
                  <a:tcPr marL="34800" marR="34800" marT="17400" marB="17400" anchor="ctr"/>
                </a:tc>
                <a:tc>
                  <a:txBody>
                    <a:bodyPr/>
                    <a:lstStyle/>
                    <a:p>
                      <a:pPr algn="l"/>
                      <a:r>
                        <a:rPr lang="en-GB" sz="1200" dirty="0">
                          <a:hlinkClick r:id="rId20" tooltip="Insulin glargine"/>
                        </a:rPr>
                        <a:t>Insulin glargine</a:t>
                      </a:r>
                      <a:endParaRPr lang="en-GB" sz="1200" dirty="0"/>
                    </a:p>
                  </a:txBody>
                  <a:tcPr marL="34800" marR="34800" marT="17400" marB="17400" anchor="ctr"/>
                </a:tc>
                <a:tc>
                  <a:txBody>
                    <a:bodyPr/>
                    <a:lstStyle/>
                    <a:p>
                      <a:pPr algn="l"/>
                      <a:r>
                        <a:rPr lang="en-GB" sz="1200" dirty="0"/>
                        <a:t>Lantus</a:t>
                      </a:r>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21" tooltip="Diabetes mellitus"/>
                        </a:rPr>
                        <a:t>Diabetes mellitus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22" tooltip="Sanofi"/>
                        </a:rPr>
                        <a:t>Sanofi</a:t>
                      </a:r>
                      <a:endParaRPr lang="en-GB" sz="1200" dirty="0"/>
                    </a:p>
                  </a:txBody>
                  <a:tcPr marL="34800" marR="34800" marT="17400" marB="17400" anchor="ctr"/>
                </a:tc>
                <a:tc>
                  <a:txBody>
                    <a:bodyPr/>
                    <a:lstStyle/>
                    <a:p>
                      <a:pPr lvl="0" algn="ctr"/>
                      <a:r>
                        <a:rPr lang="en-GB" sz="1200" dirty="0"/>
                        <a:t>7,029</a:t>
                      </a:r>
                    </a:p>
                  </a:txBody>
                  <a:tcPr marL="34800" marR="34800" marT="17400" marB="17400" anchor="ctr"/>
                </a:tc>
                <a:tc>
                  <a:txBody>
                    <a:bodyPr/>
                    <a:lstStyle/>
                    <a:p>
                      <a:pPr lvl="0" algn="ctr"/>
                      <a:r>
                        <a:rPr lang="en-GB" sz="1200" dirty="0"/>
                        <a:t>51</a:t>
                      </a:r>
                    </a:p>
                  </a:txBody>
                  <a:tcPr marL="34800" marR="34800" marT="17400" marB="17400" anchor="ctr"/>
                </a:tc>
                <a:extLst>
                  <a:ext uri="{0D108BD9-81ED-4DB2-BD59-A6C34878D82A}">
                    <a16:rowId xmlns="" xmlns:a16="http://schemas.microsoft.com/office/drawing/2014/main" val="2727046960"/>
                  </a:ext>
                </a:extLst>
              </a:tr>
              <a:tr h="348003">
                <a:tc>
                  <a:txBody>
                    <a:bodyPr/>
                    <a:lstStyle/>
                    <a:p>
                      <a:pPr algn="l"/>
                      <a:r>
                        <a:rPr lang="en-GB" sz="1200"/>
                        <a:t>7</a:t>
                      </a:r>
                    </a:p>
                  </a:txBody>
                  <a:tcPr marL="34800" marR="34800" marT="17400" marB="17400" anchor="ctr"/>
                </a:tc>
                <a:tc>
                  <a:txBody>
                    <a:bodyPr/>
                    <a:lstStyle/>
                    <a:p>
                      <a:pPr algn="l"/>
                      <a:r>
                        <a:rPr lang="en-GB" sz="1200" dirty="0">
                          <a:hlinkClick r:id="rId23" tooltip="Bevacizumab"/>
                        </a:rPr>
                        <a:t>Bevacizumab</a:t>
                      </a:r>
                      <a:endParaRPr lang="en-GB" sz="1200" dirty="0"/>
                    </a:p>
                  </a:txBody>
                  <a:tcPr marL="34800" marR="34800" marT="17400" marB="17400" anchor="ctr"/>
                </a:tc>
                <a:tc>
                  <a:txBody>
                    <a:bodyPr/>
                    <a:lstStyle/>
                    <a:p>
                      <a:pPr algn="l"/>
                      <a:r>
                        <a:rPr lang="en-GB" sz="1200" dirty="0" err="1"/>
                        <a:t>Avastin</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24" tooltip="Cancer"/>
                        </a:rPr>
                        <a:t>Metastatic cancers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9" tooltip="Hoffmann-La Roche"/>
                        </a:rPr>
                        <a:t>Roche</a:t>
                      </a:r>
                      <a:endParaRPr lang="en-GB" sz="1200" dirty="0"/>
                    </a:p>
                  </a:txBody>
                  <a:tcPr marL="34800" marR="34800" marT="17400" marB="17400" anchor="ctr"/>
                </a:tc>
                <a:tc>
                  <a:txBody>
                    <a:bodyPr/>
                    <a:lstStyle/>
                    <a:p>
                      <a:pPr lvl="0" algn="ctr"/>
                      <a:r>
                        <a:rPr lang="en-GB" sz="1200" dirty="0"/>
                        <a:t>6,751</a:t>
                      </a:r>
                    </a:p>
                  </a:txBody>
                  <a:tcPr marL="34800" marR="34800" marT="17400" marB="17400" anchor="ctr"/>
                </a:tc>
                <a:tc>
                  <a:txBody>
                    <a:bodyPr/>
                    <a:lstStyle/>
                    <a:p>
                      <a:pPr lvl="0" algn="ctr"/>
                      <a:r>
                        <a:rPr lang="en-GB" sz="1200" dirty="0"/>
                        <a:t>270</a:t>
                      </a:r>
                    </a:p>
                  </a:txBody>
                  <a:tcPr marL="34800" marR="34800" marT="17400" marB="17400" anchor="ctr"/>
                </a:tc>
                <a:extLst>
                  <a:ext uri="{0D108BD9-81ED-4DB2-BD59-A6C34878D82A}">
                    <a16:rowId xmlns="" xmlns:a16="http://schemas.microsoft.com/office/drawing/2014/main" val="1846603403"/>
                  </a:ext>
                </a:extLst>
              </a:tr>
              <a:tr h="243602">
                <a:tc>
                  <a:txBody>
                    <a:bodyPr/>
                    <a:lstStyle/>
                    <a:p>
                      <a:pPr algn="l"/>
                      <a:r>
                        <a:rPr lang="en-GB" sz="1200"/>
                        <a:t>8</a:t>
                      </a:r>
                    </a:p>
                  </a:txBody>
                  <a:tcPr marL="34800" marR="34800" marT="17400" marB="17400" anchor="ctr"/>
                </a:tc>
                <a:tc>
                  <a:txBody>
                    <a:bodyPr/>
                    <a:lstStyle/>
                    <a:p>
                      <a:pPr algn="l"/>
                      <a:r>
                        <a:rPr lang="en-GB" sz="1200" dirty="0" err="1">
                          <a:hlinkClick r:id="rId25" tooltip="Trastuzumab"/>
                        </a:rPr>
                        <a:t>Trastuzumab</a:t>
                      </a:r>
                      <a:endParaRPr lang="en-GB" sz="1200" dirty="0"/>
                    </a:p>
                  </a:txBody>
                  <a:tcPr marL="34800" marR="34800" marT="17400" marB="17400" anchor="ctr"/>
                </a:tc>
                <a:tc>
                  <a:txBody>
                    <a:bodyPr/>
                    <a:lstStyle/>
                    <a:p>
                      <a:pPr algn="l"/>
                      <a:r>
                        <a:rPr lang="en-GB" sz="1200" dirty="0"/>
                        <a:t>Herceptin</a:t>
                      </a:r>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lang="en-GB" sz="1200" dirty="0">
                          <a:hlinkClick r:id="rId26" tooltip="Breast cancer"/>
                        </a:rPr>
                        <a:t>Breast cancer</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9" tooltip="Hoffmann-La Roche"/>
                        </a:rPr>
                        <a:t>Roche</a:t>
                      </a:r>
                      <a:endParaRPr lang="en-GB" sz="1200" dirty="0"/>
                    </a:p>
                  </a:txBody>
                  <a:tcPr marL="34800" marR="34800" marT="17400" marB="17400" anchor="ctr"/>
                </a:tc>
                <a:tc>
                  <a:txBody>
                    <a:bodyPr/>
                    <a:lstStyle/>
                    <a:p>
                      <a:pPr lvl="0" algn="ctr"/>
                      <a:r>
                        <a:rPr lang="en-GB" sz="1200" dirty="0"/>
                        <a:t>6,603</a:t>
                      </a:r>
                    </a:p>
                  </a:txBody>
                  <a:tcPr marL="34800" marR="34800" marT="17400" marB="17400" anchor="ctr"/>
                </a:tc>
                <a:tc>
                  <a:txBody>
                    <a:bodyPr/>
                    <a:lstStyle/>
                    <a:p>
                      <a:pPr lvl="0" algn="ctr"/>
                      <a:r>
                        <a:rPr lang="en-GB" sz="1200" dirty="0"/>
                        <a:t>265</a:t>
                      </a:r>
                    </a:p>
                  </a:txBody>
                  <a:tcPr marL="34800" marR="34800" marT="17400" marB="17400" anchor="ctr"/>
                </a:tc>
                <a:extLst>
                  <a:ext uri="{0D108BD9-81ED-4DB2-BD59-A6C34878D82A}">
                    <a16:rowId xmlns="" xmlns:a16="http://schemas.microsoft.com/office/drawing/2014/main" val="2282581352"/>
                  </a:ext>
                </a:extLst>
              </a:tr>
              <a:tr h="604953">
                <a:tc>
                  <a:txBody>
                    <a:bodyPr/>
                    <a:lstStyle/>
                    <a:p>
                      <a:pPr algn="l"/>
                      <a:r>
                        <a:rPr lang="en-GB" sz="1200" dirty="0"/>
                        <a:t>9</a:t>
                      </a:r>
                    </a:p>
                  </a:txBody>
                  <a:tcPr marL="34800" marR="34800" marT="17400" marB="17400" anchor="ctr"/>
                </a:tc>
                <a:tc>
                  <a:txBody>
                    <a:bodyPr/>
                    <a:lstStyle/>
                    <a:p>
                      <a:pPr algn="l"/>
                      <a:r>
                        <a:rPr lang="en-GB" sz="1200" dirty="0" err="1">
                          <a:hlinkClick r:id="rId27" tooltip="Lenalidomide"/>
                        </a:rPr>
                        <a:t>Lenalidomide</a:t>
                      </a:r>
                      <a:endParaRPr lang="en-GB" sz="1200" dirty="0"/>
                    </a:p>
                  </a:txBody>
                  <a:tcPr marL="34800" marR="34800" marT="17400" marB="17400" anchor="ctr"/>
                </a:tc>
                <a:tc>
                  <a:txBody>
                    <a:bodyPr/>
                    <a:lstStyle/>
                    <a:p>
                      <a:pPr algn="l"/>
                      <a:r>
                        <a:rPr lang="en-GB" sz="1200" dirty="0" err="1"/>
                        <a:t>Revlimid</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GB" sz="1200" dirty="0">
                          <a:solidFill>
                            <a:schemeClr val="tx1"/>
                          </a:solidFill>
                        </a:rPr>
                        <a:t>Small molecule</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l"/>
                      <a:r>
                        <a:rPr lang="en-GB" sz="1200" dirty="0">
                          <a:hlinkClick r:id="rId28" tooltip="Multiple myeloma"/>
                        </a:rPr>
                        <a:t>Multiple myeloma</a:t>
                      </a:r>
                      <a:r>
                        <a:rPr lang="en-GB" sz="1200" dirty="0"/>
                        <a:t> </a:t>
                      </a:r>
                      <a:r>
                        <a:rPr lang="en-GB" sz="1200" dirty="0">
                          <a:hlinkClick r:id="rId29" tooltip="Myelodysplastic syndrome"/>
                        </a:rPr>
                        <a:t>Myelodysplastic syndromes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lang="en-GB" sz="1200" dirty="0">
                          <a:hlinkClick r:id="rId30" tooltip="Celgene"/>
                        </a:rPr>
                        <a:t>Celgene</a:t>
                      </a:r>
                      <a:endParaRPr lang="en-GB" sz="1200" dirty="0"/>
                    </a:p>
                  </a:txBody>
                  <a:tcPr marL="34800" marR="34800" marT="17400" marB="17400" anchor="ctr"/>
                </a:tc>
                <a:tc>
                  <a:txBody>
                    <a:bodyPr/>
                    <a:lstStyle/>
                    <a:p>
                      <a:pPr lvl="0" algn="ctr"/>
                      <a:r>
                        <a:rPr lang="en-GB" sz="1200" dirty="0"/>
                        <a:t>5,801</a:t>
                      </a:r>
                    </a:p>
                  </a:txBody>
                  <a:tcPr marL="34800" marR="34800" marT="17400" marB="17400" anchor="ctr"/>
                </a:tc>
                <a:tc>
                  <a:txBody>
                    <a:bodyPr/>
                    <a:lstStyle/>
                    <a:p>
                      <a:pPr lvl="0" algn="ctr"/>
                      <a:r>
                        <a:rPr lang="en-GB" sz="1200" dirty="0"/>
                        <a:t>821</a:t>
                      </a:r>
                    </a:p>
                  </a:txBody>
                  <a:tcPr marL="34800" marR="34800" marT="17400" marB="17400" anchor="ctr"/>
                </a:tc>
                <a:extLst>
                  <a:ext uri="{0D108BD9-81ED-4DB2-BD59-A6C34878D82A}">
                    <a16:rowId xmlns="" xmlns:a16="http://schemas.microsoft.com/office/drawing/2014/main" val="2758583372"/>
                  </a:ext>
                </a:extLst>
              </a:tr>
              <a:tr h="348003">
                <a:tc>
                  <a:txBody>
                    <a:bodyPr/>
                    <a:lstStyle/>
                    <a:p>
                      <a:pPr algn="l"/>
                      <a:r>
                        <a:rPr lang="en-GB" sz="1200" dirty="0"/>
                        <a:t>10</a:t>
                      </a:r>
                    </a:p>
                  </a:txBody>
                  <a:tcPr marL="34800" marR="34800" marT="17400" marB="17400" anchor="ctr"/>
                </a:tc>
                <a:tc>
                  <a:txBody>
                    <a:bodyPr/>
                    <a:lstStyle/>
                    <a:p>
                      <a:pPr algn="l"/>
                      <a:r>
                        <a:rPr lang="en-GB" sz="1200" dirty="0">
                          <a:hlinkClick r:id="rId31" tooltip="Sofosbuvir"/>
                        </a:rPr>
                        <a:t>Sofosbuvir</a:t>
                      </a:r>
                      <a:endParaRPr lang="en-GB" sz="1200" dirty="0"/>
                    </a:p>
                  </a:txBody>
                  <a:tcPr marL="34800" marR="34800" marT="17400" marB="17400" anchor="ctr"/>
                </a:tc>
                <a:tc>
                  <a:txBody>
                    <a:bodyPr/>
                    <a:lstStyle/>
                    <a:p>
                      <a:pPr algn="l"/>
                      <a:r>
                        <a:rPr lang="en-GB" sz="1200" dirty="0" err="1"/>
                        <a:t>Sovaldi</a:t>
                      </a:r>
                      <a:endParaRPr lang="en-GB" sz="1200" dirty="0"/>
                    </a:p>
                  </a:txBody>
                  <a:tcPr marL="34800" marR="34800" marT="17400" marB="17400" anchor="ctr"/>
                </a:tc>
                <a:tc>
                  <a:txBody>
                    <a:bodyPr/>
                    <a:lstStyle/>
                    <a:p>
                      <a:pPr algn="ctr"/>
                      <a:r>
                        <a:rPr lang="en-GB" sz="1200" dirty="0">
                          <a:solidFill>
                            <a:schemeClr val="tx1"/>
                          </a:solidFill>
                        </a:rPr>
                        <a:t>Small molecule</a:t>
                      </a:r>
                      <a:endParaRPr lang="en-GB" sz="1200" b="1" dirty="0">
                        <a:solidFill>
                          <a:schemeClr val="tx1"/>
                        </a:solidFill>
                      </a:endParaRPr>
                    </a:p>
                  </a:txBody>
                  <a:tcPr marL="34800" marR="34800" marT="17400" marB="17400" anchor="ctr"/>
                </a:tc>
                <a:tc>
                  <a:txBody>
                    <a:bodyPr/>
                    <a:lstStyle/>
                    <a:p>
                      <a:pPr algn="l"/>
                      <a:r>
                        <a:rPr lang="en-GB" sz="1200" dirty="0">
                          <a:hlinkClick r:id="rId7" tooltip="Hepatitis C"/>
                        </a:rPr>
                        <a:t>Hepatitis C</a:t>
                      </a:r>
                      <a:endParaRPr lang="en-GB" sz="1200" dirty="0"/>
                    </a:p>
                  </a:txBody>
                  <a:tcPr marL="34800" marR="34800" marT="17400" marB="17400" anchor="ctr"/>
                </a:tc>
                <a:tc>
                  <a:txBody>
                    <a:bodyPr/>
                    <a:lstStyle/>
                    <a:p>
                      <a:pPr algn="l"/>
                      <a:r>
                        <a:rPr lang="en-GB" sz="1200" dirty="0">
                          <a:hlinkClick r:id="rId8" tooltip="Gilead Sciences"/>
                        </a:rPr>
                        <a:t>Gilead Sciences</a:t>
                      </a:r>
                      <a:endParaRPr lang="en-GB" sz="1200" dirty="0"/>
                    </a:p>
                  </a:txBody>
                  <a:tcPr marL="34800" marR="34800" marT="17400" marB="17400" anchor="ctr"/>
                </a:tc>
                <a:tc>
                  <a:txBody>
                    <a:bodyPr/>
                    <a:lstStyle/>
                    <a:p>
                      <a:pPr lvl="0" algn="ctr"/>
                      <a:r>
                        <a:rPr lang="en-GB" sz="1200" dirty="0"/>
                        <a:t>5,276</a:t>
                      </a:r>
                    </a:p>
                  </a:txBody>
                  <a:tcPr marL="34800" marR="34800" marT="17400" marB="17400" anchor="ctr"/>
                </a:tc>
                <a:tc>
                  <a:txBody>
                    <a:bodyPr/>
                    <a:lstStyle/>
                    <a:p>
                      <a:pPr lvl="0" algn="ctr"/>
                      <a:r>
                        <a:rPr lang="en-GB" sz="1200" dirty="0"/>
                        <a:t>(</a:t>
                      </a:r>
                      <a:r>
                        <a:rPr lang="en-GB" sz="1200" dirty="0" smtClean="0"/>
                        <a:t>5,007)</a:t>
                      </a:r>
                      <a:endParaRPr lang="en-GB" sz="1200" dirty="0"/>
                    </a:p>
                  </a:txBody>
                  <a:tcPr marL="34800" marR="34800" marT="17400" marB="17400" anchor="ctr"/>
                </a:tc>
                <a:extLst>
                  <a:ext uri="{0D108BD9-81ED-4DB2-BD59-A6C34878D82A}">
                    <a16:rowId xmlns="" xmlns:a16="http://schemas.microsoft.com/office/drawing/2014/main" val="3805508703"/>
                  </a:ext>
                </a:extLst>
              </a:tr>
            </a:tbl>
          </a:graphicData>
        </a:graphic>
      </p:graphicFrame>
      <p:sp>
        <p:nvSpPr>
          <p:cNvPr id="7" name="Slide Number Placeholder 6"/>
          <p:cNvSpPr>
            <a:spLocks noGrp="1"/>
          </p:cNvSpPr>
          <p:nvPr>
            <p:ph type="sldNum" sz="quarter" idx="17"/>
          </p:nvPr>
        </p:nvSpPr>
        <p:spPr/>
        <p:txBody>
          <a:bodyPr/>
          <a:lstStyle/>
          <a:p>
            <a:fld id="{28ED40A3-BEA1-2645-9E17-452BD130FCD0}" type="slidenum">
              <a:rPr lang="en-US" smtClean="0"/>
              <a:pPr/>
              <a:t>5</a:t>
            </a:fld>
            <a:endParaRPr lang="en-US" dirty="0"/>
          </a:p>
        </p:txBody>
      </p:sp>
      <p:sp>
        <p:nvSpPr>
          <p:cNvPr id="9" name="TextBox 8"/>
          <p:cNvSpPr txBox="1"/>
          <p:nvPr/>
        </p:nvSpPr>
        <p:spPr>
          <a:xfrm>
            <a:off x="9604054" y="6376244"/>
            <a:ext cx="1450230" cy="276999"/>
          </a:xfrm>
          <a:prstGeom prst="rect">
            <a:avLst/>
          </a:prstGeom>
          <a:noFill/>
        </p:spPr>
        <p:txBody>
          <a:bodyPr wrap="square" rtlCol="0">
            <a:spAutoFit/>
          </a:bodyPr>
          <a:lstStyle/>
          <a:p>
            <a:pPr algn="r"/>
            <a:r>
              <a:rPr lang="en-GB" sz="1200" dirty="0"/>
              <a:t>Source </a:t>
            </a:r>
            <a:r>
              <a:rPr lang="en-GB" sz="1200" dirty="0">
                <a:hlinkClick r:id="rId32"/>
              </a:rPr>
              <a:t>Wikipedia</a:t>
            </a:r>
            <a:endParaRPr lang="en-GB" sz="1200" dirty="0"/>
          </a:p>
        </p:txBody>
      </p:sp>
      <p:sp>
        <p:nvSpPr>
          <p:cNvPr id="14" name="Rectangle 13"/>
          <p:cNvSpPr/>
          <p:nvPr/>
        </p:nvSpPr>
        <p:spPr>
          <a:xfrm>
            <a:off x="609600" y="1196752"/>
            <a:ext cx="3771032" cy="400110"/>
          </a:xfrm>
          <a:prstGeom prst="rect">
            <a:avLst/>
          </a:prstGeom>
        </p:spPr>
        <p:txBody>
          <a:bodyPr wrap="none">
            <a:spAutoFit/>
          </a:bodyPr>
          <a:lstStyle/>
          <a:p>
            <a:r>
              <a:rPr lang="en-GB" sz="2000" b="1" dirty="0"/>
              <a:t>Best selling pharmaceuticals 2015</a:t>
            </a:r>
            <a:endParaRPr lang="en-US" sz="2000" b="1" dirty="0"/>
          </a:p>
        </p:txBody>
      </p:sp>
      <p:graphicFrame>
        <p:nvGraphicFramePr>
          <p:cNvPr id="3" name="Table 2"/>
          <p:cNvGraphicFramePr>
            <a:graphicFrameLocks noGrp="1"/>
          </p:cNvGraphicFramePr>
          <p:nvPr/>
        </p:nvGraphicFramePr>
        <p:xfrm>
          <a:off x="6517341" y="995082"/>
          <a:ext cx="208280" cy="36576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extLst>
      <p:ext uri="{BB962C8B-B14F-4D97-AF65-F5344CB8AC3E}">
        <p14:creationId xmlns:p14="http://schemas.microsoft.com/office/powerpoint/2010/main" val="881756772"/>
      </p:ext>
    </p:extLst>
  </p:cSld>
  <p:clrMapOvr>
    <a:masterClrMapping/>
  </p:clrMapOvr>
  <mc:AlternateContent xmlns:mc="http://schemas.openxmlformats.org/markup-compatibility/2006" xmlns:p14="http://schemas.microsoft.com/office/powerpoint/2010/main">
    <mc:Choice Requires="p14">
      <p:transition spd="slow" p14:dur="1250" advTm="77561">
        <p:fade/>
      </p:transition>
    </mc:Choice>
    <mc:Fallback xmlns="">
      <p:transition spd="slow" advTm="7756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914"/>
            <a:ext cx="9422837" cy="707886"/>
          </a:xfrm>
        </p:spPr>
        <p:txBody>
          <a:bodyPr/>
          <a:lstStyle/>
          <a:p>
            <a:r>
              <a:rPr lang="en-GB" dirty="0" smtClean="0"/>
              <a:t>Why Now?</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96759699"/>
              </p:ext>
            </p:extLst>
          </p:nvPr>
        </p:nvGraphicFramePr>
        <p:xfrm>
          <a:off x="2192488" y="1726814"/>
          <a:ext cx="8857985" cy="4510035"/>
        </p:xfrm>
        <a:graphic>
          <a:graphicData uri="http://schemas.openxmlformats.org/drawingml/2006/table">
            <a:tbl>
              <a:tblPr firstRow="1">
                <a:tableStyleId>{9D7B26C5-4107-4FEC-AEDC-1716B250A1EF}</a:tableStyleId>
              </a:tblPr>
              <a:tblGrid>
                <a:gridCol w="458172">
                  <a:extLst>
                    <a:ext uri="{9D8B030D-6E8A-4147-A177-3AD203B41FA5}">
                      <a16:colId xmlns="" xmlns:a16="http://schemas.microsoft.com/office/drawing/2014/main" val="1066438260"/>
                    </a:ext>
                  </a:extLst>
                </a:gridCol>
                <a:gridCol w="1415038">
                  <a:extLst>
                    <a:ext uri="{9D8B030D-6E8A-4147-A177-3AD203B41FA5}">
                      <a16:colId xmlns="" xmlns:a16="http://schemas.microsoft.com/office/drawing/2014/main" val="612401462"/>
                    </a:ext>
                  </a:extLst>
                </a:gridCol>
                <a:gridCol w="1028544">
                  <a:extLst>
                    <a:ext uri="{9D8B030D-6E8A-4147-A177-3AD203B41FA5}">
                      <a16:colId xmlns="" xmlns:a16="http://schemas.microsoft.com/office/drawing/2014/main" val="3078685772"/>
                    </a:ext>
                  </a:extLst>
                </a:gridCol>
                <a:gridCol w="1145429">
                  <a:extLst>
                    <a:ext uri="{9D8B030D-6E8A-4147-A177-3AD203B41FA5}">
                      <a16:colId xmlns="" xmlns:a16="http://schemas.microsoft.com/office/drawing/2014/main" val="2143587007"/>
                    </a:ext>
                  </a:extLst>
                </a:gridCol>
                <a:gridCol w="1489058">
                  <a:extLst>
                    <a:ext uri="{9D8B030D-6E8A-4147-A177-3AD203B41FA5}">
                      <a16:colId xmlns="" xmlns:a16="http://schemas.microsoft.com/office/drawing/2014/main" val="2566725094"/>
                    </a:ext>
                  </a:extLst>
                </a:gridCol>
                <a:gridCol w="1107248">
                  <a:extLst>
                    <a:ext uri="{9D8B030D-6E8A-4147-A177-3AD203B41FA5}">
                      <a16:colId xmlns="" xmlns:a16="http://schemas.microsoft.com/office/drawing/2014/main" val="4070168154"/>
                    </a:ext>
                  </a:extLst>
                </a:gridCol>
                <a:gridCol w="1107248">
                  <a:extLst>
                    <a:ext uri="{9D8B030D-6E8A-4147-A177-3AD203B41FA5}">
                      <a16:colId xmlns="" xmlns:a16="http://schemas.microsoft.com/office/drawing/2014/main" val="700750916"/>
                    </a:ext>
                  </a:extLst>
                </a:gridCol>
                <a:gridCol w="1107248">
                  <a:extLst>
                    <a:ext uri="{9D8B030D-6E8A-4147-A177-3AD203B41FA5}">
                      <a16:colId xmlns="" xmlns:a16="http://schemas.microsoft.com/office/drawing/2014/main" val="2371989020"/>
                    </a:ext>
                  </a:extLst>
                </a:gridCol>
              </a:tblGrid>
              <a:tr h="452403">
                <a:tc>
                  <a:txBody>
                    <a:bodyPr/>
                    <a:lstStyle/>
                    <a:p>
                      <a:r>
                        <a:rPr lang="en-GB" sz="1200" b="1" dirty="0"/>
                        <a:t>Rank</a:t>
                      </a:r>
                    </a:p>
                  </a:txBody>
                  <a:tcPr marL="34800" marR="34800" marT="17400" marB="17400" anchor="ctr"/>
                </a:tc>
                <a:tc>
                  <a:txBody>
                    <a:bodyPr/>
                    <a:lstStyle/>
                    <a:p>
                      <a:pPr algn="ctr"/>
                      <a:r>
                        <a:rPr lang="en-GB" sz="1200" b="1" dirty="0"/>
                        <a:t>Drug</a:t>
                      </a:r>
                    </a:p>
                  </a:txBody>
                  <a:tcPr marL="34800" marR="34800" marT="17400" marB="17400" anchor="ctr"/>
                </a:tc>
                <a:tc>
                  <a:txBody>
                    <a:bodyPr/>
                    <a:lstStyle/>
                    <a:p>
                      <a:r>
                        <a:rPr lang="en-GB" sz="1200" b="1" dirty="0"/>
                        <a:t>Trade name</a:t>
                      </a:r>
                    </a:p>
                  </a:txBody>
                  <a:tcPr marL="34800" marR="34800" marT="17400" marB="17400" anchor="ctr"/>
                </a:tc>
                <a:tc>
                  <a:txBody>
                    <a:bodyPr/>
                    <a:lstStyle/>
                    <a:p>
                      <a:pPr algn="ctr"/>
                      <a:r>
                        <a:rPr lang="en-GB" sz="1200" b="1" dirty="0"/>
                        <a:t>Type</a:t>
                      </a:r>
                    </a:p>
                  </a:txBody>
                  <a:tcPr marL="34800" marR="34800" marT="17400" marB="17400" anchor="ctr">
                    <a:lnB w="12700" cap="flat" cmpd="sng" algn="ctr">
                      <a:solidFill>
                        <a:schemeClr val="tx1"/>
                      </a:solidFill>
                      <a:prstDash val="solid"/>
                      <a:round/>
                      <a:headEnd type="none" w="med" len="med"/>
                      <a:tailEnd type="none" w="med" len="med"/>
                    </a:lnB>
                  </a:tcPr>
                </a:tc>
                <a:tc>
                  <a:txBody>
                    <a:bodyPr/>
                    <a:lstStyle/>
                    <a:p>
                      <a:r>
                        <a:rPr lang="en-GB" sz="1200" b="1" dirty="0"/>
                        <a:t>Main indications</a:t>
                      </a:r>
                    </a:p>
                  </a:txBody>
                  <a:tcPr marL="34800" marR="34800" marT="17400" marB="17400" anchor="ctr"/>
                </a:tc>
                <a:tc>
                  <a:txBody>
                    <a:bodyPr/>
                    <a:lstStyle/>
                    <a:p>
                      <a:r>
                        <a:rPr lang="en-GB" sz="1200" b="1" dirty="0"/>
                        <a:t>Company</a:t>
                      </a:r>
                    </a:p>
                  </a:txBody>
                  <a:tcPr marL="34800" marR="34800" marT="17400" marB="17400" anchor="ctr"/>
                </a:tc>
                <a:tc>
                  <a:txBody>
                    <a:bodyPr/>
                    <a:lstStyle/>
                    <a:p>
                      <a:r>
                        <a:rPr lang="en-GB" sz="1200" b="1" dirty="0"/>
                        <a:t>Sales (USD millions/year)</a:t>
                      </a:r>
                    </a:p>
                  </a:txBody>
                  <a:tcPr marL="34800" marR="34800" marT="17400" marB="17400" anchor="ctr"/>
                </a:tc>
                <a:tc>
                  <a:txBody>
                    <a:bodyPr/>
                    <a:lstStyle/>
                    <a:p>
                      <a:r>
                        <a:rPr lang="en-GB" sz="1200" b="1" dirty="0"/>
                        <a:t>∆ vs 2014</a:t>
                      </a:r>
                    </a:p>
                  </a:txBody>
                  <a:tcPr marL="34800" marR="34800" marT="17400" marB="17400" anchor="ctr"/>
                </a:tc>
                <a:extLst>
                  <a:ext uri="{0D108BD9-81ED-4DB2-BD59-A6C34878D82A}">
                    <a16:rowId xmlns="" xmlns:a16="http://schemas.microsoft.com/office/drawing/2014/main" val="2871978990"/>
                  </a:ext>
                </a:extLst>
              </a:tr>
              <a:tr h="348003">
                <a:tc>
                  <a:txBody>
                    <a:bodyPr/>
                    <a:lstStyle/>
                    <a:p>
                      <a:pPr algn="l"/>
                      <a:r>
                        <a:rPr lang="en-GB" sz="1200" dirty="0"/>
                        <a:t>1</a:t>
                      </a:r>
                    </a:p>
                  </a:txBody>
                  <a:tcPr marL="34800" marR="34800" marT="17400" marB="17400" anchor="ctr"/>
                </a:tc>
                <a:tc>
                  <a:txBody>
                    <a:bodyPr/>
                    <a:lstStyle/>
                    <a:p>
                      <a:pPr algn="l"/>
                      <a:r>
                        <a:rPr lang="en-GB" sz="1200" dirty="0">
                          <a:hlinkClick r:id="rId3" tooltip="Adalimumab"/>
                        </a:rPr>
                        <a:t>Adalimumab</a:t>
                      </a:r>
                      <a:endParaRPr lang="en-GB" sz="1200" dirty="0"/>
                    </a:p>
                  </a:txBody>
                  <a:tcPr marL="34800" marR="34800" marT="17400" marB="17400" anchor="ctr"/>
                </a:tc>
                <a:tc>
                  <a:txBody>
                    <a:bodyPr/>
                    <a:lstStyle/>
                    <a:p>
                      <a:pPr algn="l"/>
                      <a:r>
                        <a:rPr lang="en-GB" sz="1200" dirty="0" err="1"/>
                        <a:t>Humira</a:t>
                      </a:r>
                      <a:endParaRPr lang="en-GB" sz="1200" dirty="0"/>
                    </a:p>
                  </a:txBody>
                  <a:tcPr marL="34800" marR="34800" marT="17400" marB="174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l"/>
                      <a:r>
                        <a:rPr lang="en-GB" sz="1200" dirty="0">
                          <a:hlinkClick r:id="rId4" tooltip="Rheumatoid arthritis"/>
                        </a:rPr>
                        <a:t>Rheumatoid arthritis</a:t>
                      </a:r>
                      <a:endParaRPr lang="en-GB" sz="1200" dirty="0"/>
                    </a:p>
                  </a:txBody>
                  <a:tcPr marL="34800" marR="34800" marT="17400" marB="174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lang="en-GB" sz="1200" dirty="0">
                          <a:hlinkClick r:id="rId5" tooltip="AbbVie Inc."/>
                        </a:rPr>
                        <a:t>AbbVie Inc.</a:t>
                      </a:r>
                      <a:endParaRPr lang="en-GB" sz="1200" dirty="0"/>
                    </a:p>
                  </a:txBody>
                  <a:tcPr marL="34800" marR="34800" marT="17400" marB="17400" anchor="ctr"/>
                </a:tc>
                <a:tc>
                  <a:txBody>
                    <a:bodyPr/>
                    <a:lstStyle/>
                    <a:p>
                      <a:pPr lvl="0" algn="ctr"/>
                      <a:r>
                        <a:rPr lang="en-GB" sz="1200" dirty="0" smtClean="0"/>
                        <a:t>14,012     </a:t>
                      </a:r>
                      <a:r>
                        <a:rPr lang="en-GB" sz="1200" baseline="0" dirty="0" smtClean="0"/>
                        <a:t>   </a:t>
                      </a:r>
                      <a:r>
                        <a:rPr lang="en-GB" sz="1200" dirty="0" smtClean="0"/>
                        <a:t> </a:t>
                      </a:r>
                      <a:endParaRPr lang="en-GB" sz="1200" dirty="0"/>
                    </a:p>
                  </a:txBody>
                  <a:tcPr marL="34800" marR="34800" marT="17400" marB="17400" anchor="ctr"/>
                </a:tc>
                <a:tc>
                  <a:txBody>
                    <a:bodyPr/>
                    <a:lstStyle/>
                    <a:p>
                      <a:pPr lvl="0" algn="ctr"/>
                      <a:r>
                        <a:rPr lang="en-GB" sz="1200" dirty="0" smtClean="0"/>
                        <a:t> 1,469</a:t>
                      </a:r>
                      <a:endParaRPr lang="en-GB" sz="1200" dirty="0"/>
                    </a:p>
                  </a:txBody>
                  <a:tcPr marL="34800" marR="34800" marT="17400" marB="17400" anchor="ctr"/>
                </a:tc>
                <a:extLst>
                  <a:ext uri="{0D108BD9-81ED-4DB2-BD59-A6C34878D82A}">
                    <a16:rowId xmlns="" xmlns:a16="http://schemas.microsoft.com/office/drawing/2014/main" val="3596555789"/>
                  </a:ext>
                </a:extLst>
              </a:tr>
              <a:tr h="348003">
                <a:tc>
                  <a:txBody>
                    <a:bodyPr/>
                    <a:lstStyle/>
                    <a:p>
                      <a:pPr algn="l"/>
                      <a:r>
                        <a:rPr lang="en-GB" sz="1200"/>
                        <a:t>2</a:t>
                      </a:r>
                    </a:p>
                  </a:txBody>
                  <a:tcPr marL="34800" marR="34800" marT="17400" marB="17400" anchor="ctr"/>
                </a:tc>
                <a:tc>
                  <a:txBody>
                    <a:bodyPr/>
                    <a:lstStyle/>
                    <a:p>
                      <a:pPr algn="l"/>
                      <a:r>
                        <a:rPr lang="en-GB" sz="1200" dirty="0" err="1">
                          <a:hlinkClick r:id="rId6" tooltip="Ledipasvir/sofosbuvir"/>
                        </a:rPr>
                        <a:t>Ledipasvir</a:t>
                      </a:r>
                      <a:r>
                        <a:rPr lang="en-GB" sz="1200" dirty="0">
                          <a:hlinkClick r:id="rId6" tooltip="Ledipasvir/sofosbuvir"/>
                        </a:rPr>
                        <a:t>/</a:t>
                      </a:r>
                      <a:r>
                        <a:rPr lang="en-GB" sz="1200" dirty="0" err="1">
                          <a:hlinkClick r:id="rId6" tooltip="Ledipasvir/sofosbuvir"/>
                        </a:rPr>
                        <a:t>sofosbuvir</a:t>
                      </a:r>
                      <a:endParaRPr lang="en-GB" sz="1200" dirty="0"/>
                    </a:p>
                  </a:txBody>
                  <a:tcPr marL="34800" marR="34800" marT="17400" marB="17400" anchor="ctr"/>
                </a:tc>
                <a:tc>
                  <a:txBody>
                    <a:bodyPr/>
                    <a:lstStyle/>
                    <a:p>
                      <a:pPr algn="l"/>
                      <a:r>
                        <a:rPr lang="en-GB" sz="1200" dirty="0" err="1"/>
                        <a:t>Harvoni</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Small molecule</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7" tooltip="Hepatitis C"/>
                        </a:rPr>
                        <a:t>Hepatitis C</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8" tooltip="Gilead Sciences"/>
                        </a:rPr>
                        <a:t>Gilead Sciences</a:t>
                      </a:r>
                      <a:endParaRPr lang="en-GB" sz="1200" dirty="0"/>
                    </a:p>
                  </a:txBody>
                  <a:tcPr marL="34800" marR="34800" marT="17400" marB="17400" anchor="ctr"/>
                </a:tc>
                <a:tc>
                  <a:txBody>
                    <a:bodyPr/>
                    <a:lstStyle/>
                    <a:p>
                      <a:pPr lvl="0" algn="ctr"/>
                      <a:r>
                        <a:rPr lang="en-GB" sz="1200" dirty="0"/>
                        <a:t>13,864</a:t>
                      </a:r>
                    </a:p>
                  </a:txBody>
                  <a:tcPr marL="34800" marR="34800" marT="17400" marB="17400" anchor="ctr"/>
                </a:tc>
                <a:tc>
                  <a:txBody>
                    <a:bodyPr/>
                    <a:lstStyle/>
                    <a:p>
                      <a:pPr lvl="0" algn="ctr"/>
                      <a:r>
                        <a:rPr lang="en-GB" sz="1200" dirty="0"/>
                        <a:t>11,737</a:t>
                      </a:r>
                    </a:p>
                  </a:txBody>
                  <a:tcPr marL="34800" marR="34800" marT="17400" marB="17400" anchor="ctr"/>
                </a:tc>
                <a:extLst>
                  <a:ext uri="{0D108BD9-81ED-4DB2-BD59-A6C34878D82A}">
                    <a16:rowId xmlns="" xmlns:a16="http://schemas.microsoft.com/office/drawing/2014/main" val="1434469952"/>
                  </a:ext>
                </a:extLst>
              </a:tr>
              <a:tr h="348003">
                <a:tc>
                  <a:txBody>
                    <a:bodyPr/>
                    <a:lstStyle/>
                    <a:p>
                      <a:pPr algn="l"/>
                      <a:r>
                        <a:rPr lang="en-GB" sz="1200"/>
                        <a:t>3</a:t>
                      </a:r>
                    </a:p>
                  </a:txBody>
                  <a:tcPr marL="34800" marR="34800" marT="17400" marB="17400" anchor="ctr"/>
                </a:tc>
                <a:tc>
                  <a:txBody>
                    <a:bodyPr/>
                    <a:lstStyle/>
                    <a:p>
                      <a:pPr algn="l"/>
                      <a:r>
                        <a:rPr lang="en-GB" sz="1200" dirty="0" err="1">
                          <a:hlinkClick r:id="rId9" tooltip="Etanercept"/>
                        </a:rPr>
                        <a:t>Etanercept</a:t>
                      </a:r>
                      <a:endParaRPr lang="en-GB" sz="1200" dirty="0"/>
                    </a:p>
                  </a:txBody>
                  <a:tcPr marL="34800" marR="34800" marT="17400" marB="17400" anchor="ctr"/>
                </a:tc>
                <a:tc>
                  <a:txBody>
                    <a:bodyPr/>
                    <a:lstStyle/>
                    <a:p>
                      <a:pPr algn="l"/>
                      <a:r>
                        <a:rPr lang="en-GB" sz="1200" dirty="0"/>
                        <a:t>Enbrel</a:t>
                      </a:r>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l"/>
                      <a:r>
                        <a:rPr lang="en-GB" sz="1200" dirty="0">
                          <a:hlinkClick r:id="rId4" tooltip="Rheumatoid arthritis"/>
                        </a:rPr>
                        <a:t>Rheumatoid arthritis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0" tooltip="Amgen"/>
                        </a:rPr>
                        <a:t>Amgen</a:t>
                      </a:r>
                      <a:r>
                        <a:rPr lang="en-GB" sz="1200" dirty="0"/>
                        <a:t> </a:t>
                      </a:r>
                      <a:r>
                        <a:rPr lang="en-GB" sz="1200" dirty="0">
                          <a:hlinkClick r:id="rId11" tooltip="Pfizer"/>
                        </a:rPr>
                        <a:t>Pfizer</a:t>
                      </a:r>
                      <a:endParaRPr lang="en-GB" sz="1200" dirty="0"/>
                    </a:p>
                  </a:txBody>
                  <a:tcPr marL="34800" marR="34800" marT="17400" marB="17400" anchor="ctr"/>
                </a:tc>
                <a:tc>
                  <a:txBody>
                    <a:bodyPr/>
                    <a:lstStyle/>
                    <a:p>
                      <a:pPr lvl="0" algn="ctr"/>
                      <a:r>
                        <a:rPr lang="en-GB" sz="1200" dirty="0"/>
                        <a:t>8,697</a:t>
                      </a:r>
                    </a:p>
                  </a:txBody>
                  <a:tcPr marL="34800" marR="34800" marT="17400" marB="17400" anchor="ctr"/>
                </a:tc>
                <a:tc>
                  <a:txBody>
                    <a:bodyPr/>
                    <a:lstStyle/>
                    <a:p>
                      <a:pPr lvl="0" algn="ctr"/>
                      <a:r>
                        <a:rPr lang="en-GB" sz="1200" dirty="0"/>
                        <a:t>4,009</a:t>
                      </a:r>
                    </a:p>
                  </a:txBody>
                  <a:tcPr marL="34800" marR="34800" marT="17400" marB="17400" anchor="ctr"/>
                </a:tc>
                <a:extLst>
                  <a:ext uri="{0D108BD9-81ED-4DB2-BD59-A6C34878D82A}">
                    <a16:rowId xmlns="" xmlns:a16="http://schemas.microsoft.com/office/drawing/2014/main" val="480902885"/>
                  </a:ext>
                </a:extLst>
              </a:tr>
              <a:tr h="577388">
                <a:tc>
                  <a:txBody>
                    <a:bodyPr/>
                    <a:lstStyle/>
                    <a:p>
                      <a:pPr algn="l"/>
                      <a:r>
                        <a:rPr lang="en-GB" sz="1200"/>
                        <a:t>4</a:t>
                      </a:r>
                    </a:p>
                  </a:txBody>
                  <a:tcPr marL="34800" marR="34800" marT="17400" marB="17400" anchor="ctr"/>
                </a:tc>
                <a:tc>
                  <a:txBody>
                    <a:bodyPr/>
                    <a:lstStyle/>
                    <a:p>
                      <a:pPr algn="l"/>
                      <a:r>
                        <a:rPr lang="en-GB" sz="1200" dirty="0">
                          <a:hlinkClick r:id="rId12" tooltip="Infliximab"/>
                        </a:rPr>
                        <a:t>Infliximab</a:t>
                      </a:r>
                      <a:endParaRPr lang="en-GB" sz="1200" dirty="0"/>
                    </a:p>
                  </a:txBody>
                  <a:tcPr marL="34800" marR="34800" marT="17400" marB="17400" anchor="ctr"/>
                </a:tc>
                <a:tc>
                  <a:txBody>
                    <a:bodyPr/>
                    <a:lstStyle/>
                    <a:p>
                      <a:pPr algn="l"/>
                      <a:r>
                        <a:rPr lang="en-GB" sz="1200" dirty="0" err="1"/>
                        <a:t>Remicade</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l"/>
                      <a:r>
                        <a:rPr lang="en-GB" sz="1200" dirty="0">
                          <a:hlinkClick r:id="rId13" tooltip="Gastroesophageal reflux disease"/>
                        </a:rPr>
                        <a:t>Crohn's Disease</a:t>
                      </a:r>
                      <a:r>
                        <a:rPr lang="en-GB" sz="1200" dirty="0"/>
                        <a:t/>
                      </a:r>
                      <a:br>
                        <a:rPr lang="en-GB" sz="1200" dirty="0"/>
                      </a:br>
                      <a:r>
                        <a:rPr lang="en-GB" sz="1200" dirty="0">
                          <a:hlinkClick r:id="rId13" tooltip="Gastroesophageal reflux disease"/>
                        </a:rPr>
                        <a:t>Rheumatoid Arthritis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4" tooltip="Johnson &amp; Johnson"/>
                        </a:rPr>
                        <a:t>Johnson &amp; Johnson</a:t>
                      </a:r>
                      <a:endParaRPr lang="en-GB" sz="1200" dirty="0"/>
                    </a:p>
                  </a:txBody>
                  <a:tcPr marL="34800" marR="34800" marT="17400" marB="17400" anchor="ctr"/>
                </a:tc>
                <a:tc>
                  <a:txBody>
                    <a:bodyPr/>
                    <a:lstStyle/>
                    <a:p>
                      <a:pPr lvl="0" algn="ctr"/>
                      <a:r>
                        <a:rPr lang="en-GB" sz="1200" dirty="0"/>
                        <a:t>8,355</a:t>
                      </a:r>
                    </a:p>
                  </a:txBody>
                  <a:tcPr marL="34800" marR="34800" marT="17400" marB="17400" anchor="ctr"/>
                </a:tc>
                <a:tc>
                  <a:txBody>
                    <a:bodyPr/>
                    <a:lstStyle/>
                    <a:p>
                      <a:pPr lvl="0" algn="ctr"/>
                      <a:r>
                        <a:rPr lang="en-GB" sz="1200" dirty="0"/>
                        <a:t>1,487</a:t>
                      </a:r>
                    </a:p>
                  </a:txBody>
                  <a:tcPr marL="34800" marR="34800" marT="17400" marB="17400" anchor="ctr"/>
                </a:tc>
                <a:extLst>
                  <a:ext uri="{0D108BD9-81ED-4DB2-BD59-A6C34878D82A}">
                    <a16:rowId xmlns="" xmlns:a16="http://schemas.microsoft.com/office/drawing/2014/main" val="3577613468"/>
                  </a:ext>
                </a:extLst>
              </a:tr>
              <a:tr h="648072">
                <a:tc>
                  <a:txBody>
                    <a:bodyPr/>
                    <a:lstStyle/>
                    <a:p>
                      <a:pPr algn="l"/>
                      <a:r>
                        <a:rPr lang="en-GB" sz="1200" dirty="0"/>
                        <a:t>5</a:t>
                      </a:r>
                    </a:p>
                  </a:txBody>
                  <a:tcPr marL="34800" marR="34800" marT="17400" marB="17400" anchor="ctr"/>
                </a:tc>
                <a:tc>
                  <a:txBody>
                    <a:bodyPr/>
                    <a:lstStyle/>
                    <a:p>
                      <a:pPr algn="l"/>
                      <a:r>
                        <a:rPr lang="en-GB" sz="1200" dirty="0">
                          <a:hlinkClick r:id="rId15" tooltip="Rituximab"/>
                        </a:rPr>
                        <a:t>Rituximab</a:t>
                      </a:r>
                      <a:endParaRPr lang="en-GB" sz="1200" dirty="0"/>
                    </a:p>
                  </a:txBody>
                  <a:tcPr marL="34800" marR="34800" marT="17400" marB="17400" anchor="ctr"/>
                </a:tc>
                <a:tc>
                  <a:txBody>
                    <a:bodyPr/>
                    <a:lstStyle/>
                    <a:p>
                      <a:pPr algn="l"/>
                      <a:r>
                        <a:rPr lang="en-GB" sz="1200" dirty="0" err="1"/>
                        <a:t>Mabthera</a:t>
                      </a:r>
                      <a:r>
                        <a:rPr lang="en-GB" sz="1200" dirty="0"/>
                        <a:t> </a:t>
                      </a:r>
                      <a:r>
                        <a:rPr lang="en-GB" sz="1200" dirty="0" err="1"/>
                        <a:t>Rituxan</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l"/>
                      <a:r>
                        <a:rPr lang="en-GB" sz="1200" dirty="0">
                          <a:hlinkClick r:id="rId16" tooltip="Lymphoma"/>
                        </a:rPr>
                        <a:t>Lymphoma</a:t>
                      </a:r>
                      <a:r>
                        <a:rPr lang="en-GB" sz="1200" dirty="0"/>
                        <a:t> </a:t>
                      </a:r>
                      <a:r>
                        <a:rPr lang="en-GB" sz="1200" dirty="0" err="1">
                          <a:hlinkClick r:id="rId17" tooltip="Leukemia"/>
                        </a:rPr>
                        <a:t>Leukemia</a:t>
                      </a:r>
                      <a:endParaRPr lang="en-GB" sz="1200" dirty="0"/>
                    </a:p>
                    <a:p>
                      <a:pPr algn="l"/>
                      <a:r>
                        <a:rPr lang="en-GB" sz="1200" dirty="0">
                          <a:hlinkClick r:id="rId18" tooltip="Autoimmune disease"/>
                        </a:rPr>
                        <a:t>Autoimmune disorders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9" tooltip="Hoffmann-La Roche"/>
                        </a:rPr>
                        <a:t>Roche</a:t>
                      </a:r>
                      <a:endParaRPr lang="en-GB" sz="1200" dirty="0"/>
                    </a:p>
                  </a:txBody>
                  <a:tcPr marL="34800" marR="34800" marT="17400" marB="17400" anchor="ctr"/>
                </a:tc>
                <a:tc>
                  <a:txBody>
                    <a:bodyPr/>
                    <a:lstStyle/>
                    <a:p>
                      <a:pPr lvl="0" algn="ctr"/>
                      <a:r>
                        <a:rPr lang="en-GB" sz="1200" dirty="0"/>
                        <a:t>7,115</a:t>
                      </a:r>
                    </a:p>
                  </a:txBody>
                  <a:tcPr marL="34800" marR="34800" marT="17400" marB="17400" anchor="ctr"/>
                </a:tc>
                <a:tc>
                  <a:txBody>
                    <a:bodyPr/>
                    <a:lstStyle/>
                    <a:p>
                      <a:pPr lvl="0" algn="ctr"/>
                      <a:r>
                        <a:rPr lang="en-GB" sz="1200" dirty="0"/>
                        <a:t>1,456</a:t>
                      </a:r>
                    </a:p>
                  </a:txBody>
                  <a:tcPr marL="34800" marR="34800" marT="17400" marB="17400" anchor="ctr"/>
                </a:tc>
                <a:extLst>
                  <a:ext uri="{0D108BD9-81ED-4DB2-BD59-A6C34878D82A}">
                    <a16:rowId xmlns="" xmlns:a16="http://schemas.microsoft.com/office/drawing/2014/main" val="1999700228"/>
                  </a:ext>
                </a:extLst>
              </a:tr>
              <a:tr h="243602">
                <a:tc>
                  <a:txBody>
                    <a:bodyPr/>
                    <a:lstStyle/>
                    <a:p>
                      <a:pPr algn="l"/>
                      <a:r>
                        <a:rPr lang="en-GB" sz="1200"/>
                        <a:t>6</a:t>
                      </a:r>
                    </a:p>
                  </a:txBody>
                  <a:tcPr marL="34800" marR="34800" marT="17400" marB="17400" anchor="ctr"/>
                </a:tc>
                <a:tc>
                  <a:txBody>
                    <a:bodyPr/>
                    <a:lstStyle/>
                    <a:p>
                      <a:pPr algn="l"/>
                      <a:r>
                        <a:rPr lang="en-GB" sz="1200" dirty="0">
                          <a:hlinkClick r:id="rId20" tooltip="Insulin glargine"/>
                        </a:rPr>
                        <a:t>Insulin glargine</a:t>
                      </a:r>
                      <a:endParaRPr lang="en-GB" sz="1200" dirty="0"/>
                    </a:p>
                  </a:txBody>
                  <a:tcPr marL="34800" marR="34800" marT="17400" marB="17400" anchor="ctr"/>
                </a:tc>
                <a:tc>
                  <a:txBody>
                    <a:bodyPr/>
                    <a:lstStyle/>
                    <a:p>
                      <a:pPr algn="l"/>
                      <a:r>
                        <a:rPr lang="en-GB" sz="1200" dirty="0"/>
                        <a:t>Lantus</a:t>
                      </a:r>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l"/>
                      <a:r>
                        <a:rPr lang="en-GB" sz="1200" dirty="0">
                          <a:hlinkClick r:id="rId21" tooltip="Diabetes mellitus"/>
                        </a:rPr>
                        <a:t>Diabetes mellitus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22" tooltip="Sanofi"/>
                        </a:rPr>
                        <a:t>Sanofi</a:t>
                      </a:r>
                      <a:endParaRPr lang="en-GB" sz="1200" dirty="0"/>
                    </a:p>
                  </a:txBody>
                  <a:tcPr marL="34800" marR="34800" marT="17400" marB="17400" anchor="ctr"/>
                </a:tc>
                <a:tc>
                  <a:txBody>
                    <a:bodyPr/>
                    <a:lstStyle/>
                    <a:p>
                      <a:pPr lvl="0" algn="ctr"/>
                      <a:r>
                        <a:rPr lang="en-GB" sz="1200" dirty="0"/>
                        <a:t>7,029</a:t>
                      </a:r>
                    </a:p>
                  </a:txBody>
                  <a:tcPr marL="34800" marR="34800" marT="17400" marB="17400" anchor="ctr"/>
                </a:tc>
                <a:tc>
                  <a:txBody>
                    <a:bodyPr/>
                    <a:lstStyle/>
                    <a:p>
                      <a:pPr lvl="0" algn="ctr"/>
                      <a:r>
                        <a:rPr lang="en-GB" sz="1200" dirty="0"/>
                        <a:t>51</a:t>
                      </a:r>
                    </a:p>
                  </a:txBody>
                  <a:tcPr marL="34800" marR="34800" marT="17400" marB="17400" anchor="ctr"/>
                </a:tc>
                <a:extLst>
                  <a:ext uri="{0D108BD9-81ED-4DB2-BD59-A6C34878D82A}">
                    <a16:rowId xmlns="" xmlns:a16="http://schemas.microsoft.com/office/drawing/2014/main" val="2727046960"/>
                  </a:ext>
                </a:extLst>
              </a:tr>
              <a:tr h="348003">
                <a:tc>
                  <a:txBody>
                    <a:bodyPr/>
                    <a:lstStyle/>
                    <a:p>
                      <a:pPr algn="l"/>
                      <a:r>
                        <a:rPr lang="en-GB" sz="1200"/>
                        <a:t>7</a:t>
                      </a:r>
                    </a:p>
                  </a:txBody>
                  <a:tcPr marL="34800" marR="34800" marT="17400" marB="17400" anchor="ctr"/>
                </a:tc>
                <a:tc>
                  <a:txBody>
                    <a:bodyPr/>
                    <a:lstStyle/>
                    <a:p>
                      <a:pPr algn="l"/>
                      <a:r>
                        <a:rPr lang="en-GB" sz="1200" dirty="0">
                          <a:hlinkClick r:id="rId23" tooltip="Bevacizumab"/>
                        </a:rPr>
                        <a:t>Bevacizumab</a:t>
                      </a:r>
                      <a:endParaRPr lang="en-GB" sz="1200" dirty="0"/>
                    </a:p>
                  </a:txBody>
                  <a:tcPr marL="34800" marR="34800" marT="17400" marB="17400" anchor="ctr"/>
                </a:tc>
                <a:tc>
                  <a:txBody>
                    <a:bodyPr/>
                    <a:lstStyle/>
                    <a:p>
                      <a:pPr algn="l"/>
                      <a:r>
                        <a:rPr lang="en-GB" sz="1200" dirty="0" err="1"/>
                        <a:t>Avastin</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l"/>
                      <a:r>
                        <a:rPr lang="en-GB" sz="1200" dirty="0">
                          <a:hlinkClick r:id="rId24" tooltip="Cancer"/>
                        </a:rPr>
                        <a:t>Metastatic cancers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9" tooltip="Hoffmann-La Roche"/>
                        </a:rPr>
                        <a:t>Roche</a:t>
                      </a:r>
                      <a:endParaRPr lang="en-GB" sz="1200" dirty="0"/>
                    </a:p>
                  </a:txBody>
                  <a:tcPr marL="34800" marR="34800" marT="17400" marB="17400" anchor="ctr"/>
                </a:tc>
                <a:tc>
                  <a:txBody>
                    <a:bodyPr/>
                    <a:lstStyle/>
                    <a:p>
                      <a:pPr lvl="0" algn="ctr"/>
                      <a:r>
                        <a:rPr lang="en-GB" sz="1200" dirty="0"/>
                        <a:t>6,751</a:t>
                      </a:r>
                    </a:p>
                  </a:txBody>
                  <a:tcPr marL="34800" marR="34800" marT="17400" marB="17400" anchor="ctr"/>
                </a:tc>
                <a:tc>
                  <a:txBody>
                    <a:bodyPr/>
                    <a:lstStyle/>
                    <a:p>
                      <a:pPr lvl="0" algn="ctr"/>
                      <a:r>
                        <a:rPr lang="en-GB" sz="1200" dirty="0"/>
                        <a:t>270</a:t>
                      </a:r>
                    </a:p>
                  </a:txBody>
                  <a:tcPr marL="34800" marR="34800" marT="17400" marB="17400" anchor="ctr"/>
                </a:tc>
                <a:extLst>
                  <a:ext uri="{0D108BD9-81ED-4DB2-BD59-A6C34878D82A}">
                    <a16:rowId xmlns="" xmlns:a16="http://schemas.microsoft.com/office/drawing/2014/main" val="1846603403"/>
                  </a:ext>
                </a:extLst>
              </a:tr>
              <a:tr h="243602">
                <a:tc>
                  <a:txBody>
                    <a:bodyPr/>
                    <a:lstStyle/>
                    <a:p>
                      <a:pPr algn="l"/>
                      <a:r>
                        <a:rPr lang="en-GB" sz="1200"/>
                        <a:t>8</a:t>
                      </a:r>
                    </a:p>
                  </a:txBody>
                  <a:tcPr marL="34800" marR="34800" marT="17400" marB="17400" anchor="ctr"/>
                </a:tc>
                <a:tc>
                  <a:txBody>
                    <a:bodyPr/>
                    <a:lstStyle/>
                    <a:p>
                      <a:pPr algn="l"/>
                      <a:r>
                        <a:rPr lang="en-GB" sz="1200" dirty="0" err="1">
                          <a:hlinkClick r:id="rId25" tooltip="Trastuzumab"/>
                        </a:rPr>
                        <a:t>Trastuzumab</a:t>
                      </a:r>
                      <a:endParaRPr lang="en-GB" sz="1200" dirty="0"/>
                    </a:p>
                  </a:txBody>
                  <a:tcPr marL="34800" marR="34800" marT="17400" marB="17400" anchor="ctr"/>
                </a:tc>
                <a:tc>
                  <a:txBody>
                    <a:bodyPr/>
                    <a:lstStyle/>
                    <a:p>
                      <a:pPr algn="l"/>
                      <a:r>
                        <a:rPr lang="en-GB" sz="1200" dirty="0"/>
                        <a:t>Herceptin</a:t>
                      </a:r>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solidFill>
                            <a:schemeClr val="tx1"/>
                          </a:solidFill>
                        </a:rPr>
                        <a:t>Biologic</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l"/>
                      <a:r>
                        <a:rPr lang="en-GB" sz="1200" dirty="0">
                          <a:hlinkClick r:id="rId26" tooltip="Breast cancer"/>
                        </a:rPr>
                        <a:t>Breast cancer</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GB" sz="1200" dirty="0">
                          <a:hlinkClick r:id="rId19" tooltip="Hoffmann-La Roche"/>
                        </a:rPr>
                        <a:t>Roche</a:t>
                      </a:r>
                      <a:endParaRPr lang="en-GB" sz="1200" dirty="0"/>
                    </a:p>
                  </a:txBody>
                  <a:tcPr marL="34800" marR="34800" marT="17400" marB="17400" anchor="ctr"/>
                </a:tc>
                <a:tc>
                  <a:txBody>
                    <a:bodyPr/>
                    <a:lstStyle/>
                    <a:p>
                      <a:pPr lvl="0" algn="ctr"/>
                      <a:r>
                        <a:rPr lang="en-GB" sz="1200" dirty="0"/>
                        <a:t>6,603</a:t>
                      </a:r>
                    </a:p>
                  </a:txBody>
                  <a:tcPr marL="34800" marR="34800" marT="17400" marB="17400" anchor="ctr"/>
                </a:tc>
                <a:tc>
                  <a:txBody>
                    <a:bodyPr/>
                    <a:lstStyle/>
                    <a:p>
                      <a:pPr lvl="0" algn="ctr"/>
                      <a:r>
                        <a:rPr lang="en-GB" sz="1200" dirty="0"/>
                        <a:t>265</a:t>
                      </a:r>
                    </a:p>
                  </a:txBody>
                  <a:tcPr marL="34800" marR="34800" marT="17400" marB="17400" anchor="ctr"/>
                </a:tc>
                <a:extLst>
                  <a:ext uri="{0D108BD9-81ED-4DB2-BD59-A6C34878D82A}">
                    <a16:rowId xmlns="" xmlns:a16="http://schemas.microsoft.com/office/drawing/2014/main" val="2282581352"/>
                  </a:ext>
                </a:extLst>
              </a:tr>
              <a:tr h="604953">
                <a:tc>
                  <a:txBody>
                    <a:bodyPr/>
                    <a:lstStyle/>
                    <a:p>
                      <a:pPr algn="l"/>
                      <a:r>
                        <a:rPr lang="en-GB" sz="1200" dirty="0"/>
                        <a:t>9</a:t>
                      </a:r>
                    </a:p>
                  </a:txBody>
                  <a:tcPr marL="34800" marR="34800" marT="17400" marB="17400" anchor="ctr"/>
                </a:tc>
                <a:tc>
                  <a:txBody>
                    <a:bodyPr/>
                    <a:lstStyle/>
                    <a:p>
                      <a:pPr algn="l"/>
                      <a:r>
                        <a:rPr lang="en-GB" sz="1200" dirty="0" err="1">
                          <a:hlinkClick r:id="rId27" tooltip="Lenalidomide"/>
                        </a:rPr>
                        <a:t>Lenalidomide</a:t>
                      </a:r>
                      <a:endParaRPr lang="en-GB" sz="1200" dirty="0"/>
                    </a:p>
                  </a:txBody>
                  <a:tcPr marL="34800" marR="34800" marT="17400" marB="17400" anchor="ctr"/>
                </a:tc>
                <a:tc>
                  <a:txBody>
                    <a:bodyPr/>
                    <a:lstStyle/>
                    <a:p>
                      <a:pPr algn="l"/>
                      <a:r>
                        <a:rPr lang="en-GB" sz="1200" dirty="0" err="1"/>
                        <a:t>Revlimid</a:t>
                      </a:r>
                      <a:endParaRPr lang="en-GB" sz="1200" dirty="0"/>
                    </a:p>
                  </a:txBody>
                  <a:tcPr marL="34800" marR="34800" marT="17400" marB="174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GB" sz="1200" dirty="0">
                          <a:solidFill>
                            <a:schemeClr val="tx1"/>
                          </a:solidFill>
                        </a:rPr>
                        <a:t>Small molecule</a:t>
                      </a:r>
                      <a:endParaRPr lang="en-GB" sz="1200" b="1" dirty="0">
                        <a:solidFill>
                          <a:schemeClr val="tx1"/>
                        </a:solidFill>
                      </a:endParaRPr>
                    </a:p>
                  </a:txBody>
                  <a:tcPr marL="34800" marR="34800" marT="17400" marB="17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l"/>
                      <a:r>
                        <a:rPr lang="en-GB" sz="1200" dirty="0">
                          <a:hlinkClick r:id="rId28" tooltip="Multiple myeloma"/>
                        </a:rPr>
                        <a:t>Multiple myeloma</a:t>
                      </a:r>
                      <a:r>
                        <a:rPr lang="en-GB" sz="1200" dirty="0"/>
                        <a:t> </a:t>
                      </a:r>
                      <a:r>
                        <a:rPr lang="en-GB" sz="1200" dirty="0">
                          <a:hlinkClick r:id="rId29" tooltip="Myelodysplastic syndrome"/>
                        </a:rPr>
                        <a:t>Myelodysplastic syndromes</a:t>
                      </a:r>
                      <a:endParaRPr lang="en-GB" sz="1200" dirty="0"/>
                    </a:p>
                  </a:txBody>
                  <a:tcPr marL="34800" marR="34800" marT="17400" marB="174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lang="en-GB" sz="1200" dirty="0">
                          <a:hlinkClick r:id="rId30" tooltip="Celgene"/>
                        </a:rPr>
                        <a:t>Celgene</a:t>
                      </a:r>
                      <a:endParaRPr lang="en-GB" sz="1200" dirty="0"/>
                    </a:p>
                  </a:txBody>
                  <a:tcPr marL="34800" marR="34800" marT="17400" marB="17400" anchor="ctr"/>
                </a:tc>
                <a:tc>
                  <a:txBody>
                    <a:bodyPr/>
                    <a:lstStyle/>
                    <a:p>
                      <a:pPr lvl="0" algn="ctr"/>
                      <a:r>
                        <a:rPr lang="en-GB" sz="1200" dirty="0"/>
                        <a:t>5,801</a:t>
                      </a:r>
                    </a:p>
                  </a:txBody>
                  <a:tcPr marL="34800" marR="34800" marT="17400" marB="17400" anchor="ctr"/>
                </a:tc>
                <a:tc>
                  <a:txBody>
                    <a:bodyPr/>
                    <a:lstStyle/>
                    <a:p>
                      <a:pPr lvl="0" algn="ctr"/>
                      <a:r>
                        <a:rPr lang="en-GB" sz="1200" dirty="0"/>
                        <a:t>821</a:t>
                      </a:r>
                    </a:p>
                  </a:txBody>
                  <a:tcPr marL="34800" marR="34800" marT="17400" marB="17400" anchor="ctr"/>
                </a:tc>
                <a:extLst>
                  <a:ext uri="{0D108BD9-81ED-4DB2-BD59-A6C34878D82A}">
                    <a16:rowId xmlns="" xmlns:a16="http://schemas.microsoft.com/office/drawing/2014/main" val="2758583372"/>
                  </a:ext>
                </a:extLst>
              </a:tr>
              <a:tr h="348003">
                <a:tc>
                  <a:txBody>
                    <a:bodyPr/>
                    <a:lstStyle/>
                    <a:p>
                      <a:pPr algn="l"/>
                      <a:r>
                        <a:rPr lang="en-GB" sz="1200" dirty="0"/>
                        <a:t>10</a:t>
                      </a:r>
                    </a:p>
                  </a:txBody>
                  <a:tcPr marL="34800" marR="34800" marT="17400" marB="17400" anchor="ctr"/>
                </a:tc>
                <a:tc>
                  <a:txBody>
                    <a:bodyPr/>
                    <a:lstStyle/>
                    <a:p>
                      <a:pPr algn="l"/>
                      <a:r>
                        <a:rPr lang="en-GB" sz="1200" dirty="0">
                          <a:hlinkClick r:id="rId31" tooltip="Sofosbuvir"/>
                        </a:rPr>
                        <a:t>Sofosbuvir</a:t>
                      </a:r>
                      <a:endParaRPr lang="en-GB" sz="1200" dirty="0"/>
                    </a:p>
                  </a:txBody>
                  <a:tcPr marL="34800" marR="34800" marT="17400" marB="17400" anchor="ctr"/>
                </a:tc>
                <a:tc>
                  <a:txBody>
                    <a:bodyPr/>
                    <a:lstStyle/>
                    <a:p>
                      <a:pPr algn="l"/>
                      <a:r>
                        <a:rPr lang="en-GB" sz="1200" dirty="0" err="1"/>
                        <a:t>Sovaldi</a:t>
                      </a:r>
                      <a:endParaRPr lang="en-GB" sz="1200" dirty="0"/>
                    </a:p>
                  </a:txBody>
                  <a:tcPr marL="34800" marR="34800" marT="17400" marB="17400" anchor="ctr"/>
                </a:tc>
                <a:tc>
                  <a:txBody>
                    <a:bodyPr/>
                    <a:lstStyle/>
                    <a:p>
                      <a:pPr algn="ctr"/>
                      <a:r>
                        <a:rPr lang="en-GB" sz="1200" dirty="0">
                          <a:solidFill>
                            <a:schemeClr val="tx1"/>
                          </a:solidFill>
                        </a:rPr>
                        <a:t>Small molecule</a:t>
                      </a:r>
                      <a:endParaRPr lang="en-GB" sz="1200" b="1" dirty="0">
                        <a:solidFill>
                          <a:schemeClr val="tx1"/>
                        </a:solidFill>
                      </a:endParaRPr>
                    </a:p>
                  </a:txBody>
                  <a:tcPr marL="34800" marR="34800" marT="17400" marB="17400" anchor="ctr"/>
                </a:tc>
                <a:tc>
                  <a:txBody>
                    <a:bodyPr/>
                    <a:lstStyle/>
                    <a:p>
                      <a:pPr algn="l"/>
                      <a:r>
                        <a:rPr lang="en-GB" sz="1200" dirty="0">
                          <a:hlinkClick r:id="rId7" tooltip="Hepatitis C"/>
                        </a:rPr>
                        <a:t>Hepatitis C</a:t>
                      </a:r>
                      <a:endParaRPr lang="en-GB" sz="1200" dirty="0"/>
                    </a:p>
                  </a:txBody>
                  <a:tcPr marL="34800" marR="34800" marT="17400" marB="17400" anchor="ctr"/>
                </a:tc>
                <a:tc>
                  <a:txBody>
                    <a:bodyPr/>
                    <a:lstStyle/>
                    <a:p>
                      <a:pPr algn="l"/>
                      <a:r>
                        <a:rPr lang="en-GB" sz="1200" dirty="0">
                          <a:hlinkClick r:id="rId8" tooltip="Gilead Sciences"/>
                        </a:rPr>
                        <a:t>Gilead Sciences</a:t>
                      </a:r>
                      <a:endParaRPr lang="en-GB" sz="1200" dirty="0"/>
                    </a:p>
                  </a:txBody>
                  <a:tcPr marL="34800" marR="34800" marT="17400" marB="17400" anchor="ctr"/>
                </a:tc>
                <a:tc>
                  <a:txBody>
                    <a:bodyPr/>
                    <a:lstStyle/>
                    <a:p>
                      <a:pPr lvl="0" algn="ctr"/>
                      <a:r>
                        <a:rPr lang="en-GB" sz="1200" dirty="0"/>
                        <a:t>5,276</a:t>
                      </a:r>
                    </a:p>
                  </a:txBody>
                  <a:tcPr marL="34800" marR="34800" marT="17400" marB="17400" anchor="ctr"/>
                </a:tc>
                <a:tc>
                  <a:txBody>
                    <a:bodyPr/>
                    <a:lstStyle/>
                    <a:p>
                      <a:pPr lvl="0" algn="ctr"/>
                      <a:r>
                        <a:rPr lang="en-GB" sz="1200" dirty="0"/>
                        <a:t>(</a:t>
                      </a:r>
                      <a:r>
                        <a:rPr lang="en-GB" sz="1200" dirty="0" smtClean="0"/>
                        <a:t>5,007)</a:t>
                      </a:r>
                      <a:endParaRPr lang="en-GB" sz="1200" dirty="0"/>
                    </a:p>
                  </a:txBody>
                  <a:tcPr marL="34800" marR="34800" marT="17400" marB="17400" anchor="ctr"/>
                </a:tc>
                <a:extLst>
                  <a:ext uri="{0D108BD9-81ED-4DB2-BD59-A6C34878D82A}">
                    <a16:rowId xmlns="" xmlns:a16="http://schemas.microsoft.com/office/drawing/2014/main" val="3805508703"/>
                  </a:ext>
                </a:extLst>
              </a:tr>
            </a:tbl>
          </a:graphicData>
        </a:graphic>
      </p:graphicFrame>
      <p:sp>
        <p:nvSpPr>
          <p:cNvPr id="7" name="Slide Number Placeholder 6"/>
          <p:cNvSpPr>
            <a:spLocks noGrp="1"/>
          </p:cNvSpPr>
          <p:nvPr>
            <p:ph type="sldNum" sz="quarter" idx="17"/>
          </p:nvPr>
        </p:nvSpPr>
        <p:spPr/>
        <p:txBody>
          <a:bodyPr/>
          <a:lstStyle/>
          <a:p>
            <a:fld id="{28ED40A3-BEA1-2645-9E17-452BD130FCD0}" type="slidenum">
              <a:rPr lang="en-US" smtClean="0"/>
              <a:pPr/>
              <a:t>6</a:t>
            </a:fld>
            <a:endParaRPr lang="en-US" dirty="0"/>
          </a:p>
        </p:txBody>
      </p:sp>
      <p:sp>
        <p:nvSpPr>
          <p:cNvPr id="9" name="TextBox 8"/>
          <p:cNvSpPr txBox="1"/>
          <p:nvPr/>
        </p:nvSpPr>
        <p:spPr>
          <a:xfrm>
            <a:off x="9604054" y="6376244"/>
            <a:ext cx="1450230" cy="276999"/>
          </a:xfrm>
          <a:prstGeom prst="rect">
            <a:avLst/>
          </a:prstGeom>
          <a:noFill/>
        </p:spPr>
        <p:txBody>
          <a:bodyPr wrap="square" rtlCol="0">
            <a:spAutoFit/>
          </a:bodyPr>
          <a:lstStyle/>
          <a:p>
            <a:pPr algn="r"/>
            <a:r>
              <a:rPr lang="en-GB" sz="1200" dirty="0"/>
              <a:t>Source </a:t>
            </a:r>
            <a:r>
              <a:rPr lang="en-GB" sz="1200" dirty="0">
                <a:hlinkClick r:id="rId32"/>
              </a:rPr>
              <a:t>Wikipedia</a:t>
            </a:r>
            <a:endParaRPr lang="en-GB" sz="1200" dirty="0"/>
          </a:p>
        </p:txBody>
      </p:sp>
      <p:sp>
        <p:nvSpPr>
          <p:cNvPr id="14" name="Rectangle 13"/>
          <p:cNvSpPr/>
          <p:nvPr/>
        </p:nvSpPr>
        <p:spPr>
          <a:xfrm>
            <a:off x="609600" y="1196752"/>
            <a:ext cx="3771032" cy="400110"/>
          </a:xfrm>
          <a:prstGeom prst="rect">
            <a:avLst/>
          </a:prstGeom>
        </p:spPr>
        <p:txBody>
          <a:bodyPr wrap="none">
            <a:spAutoFit/>
          </a:bodyPr>
          <a:lstStyle/>
          <a:p>
            <a:r>
              <a:rPr lang="en-GB" sz="2000" b="1" dirty="0"/>
              <a:t>Best selling pharmaceuticals 2015</a:t>
            </a:r>
            <a:endParaRPr lang="en-US" sz="2000" b="1" dirty="0"/>
          </a:p>
        </p:txBody>
      </p:sp>
      <p:graphicFrame>
        <p:nvGraphicFramePr>
          <p:cNvPr id="3" name="Table 2"/>
          <p:cNvGraphicFramePr>
            <a:graphicFrameLocks noGrp="1"/>
          </p:cNvGraphicFramePr>
          <p:nvPr/>
        </p:nvGraphicFramePr>
        <p:xfrm>
          <a:off x="6517341" y="995082"/>
          <a:ext cx="208280" cy="36576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extLst>
      <p:ext uri="{BB962C8B-B14F-4D97-AF65-F5344CB8AC3E}">
        <p14:creationId xmlns:p14="http://schemas.microsoft.com/office/powerpoint/2010/main" val="1093348475"/>
      </p:ext>
    </p:extLst>
  </p:cSld>
  <p:clrMapOvr>
    <a:masterClrMapping/>
  </p:clrMapOvr>
  <mc:AlternateContent xmlns:mc="http://schemas.openxmlformats.org/markup-compatibility/2006" xmlns:p14="http://schemas.microsoft.com/office/powerpoint/2010/main">
    <mc:Choice Requires="p14">
      <p:transition spd="slow" p14:dur="1250" advTm="77561">
        <p:fade/>
      </p:transition>
    </mc:Choice>
    <mc:Fallback xmlns="">
      <p:transition spd="slow" advTm="7756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 what is the problem?</a:t>
            </a:r>
            <a:endParaRPr lang="en-GB"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7</a:t>
            </a:fld>
            <a:endParaRPr lang="en-US" dirty="0"/>
          </a:p>
        </p:txBody>
      </p:sp>
      <p:sp>
        <p:nvSpPr>
          <p:cNvPr id="6" name="Content Placeholder 5"/>
          <p:cNvSpPr>
            <a:spLocks noGrp="1"/>
          </p:cNvSpPr>
          <p:nvPr>
            <p:ph sz="quarter" idx="13"/>
          </p:nvPr>
        </p:nvSpPr>
        <p:spPr>
          <a:xfrm>
            <a:off x="609600" y="1053554"/>
            <a:ext cx="6638528" cy="5111750"/>
          </a:xfrm>
        </p:spPr>
        <p:txBody>
          <a:bodyPr/>
          <a:lstStyle/>
          <a:p>
            <a:r>
              <a:rPr lang="en-GB" dirty="0" smtClean="0"/>
              <a:t>Small molecule representation is well understood and has been used for many years.</a:t>
            </a:r>
          </a:p>
          <a:p>
            <a:r>
              <a:rPr lang="en-GB" dirty="0" smtClean="0"/>
              <a:t>Although there are still areas to talk about the fundamentals are established.</a:t>
            </a:r>
          </a:p>
          <a:p>
            <a:pPr lvl="1"/>
            <a:r>
              <a:rPr lang="en-GB" dirty="0" smtClean="0"/>
              <a:t>Most traditional pharma compounds can generally be handled</a:t>
            </a:r>
          </a:p>
          <a:p>
            <a:r>
              <a:rPr lang="en-GB" dirty="0" smtClean="0"/>
              <a:t>Biologics is a long way behind.</a:t>
            </a:r>
          </a:p>
          <a:p>
            <a:pPr lvl="1"/>
            <a:r>
              <a:rPr lang="en-GB" dirty="0" smtClean="0"/>
              <a:t>Many important substances cannot be represented fully with current tools</a:t>
            </a:r>
          </a:p>
          <a:p>
            <a:endParaRPr lang="en-GB" dirty="0"/>
          </a:p>
        </p:txBody>
      </p:sp>
      <p:sp>
        <p:nvSpPr>
          <p:cNvPr id="14" name="TextBox 13"/>
          <p:cNvSpPr txBox="1"/>
          <p:nvPr/>
        </p:nvSpPr>
        <p:spPr>
          <a:xfrm rot="226034">
            <a:off x="7171565" y="1362281"/>
            <a:ext cx="5070619" cy="4031873"/>
          </a:xfrm>
          <a:prstGeom prst="rect">
            <a:avLst/>
          </a:prstGeom>
          <a:noFill/>
          <a:ln>
            <a:solidFill>
              <a:schemeClr val="accent1"/>
            </a:solidFill>
          </a:ln>
        </p:spPr>
        <p:txBody>
          <a:bodyPr wrap="none" rtlCol="0">
            <a:spAutoFit/>
          </a:bodyPr>
          <a:lstStyle/>
          <a:p>
            <a:r>
              <a:rPr lang="pt-BR" sz="1600" dirty="0"/>
              <a:t>L-alanine</a:t>
            </a:r>
          </a:p>
          <a:p>
            <a:r>
              <a:rPr lang="pt-BR" sz="1600" dirty="0"/>
              <a:t>  Mrv1597 08171714312D          </a:t>
            </a:r>
          </a:p>
          <a:p>
            <a:endParaRPr lang="pt-BR" sz="1600" dirty="0"/>
          </a:p>
          <a:p>
            <a:r>
              <a:rPr lang="pt-BR" sz="1600" dirty="0"/>
              <a:t>  6  5  0  0  1  0            999 V2000</a:t>
            </a:r>
          </a:p>
          <a:p>
            <a:r>
              <a:rPr lang="pt-BR" sz="1600" dirty="0"/>
              <a:t>    0.8250    1.4289    0.0000 N   0  0  0  0  0  0  0  0  0  0  0  0</a:t>
            </a:r>
          </a:p>
          <a:p>
            <a:r>
              <a:rPr lang="pt-BR" sz="1600" dirty="0"/>
              <a:t>    1.2375    0.7145    0.0000 C   0  0  1  0  0  0  0  0  0  0  0  0</a:t>
            </a:r>
          </a:p>
          <a:p>
            <a:r>
              <a:rPr lang="pt-BR" sz="1600" dirty="0"/>
              <a:t>    2.0625    0.7145    0.0000 C   0  0  0  0  0  0  0  0  0  0  0  0</a:t>
            </a:r>
          </a:p>
          <a:p>
            <a:r>
              <a:rPr lang="pt-BR" sz="1600" dirty="0"/>
              <a:t>    0.8250    0.0000    0.0000 C   0  0  0  0  0  0  0  0  0  0  0  0</a:t>
            </a:r>
          </a:p>
          <a:p>
            <a:r>
              <a:rPr lang="pt-BR" sz="1600" dirty="0"/>
              <a:t>    1.2375   -0.7145    0.0000 O   0  0  0  0  0  0  0  0  0  0  0  0</a:t>
            </a:r>
          </a:p>
          <a:p>
            <a:r>
              <a:rPr lang="pt-BR" sz="1600" dirty="0"/>
              <a:t>    0.0000    0.0000    0.0000 O   0  0  0  0  0  0  0  0  0  0  0  0</a:t>
            </a:r>
          </a:p>
          <a:p>
            <a:r>
              <a:rPr lang="pt-BR" sz="1600" dirty="0"/>
              <a:t>  2  1  1  1  0  0  0</a:t>
            </a:r>
          </a:p>
          <a:p>
            <a:r>
              <a:rPr lang="pt-BR" sz="1600" dirty="0"/>
              <a:t>  2  3  1  0  0  0  0</a:t>
            </a:r>
          </a:p>
          <a:p>
            <a:r>
              <a:rPr lang="pt-BR" sz="1600" dirty="0"/>
              <a:t>  2  4  1  0  0  0  0</a:t>
            </a:r>
          </a:p>
          <a:p>
            <a:r>
              <a:rPr lang="pt-BR" sz="1600" dirty="0"/>
              <a:t>  4  5  1  0  0  0  0</a:t>
            </a:r>
          </a:p>
          <a:p>
            <a:r>
              <a:rPr lang="pt-BR" sz="1600" dirty="0"/>
              <a:t>  4  6  2  0  0  0  0</a:t>
            </a:r>
          </a:p>
          <a:p>
            <a:r>
              <a:rPr lang="pt-BR" sz="1600" dirty="0"/>
              <a:t>M  END</a:t>
            </a:r>
            <a:endParaRPr lang="en-US" sz="1600" dirty="0"/>
          </a:p>
        </p:txBody>
      </p:sp>
      <p:sp>
        <p:nvSpPr>
          <p:cNvPr id="7" name="Rectangle 6"/>
          <p:cNvSpPr/>
          <p:nvPr/>
        </p:nvSpPr>
        <p:spPr>
          <a:xfrm rot="21404292">
            <a:off x="9195611" y="4372762"/>
            <a:ext cx="1888659" cy="338554"/>
          </a:xfrm>
          <a:prstGeom prst="rect">
            <a:avLst/>
          </a:prstGeom>
          <a:solidFill>
            <a:schemeClr val="bg2"/>
          </a:solidFill>
          <a:ln>
            <a:solidFill>
              <a:schemeClr val="accent1"/>
            </a:solidFill>
          </a:ln>
        </p:spPr>
        <p:txBody>
          <a:bodyPr wrap="none">
            <a:spAutoFit/>
          </a:bodyPr>
          <a:lstStyle/>
          <a:p>
            <a:r>
              <a:rPr lang="en-GB" sz="1600" dirty="0"/>
              <a:t>O=C(O)[C@@H](N)C</a:t>
            </a:r>
          </a:p>
        </p:txBody>
      </p:sp>
      <p:sp>
        <p:nvSpPr>
          <p:cNvPr id="8" name="Rectangle 7"/>
          <p:cNvSpPr/>
          <p:nvPr/>
        </p:nvSpPr>
        <p:spPr>
          <a:xfrm rot="21169888">
            <a:off x="5965664" y="5602269"/>
            <a:ext cx="5835515" cy="584775"/>
          </a:xfrm>
          <a:prstGeom prst="rect">
            <a:avLst/>
          </a:prstGeom>
          <a:solidFill>
            <a:schemeClr val="bg2"/>
          </a:solidFill>
          <a:ln>
            <a:solidFill>
              <a:schemeClr val="accent1"/>
            </a:solidFill>
          </a:ln>
        </p:spPr>
        <p:txBody>
          <a:bodyPr wrap="square">
            <a:spAutoFit/>
          </a:bodyPr>
          <a:lstStyle/>
          <a:p>
            <a:r>
              <a:rPr lang="pt-BR" sz="1600" dirty="0"/>
              <a:t>InChI=1S/C3H7NO2/c1-2(4)3(5)6/h2H,4H2,1H3,(H,5,6)/t2-/m1/s1 </a:t>
            </a:r>
          </a:p>
          <a:p>
            <a:r>
              <a:rPr lang="pt-BR" sz="1600" dirty="0"/>
              <a:t>Key: QNAYBMKLOCPYGJ-UWTATZPHSA-N </a:t>
            </a:r>
            <a:endParaRPr lang="en-GB" sz="1600" dirty="0"/>
          </a:p>
        </p:txBody>
      </p:sp>
    </p:spTree>
    <p:extLst>
      <p:ext uri="{BB962C8B-B14F-4D97-AF65-F5344CB8AC3E}">
        <p14:creationId xmlns:p14="http://schemas.microsoft.com/office/powerpoint/2010/main" val="926075836"/>
      </p:ext>
    </p:extLst>
  </p:cSld>
  <p:clrMapOvr>
    <a:masterClrMapping/>
  </p:clrMapOvr>
  <mc:AlternateContent xmlns:mc="http://schemas.openxmlformats.org/markup-compatibility/2006" xmlns:p14="http://schemas.microsoft.com/office/powerpoint/2010/main">
    <mc:Choice Requires="p14">
      <p:transition spd="slow" p14:dur="1250" advTm="47060">
        <p:fade/>
      </p:transition>
    </mc:Choice>
    <mc:Fallback xmlns="">
      <p:transition spd="slow" advTm="4706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335558" y="1556792"/>
            <a:ext cx="440313" cy="949498"/>
          </a:xfrm>
          <a:prstGeom prst="rect">
            <a:avLst/>
          </a:prstGeom>
          <a:solidFill>
            <a:srgbClr val="E8F4D9"/>
          </a:solidFill>
          <a:ln>
            <a:solidFill>
              <a:srgbClr val="8AC53A"/>
            </a:solidFill>
          </a:ln>
        </p:spPr>
        <p:style>
          <a:lnRef idx="1">
            <a:schemeClr val="accent1"/>
          </a:lnRef>
          <a:fillRef idx="2">
            <a:schemeClr val="accent1"/>
          </a:fillRef>
          <a:effectRef idx="1">
            <a:schemeClr val="accent1"/>
          </a:effectRef>
          <a:fontRef idx="minor">
            <a:schemeClr val="dk1"/>
          </a:fontRef>
        </p:style>
        <p:txBody>
          <a:bodyPr vert="wordArtVert" wrap="square" rtlCol="0" anchor="ctr" anchorCtr="1">
            <a:spAutoFit/>
          </a:bodyPr>
          <a:lstStyle/>
          <a:p>
            <a:pPr algn="ctr" defTabSz="914400" fontAlgn="base">
              <a:spcBef>
                <a:spcPct val="0"/>
              </a:spcBef>
              <a:spcAft>
                <a:spcPct val="0"/>
              </a:spcAft>
              <a:defRPr/>
            </a:pPr>
            <a:r>
              <a:rPr lang="en-US" sz="1400" b="1" dirty="0">
                <a:solidFill>
                  <a:srgbClr val="666E71"/>
                </a:solidFill>
                <a:latin typeface="Calibri"/>
              </a:rPr>
              <a:t>GAP</a:t>
            </a:r>
          </a:p>
        </p:txBody>
      </p:sp>
      <p:sp>
        <p:nvSpPr>
          <p:cNvPr id="2" name="Title 1"/>
          <p:cNvSpPr>
            <a:spLocks noGrp="1"/>
          </p:cNvSpPr>
          <p:nvPr>
            <p:ph type="title"/>
          </p:nvPr>
        </p:nvSpPr>
        <p:spPr/>
        <p:txBody>
          <a:bodyPr/>
          <a:lstStyle/>
          <a:p>
            <a:r>
              <a:rPr lang="en-US" smtClean="0"/>
              <a:t>Biomolecules - Stuck in the middle…</a:t>
            </a:r>
            <a:endParaRPr lang="en-US" dirty="0"/>
          </a:p>
        </p:txBody>
      </p:sp>
      <p:sp>
        <p:nvSpPr>
          <p:cNvPr id="6" name="Oval 5"/>
          <p:cNvSpPr/>
          <p:nvPr/>
        </p:nvSpPr>
        <p:spPr bwMode="auto">
          <a:xfrm>
            <a:off x="3915114" y="2704292"/>
            <a:ext cx="3487917" cy="3487917"/>
          </a:xfrm>
          <a:prstGeom prst="ellipse">
            <a:avLst/>
          </a:prstGeom>
          <a:solidFill>
            <a:srgbClr val="E8F4D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a:solidFill>
                <a:srgbClr val="666E71"/>
              </a:solidFill>
              <a:latin typeface="Arial" charset="0"/>
              <a:ea typeface="ＭＳ Ｐゴシック" pitchFamily="28" charset="-128"/>
              <a:cs typeface="Arial" charset="0"/>
            </a:endParaRPr>
          </a:p>
        </p:txBody>
      </p:sp>
      <p:sp>
        <p:nvSpPr>
          <p:cNvPr id="7" name="Oval 6"/>
          <p:cNvSpPr/>
          <p:nvPr/>
        </p:nvSpPr>
        <p:spPr bwMode="auto">
          <a:xfrm>
            <a:off x="5725197" y="2705867"/>
            <a:ext cx="3487917" cy="3487917"/>
          </a:xfrm>
          <a:prstGeom prst="ellipse">
            <a:avLst/>
          </a:prstGeom>
          <a:solidFill>
            <a:srgbClr val="4AC9FF">
              <a:alpha val="50196"/>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a:solidFill>
                <a:srgbClr val="666E71"/>
              </a:solidFill>
              <a:latin typeface="Arial" charset="0"/>
              <a:ea typeface="ＭＳ Ｐゴシック" pitchFamily="28" charset="-128"/>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4311340" y="4082633"/>
            <a:ext cx="1149906" cy="734382"/>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9" name="Straight Connector 8"/>
          <p:cNvCxnSpPr/>
          <p:nvPr/>
        </p:nvCxnSpPr>
        <p:spPr bwMode="auto">
          <a:xfrm>
            <a:off x="6411914" y="4901443"/>
            <a:ext cx="75500" cy="37751"/>
          </a:xfrm>
          <a:prstGeom prst="line">
            <a:avLst/>
          </a:prstGeom>
          <a:solidFill>
            <a:schemeClr val="accent1"/>
          </a:solidFill>
          <a:ln w="3175" cap="flat" cmpd="sng" algn="ctr">
            <a:solidFill>
              <a:schemeClr val="tx1">
                <a:lumMod val="75000"/>
                <a:lumOff val="25000"/>
              </a:schemeClr>
            </a:solidFill>
            <a:prstDash val="solid"/>
            <a:round/>
            <a:headEnd type="none" w="med" len="med"/>
            <a:tailEnd type="none" w="med" len="med"/>
          </a:ln>
          <a:effectLst/>
        </p:spPr>
      </p:cxnSp>
      <p:pic>
        <p:nvPicPr>
          <p:cNvPr id="10" name="Picture 2"/>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69155" y="3533849"/>
            <a:ext cx="1373191"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66857" y="3416417"/>
            <a:ext cx="1203313" cy="1602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srcRect/>
          <a:stretch>
            <a:fillRect/>
          </a:stretch>
        </p:blipFill>
        <p:spPr bwMode="auto">
          <a:xfrm>
            <a:off x="6448759" y="4868146"/>
            <a:ext cx="843439" cy="53865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Rectangle 12"/>
          <p:cNvSpPr/>
          <p:nvPr/>
        </p:nvSpPr>
        <p:spPr>
          <a:xfrm>
            <a:off x="2692853" y="4135568"/>
            <a:ext cx="1212263" cy="646331"/>
          </a:xfrm>
          <a:prstGeom prst="rect">
            <a:avLst/>
          </a:prstGeom>
        </p:spPr>
        <p:txBody>
          <a:bodyPr wrap="square">
            <a:spAutoFit/>
          </a:bodyPr>
          <a:lstStyle/>
          <a:p>
            <a:pPr algn="ctr" defTabSz="914400" fontAlgn="base">
              <a:spcBef>
                <a:spcPct val="0"/>
              </a:spcBef>
              <a:spcAft>
                <a:spcPct val="0"/>
              </a:spcAft>
              <a:defRPr/>
            </a:pPr>
            <a:r>
              <a:rPr lang="en-US" dirty="0">
                <a:solidFill>
                  <a:srgbClr val="4C5156"/>
                </a:solidFill>
                <a:latin typeface="Calibri" pitchFamily="34" charset="0"/>
                <a:cs typeface="Arial" charset="0"/>
              </a:rPr>
              <a:t>Small Molecules</a:t>
            </a:r>
          </a:p>
        </p:txBody>
      </p:sp>
      <p:sp>
        <p:nvSpPr>
          <p:cNvPr id="14" name="Rectangle 13"/>
          <p:cNvSpPr/>
          <p:nvPr/>
        </p:nvSpPr>
        <p:spPr>
          <a:xfrm>
            <a:off x="9228880" y="4263584"/>
            <a:ext cx="1439121" cy="646331"/>
          </a:xfrm>
          <a:prstGeom prst="rect">
            <a:avLst/>
          </a:prstGeom>
        </p:spPr>
        <p:txBody>
          <a:bodyPr wrap="square">
            <a:spAutoFit/>
          </a:bodyPr>
          <a:lstStyle/>
          <a:p>
            <a:pPr defTabSz="914400" fontAlgn="base">
              <a:spcBef>
                <a:spcPct val="0"/>
              </a:spcBef>
              <a:spcAft>
                <a:spcPct val="0"/>
              </a:spcAft>
              <a:defRPr/>
            </a:pPr>
            <a:r>
              <a:rPr lang="en-US" dirty="0">
                <a:solidFill>
                  <a:srgbClr val="4C5156"/>
                </a:solidFill>
                <a:latin typeface="Calibri" pitchFamily="34" charset="0"/>
                <a:cs typeface="Arial" charset="0"/>
              </a:rPr>
              <a:t>Sequence</a:t>
            </a:r>
          </a:p>
          <a:p>
            <a:pPr defTabSz="914400" fontAlgn="base">
              <a:spcBef>
                <a:spcPct val="0"/>
              </a:spcBef>
              <a:spcAft>
                <a:spcPct val="0"/>
              </a:spcAft>
              <a:defRPr/>
            </a:pPr>
            <a:r>
              <a:rPr lang="en-US" dirty="0">
                <a:solidFill>
                  <a:srgbClr val="4C5156"/>
                </a:solidFill>
                <a:latin typeface="Calibri" pitchFamily="34" charset="0"/>
                <a:cs typeface="Arial" charset="0"/>
              </a:rPr>
              <a:t>information</a:t>
            </a:r>
          </a:p>
        </p:txBody>
      </p:sp>
      <p:sp>
        <p:nvSpPr>
          <p:cNvPr id="15" name="Rectangle 14"/>
          <p:cNvSpPr/>
          <p:nvPr/>
        </p:nvSpPr>
        <p:spPr>
          <a:xfrm>
            <a:off x="5793412" y="6211255"/>
            <a:ext cx="1441420" cy="369332"/>
          </a:xfrm>
          <a:prstGeom prst="rect">
            <a:avLst/>
          </a:prstGeom>
        </p:spPr>
        <p:txBody>
          <a:bodyPr wrap="none">
            <a:spAutoFit/>
          </a:bodyPr>
          <a:lstStyle/>
          <a:p>
            <a:pPr defTabSz="914400" fontAlgn="base">
              <a:spcBef>
                <a:spcPct val="0"/>
              </a:spcBef>
              <a:spcAft>
                <a:spcPct val="0"/>
              </a:spcAft>
              <a:defRPr/>
            </a:pPr>
            <a:r>
              <a:rPr lang="en-US" dirty="0">
                <a:solidFill>
                  <a:srgbClr val="4C5156"/>
                </a:solidFill>
                <a:latin typeface="Calibri" pitchFamily="34" charset="0"/>
                <a:cs typeface="Arial" charset="0"/>
              </a:rPr>
              <a:t>Biomolecules</a:t>
            </a:r>
          </a:p>
        </p:txBody>
      </p:sp>
      <p:sp>
        <p:nvSpPr>
          <p:cNvPr id="16" name="TextBox 15"/>
          <p:cNvSpPr txBox="1"/>
          <p:nvPr/>
        </p:nvSpPr>
        <p:spPr>
          <a:xfrm>
            <a:off x="3518119" y="2198514"/>
            <a:ext cx="2140953" cy="307777"/>
          </a:xfrm>
          <a:prstGeom prst="rect">
            <a:avLst/>
          </a:prstGeom>
          <a:solidFill>
            <a:srgbClr val="E8F4D9"/>
          </a:solidFill>
          <a:ln>
            <a:solidFill>
              <a:srgbClr val="8AC53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914400" fontAlgn="base">
              <a:spcBef>
                <a:spcPct val="0"/>
              </a:spcBef>
              <a:spcAft>
                <a:spcPct val="0"/>
              </a:spcAft>
              <a:defRPr/>
            </a:pPr>
            <a:r>
              <a:rPr lang="en-US" sz="1400" dirty="0">
                <a:solidFill>
                  <a:srgbClr val="4C5156"/>
                </a:solidFill>
                <a:latin typeface="Calibri"/>
              </a:rPr>
              <a:t>Small Molecule Tools</a:t>
            </a:r>
          </a:p>
        </p:txBody>
      </p:sp>
      <p:sp>
        <p:nvSpPr>
          <p:cNvPr id="17" name="TextBox 16"/>
          <p:cNvSpPr txBox="1"/>
          <p:nvPr/>
        </p:nvSpPr>
        <p:spPr>
          <a:xfrm>
            <a:off x="7403031" y="2198513"/>
            <a:ext cx="2140953" cy="307777"/>
          </a:xfrm>
          <a:prstGeom prst="rect">
            <a:avLst/>
          </a:prstGeom>
          <a:solidFill>
            <a:srgbClr val="4AC9FF">
              <a:alpha val="49000"/>
            </a:srgbClr>
          </a:solidFill>
          <a:ln>
            <a:solidFill>
              <a:srgbClr val="8AC53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914400" fontAlgn="base">
              <a:spcBef>
                <a:spcPct val="0"/>
              </a:spcBef>
              <a:spcAft>
                <a:spcPct val="0"/>
              </a:spcAft>
              <a:defRPr/>
            </a:pPr>
            <a:r>
              <a:rPr lang="en-US" sz="1400" dirty="0">
                <a:solidFill>
                  <a:srgbClr val="4C5156"/>
                </a:solidFill>
                <a:latin typeface="Calibri"/>
              </a:rPr>
              <a:t>Sequence-Based Tools</a:t>
            </a:r>
          </a:p>
        </p:txBody>
      </p:sp>
      <p:sp>
        <p:nvSpPr>
          <p:cNvPr id="18" name="TextBox 17"/>
          <p:cNvSpPr txBox="1"/>
          <p:nvPr/>
        </p:nvSpPr>
        <p:spPr>
          <a:xfrm>
            <a:off x="6336876" y="1556792"/>
            <a:ext cx="440313" cy="949498"/>
          </a:xfrm>
          <a:prstGeom prst="rect">
            <a:avLst/>
          </a:prstGeom>
          <a:solidFill>
            <a:srgbClr val="4AC9FF">
              <a:alpha val="49000"/>
            </a:srgbClr>
          </a:solidFill>
          <a:ln>
            <a:noFill/>
          </a:ln>
          <a:effectLst/>
        </p:spPr>
        <p:style>
          <a:lnRef idx="1">
            <a:schemeClr val="accent1"/>
          </a:lnRef>
          <a:fillRef idx="2">
            <a:schemeClr val="accent1"/>
          </a:fillRef>
          <a:effectRef idx="1">
            <a:schemeClr val="accent1"/>
          </a:effectRef>
          <a:fontRef idx="minor">
            <a:schemeClr val="dk1"/>
          </a:fontRef>
        </p:style>
        <p:txBody>
          <a:bodyPr vert="wordArtVert" wrap="square" rtlCol="0" anchor="ctr" anchorCtr="1">
            <a:spAutoFit/>
          </a:bodyPr>
          <a:lstStyle/>
          <a:p>
            <a:pPr algn="ctr" defTabSz="914400" fontAlgn="base">
              <a:spcBef>
                <a:spcPct val="0"/>
              </a:spcBef>
              <a:spcAft>
                <a:spcPct val="0"/>
              </a:spcAft>
              <a:defRPr/>
            </a:pPr>
            <a:endParaRPr lang="en-US" sz="1400" dirty="0">
              <a:solidFill>
                <a:srgbClr val="4C5156"/>
              </a:solidFill>
              <a:latin typeface="Calibri"/>
            </a:endParaRPr>
          </a:p>
        </p:txBody>
      </p:sp>
      <p:cxnSp>
        <p:nvCxnSpPr>
          <p:cNvPr id="20" name="Straight Connector 19"/>
          <p:cNvCxnSpPr/>
          <p:nvPr/>
        </p:nvCxnSpPr>
        <p:spPr bwMode="auto">
          <a:xfrm>
            <a:off x="6564745" y="2570299"/>
            <a:ext cx="0" cy="291515"/>
          </a:xfrm>
          <a:prstGeom prst="line">
            <a:avLst/>
          </a:prstGeom>
          <a:solidFill>
            <a:schemeClr val="accent1"/>
          </a:solidFill>
          <a:ln w="38100" cap="flat" cmpd="sng" algn="ctr">
            <a:solidFill>
              <a:srgbClr val="003366"/>
            </a:solidFill>
            <a:prstDash val="solid"/>
            <a:round/>
            <a:headEnd type="none" w="med" len="med"/>
            <a:tailEnd type="triangle" w="med" len="med"/>
          </a:ln>
          <a:effectLst/>
        </p:spPr>
      </p:cxnSp>
      <p:pic>
        <p:nvPicPr>
          <p:cNvPr id="5" name="Picture 4"/>
          <p:cNvPicPr>
            <a:picLocks noChangeAspect="1"/>
          </p:cNvPicPr>
          <p:nvPr/>
        </p:nvPicPr>
        <p:blipFill rotWithShape="1">
          <a:blip r:embed="rId6"/>
          <a:srcRect l="27386" r="26866"/>
          <a:stretch/>
        </p:blipFill>
        <p:spPr>
          <a:xfrm>
            <a:off x="1703512" y="1484784"/>
            <a:ext cx="1619734" cy="2253072"/>
          </a:xfrm>
          <a:prstGeom prst="rect">
            <a:avLst/>
          </a:prstGeom>
        </p:spPr>
      </p:pic>
    </p:spTree>
    <p:extLst>
      <p:ext uri="{BB962C8B-B14F-4D97-AF65-F5344CB8AC3E}">
        <p14:creationId xmlns:p14="http://schemas.microsoft.com/office/powerpoint/2010/main" val="337924499"/>
      </p:ext>
    </p:extLst>
  </p:cSld>
  <p:clrMapOvr>
    <a:masterClrMapping/>
  </p:clrMapOvr>
  <mc:AlternateContent xmlns:mc="http://schemas.openxmlformats.org/markup-compatibility/2006" xmlns:p14="http://schemas.microsoft.com/office/powerpoint/2010/main">
    <mc:Choice Requires="p14">
      <p:transition spd="slow" p14:dur="1250" advTm="119622">
        <p:fade/>
      </p:transition>
    </mc:Choice>
    <mc:Fallback xmlns="">
      <p:transition spd="slow" advTm="119622">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914"/>
            <a:ext cx="9422837" cy="954107"/>
          </a:xfrm>
        </p:spPr>
        <p:txBody>
          <a:bodyPr/>
          <a:lstStyle/>
          <a:p>
            <a:r>
              <a:rPr lang="en-GB" sz="3600" dirty="0" err="1" smtClean="0"/>
              <a:t>Mipomersen</a:t>
            </a:r>
            <a:r>
              <a:rPr lang="en-GB" sz="3600" dirty="0" smtClean="0"/>
              <a:t> – As a </a:t>
            </a:r>
            <a:r>
              <a:rPr lang="en-GB" sz="3600" dirty="0"/>
              <a:t>C</a:t>
            </a:r>
            <a:r>
              <a:rPr lang="en-GB" sz="3600" dirty="0" smtClean="0"/>
              <a:t>hemical </a:t>
            </a:r>
            <a:r>
              <a:rPr lang="en-GB" sz="3600" dirty="0"/>
              <a:t>S</a:t>
            </a:r>
            <a:r>
              <a:rPr lang="en-GB" sz="3600" dirty="0" smtClean="0"/>
              <a:t>tructure</a:t>
            </a:r>
            <a:r>
              <a:rPr lang="en-GB" dirty="0" smtClean="0"/>
              <a:t/>
            </a:r>
            <a:br>
              <a:rPr lang="en-GB" dirty="0" smtClean="0"/>
            </a:br>
            <a:r>
              <a:rPr lang="en-US" altLang="en-US" sz="2000" dirty="0" smtClean="0">
                <a:latin typeface="Arial" panose="020B0604020202020204" pitchFamily="34" charset="0"/>
                <a:cs typeface="Arial" panose="020B0604020202020204" pitchFamily="34" charset="0"/>
              </a:rPr>
              <a:t>A homozygous </a:t>
            </a:r>
            <a:r>
              <a:rPr lang="en-US" altLang="en-US" sz="2000" dirty="0">
                <a:latin typeface="Arial" panose="020B0604020202020204" pitchFamily="34" charset="0"/>
                <a:cs typeface="Arial" panose="020B0604020202020204" pitchFamily="34" charset="0"/>
              </a:rPr>
              <a:t>familial </a:t>
            </a:r>
            <a:r>
              <a:rPr lang="en-US" altLang="en-US" sz="2000" dirty="0" smtClean="0">
                <a:latin typeface="Arial" panose="020B0604020202020204" pitchFamily="34" charset="0"/>
                <a:cs typeface="Arial" panose="020B0604020202020204" pitchFamily="34" charset="0"/>
              </a:rPr>
              <a:t>hypercholesterolemia drug (IONIS)</a:t>
            </a:r>
            <a:endParaRPr lang="en-GB" dirty="0"/>
          </a:p>
        </p:txBody>
      </p:sp>
      <p:sp>
        <p:nvSpPr>
          <p:cNvPr id="4" name="Slide Number Placeholder 3"/>
          <p:cNvSpPr>
            <a:spLocks noGrp="1"/>
          </p:cNvSpPr>
          <p:nvPr>
            <p:ph type="sldNum" sz="quarter" idx="11"/>
          </p:nvPr>
        </p:nvSpPr>
        <p:spPr/>
        <p:txBody>
          <a:bodyPr/>
          <a:lstStyle/>
          <a:p>
            <a:fld id="{098AEABF-7EFC-C542-BC91-5F53F601ED7B}" type="slidenum">
              <a:rPr lang="en-US" smtClean="0"/>
              <a:pPr/>
              <a:t>9</a:t>
            </a:fld>
            <a:endParaRPr lang="en-US" dirty="0"/>
          </a:p>
        </p:txBody>
      </p:sp>
      <p:pic>
        <p:nvPicPr>
          <p:cNvPr id="9" name="Picture 8"/>
          <p:cNvPicPr>
            <a:picLocks noChangeAspect="1"/>
          </p:cNvPicPr>
          <p:nvPr/>
        </p:nvPicPr>
        <p:blipFill>
          <a:blip r:embed="rId3"/>
          <a:stretch>
            <a:fillRect/>
          </a:stretch>
        </p:blipFill>
        <p:spPr>
          <a:xfrm>
            <a:off x="223734" y="1585998"/>
            <a:ext cx="7530061" cy="4824536"/>
          </a:xfrm>
          <a:prstGeom prst="rect">
            <a:avLst/>
          </a:prstGeom>
        </p:spPr>
      </p:pic>
      <p:sp>
        <p:nvSpPr>
          <p:cNvPr id="11" name="Rectangle 10"/>
          <p:cNvSpPr/>
          <p:nvPr/>
        </p:nvSpPr>
        <p:spPr>
          <a:xfrm>
            <a:off x="7080109" y="1681489"/>
            <a:ext cx="4992555" cy="2800767"/>
          </a:xfrm>
          <a:prstGeom prst="rect">
            <a:avLst/>
          </a:prstGeom>
        </p:spPr>
        <p:txBody>
          <a:bodyPr wrap="square">
            <a:spAutoFit/>
          </a:bodyPr>
          <a:lstStyle/>
          <a:p>
            <a:r>
              <a:rPr lang="en-US" sz="1600" b="1" dirty="0" smtClean="0">
                <a:solidFill>
                  <a:srgbClr val="222222"/>
                </a:solidFill>
                <a:latin typeface="Arial" panose="020B0604020202020204" pitchFamily="34" charset="0"/>
              </a:rPr>
              <a:t>Description</a:t>
            </a:r>
          </a:p>
          <a:p>
            <a:endParaRPr lang="en-US" sz="1600" b="1" dirty="0" smtClean="0">
              <a:solidFill>
                <a:srgbClr val="222222"/>
              </a:solidFill>
              <a:latin typeface="Arial" panose="020B0604020202020204" pitchFamily="34" charset="0"/>
            </a:endParaRPr>
          </a:p>
          <a:p>
            <a:pPr marL="285750" indent="-285750">
              <a:buFontTx/>
              <a:buChar char="-"/>
            </a:pPr>
            <a:r>
              <a:rPr lang="en-US" sz="1600" dirty="0" smtClean="0">
                <a:solidFill>
                  <a:srgbClr val="222222"/>
                </a:solidFill>
                <a:latin typeface="Arial" panose="020B0604020202020204" pitchFamily="34" charset="0"/>
              </a:rPr>
              <a:t>'second-generation</a:t>
            </a:r>
            <a:r>
              <a:rPr lang="en-US" sz="1600" dirty="0">
                <a:solidFill>
                  <a:srgbClr val="222222"/>
                </a:solidFill>
                <a:latin typeface="Arial" panose="020B0604020202020204" pitchFamily="34" charset="0"/>
              </a:rPr>
              <a:t>' </a:t>
            </a:r>
            <a:r>
              <a:rPr lang="en-US" sz="1600" dirty="0">
                <a:solidFill>
                  <a:srgbClr val="0B0080"/>
                </a:solidFill>
                <a:latin typeface="Arial" panose="020B0604020202020204" pitchFamily="34" charset="0"/>
                <a:hlinkClick r:id="rId4" tooltip="Antisense oligonucleotide"/>
              </a:rPr>
              <a:t>antisense </a:t>
            </a:r>
            <a:r>
              <a:rPr lang="en-US" sz="1600" dirty="0" smtClean="0">
                <a:solidFill>
                  <a:srgbClr val="0B0080"/>
                </a:solidFill>
                <a:latin typeface="Arial" panose="020B0604020202020204" pitchFamily="34" charset="0"/>
                <a:hlinkClick r:id="rId4" tooltip="Antisense oligonucleotide"/>
              </a:rPr>
              <a:t>oligonucleotide</a:t>
            </a:r>
            <a:endParaRPr lang="en-US" sz="1600" dirty="0">
              <a:solidFill>
                <a:srgbClr val="222222"/>
              </a:solidFill>
              <a:latin typeface="Arial" panose="020B0604020202020204" pitchFamily="34" charset="0"/>
            </a:endParaRPr>
          </a:p>
          <a:p>
            <a:pPr marL="285750" indent="-285750">
              <a:buFontTx/>
              <a:buChar char="-"/>
            </a:pPr>
            <a:endParaRPr lang="en-US" sz="1600" dirty="0" smtClean="0">
              <a:solidFill>
                <a:srgbClr val="222222"/>
              </a:solidFill>
              <a:latin typeface="Arial" panose="020B0604020202020204" pitchFamily="34" charset="0"/>
            </a:endParaRPr>
          </a:p>
          <a:p>
            <a:pPr marL="285750" indent="-285750">
              <a:buFontTx/>
              <a:buChar char="-"/>
            </a:pPr>
            <a:r>
              <a:rPr lang="en-US" sz="1600" dirty="0" smtClean="0">
                <a:solidFill>
                  <a:srgbClr val="222222"/>
                </a:solidFill>
                <a:latin typeface="Arial" panose="020B0604020202020204" pitchFamily="34" charset="0"/>
              </a:rPr>
              <a:t>nucleotides </a:t>
            </a:r>
            <a:r>
              <a:rPr lang="en-US" sz="1600" dirty="0">
                <a:solidFill>
                  <a:srgbClr val="222222"/>
                </a:solidFill>
                <a:latin typeface="Arial" panose="020B0604020202020204" pitchFamily="34" charset="0"/>
              </a:rPr>
              <a:t>are linked </a:t>
            </a:r>
            <a:r>
              <a:rPr lang="en-US" sz="1600" dirty="0" smtClean="0">
                <a:solidFill>
                  <a:srgbClr val="222222"/>
                </a:solidFill>
                <a:latin typeface="Arial" panose="020B0604020202020204" pitchFamily="34" charset="0"/>
              </a:rPr>
              <a:t>with</a:t>
            </a:r>
            <a:r>
              <a:rPr lang="en-US" sz="1600" dirty="0">
                <a:solidFill>
                  <a:srgbClr val="222222"/>
                </a:solidFill>
                <a:latin typeface="Arial" panose="020B0604020202020204" pitchFamily="34" charset="0"/>
              </a:rPr>
              <a:t> </a:t>
            </a:r>
            <a:r>
              <a:rPr lang="en-US" sz="1600" dirty="0" smtClean="0">
                <a:solidFill>
                  <a:srgbClr val="0B0080"/>
                </a:solidFill>
                <a:latin typeface="Arial" panose="020B0604020202020204" pitchFamily="34" charset="0"/>
                <a:hlinkClick r:id="rId5" tooltip="Thiophosphate"/>
              </a:rPr>
              <a:t>phosphorothioate</a:t>
            </a:r>
            <a:r>
              <a:rPr lang="en-US" sz="1600" dirty="0">
                <a:solidFill>
                  <a:srgbClr val="0B0080"/>
                </a:solidFill>
                <a:latin typeface="Arial" panose="020B0604020202020204" pitchFamily="34" charset="0"/>
              </a:rPr>
              <a:t> </a:t>
            </a:r>
            <a:r>
              <a:rPr lang="en-US" sz="1600" dirty="0" smtClean="0">
                <a:solidFill>
                  <a:srgbClr val="222222"/>
                </a:solidFill>
                <a:latin typeface="Arial" panose="020B0604020202020204" pitchFamily="34" charset="0"/>
              </a:rPr>
              <a:t>linkages </a:t>
            </a:r>
            <a:r>
              <a:rPr lang="en-US" sz="1600" dirty="0">
                <a:solidFill>
                  <a:srgbClr val="222222"/>
                </a:solidFill>
                <a:latin typeface="Arial" panose="020B0604020202020204" pitchFamily="34" charset="0"/>
              </a:rPr>
              <a:t>rather than the </a:t>
            </a:r>
            <a:r>
              <a:rPr lang="en-US" sz="1600" dirty="0">
                <a:solidFill>
                  <a:srgbClr val="0B0080"/>
                </a:solidFill>
                <a:latin typeface="Arial" panose="020B0604020202020204" pitchFamily="34" charset="0"/>
                <a:hlinkClick r:id="rId6" tooltip="Phosphodiester"/>
              </a:rPr>
              <a:t>phosphodiester</a:t>
            </a:r>
            <a:r>
              <a:rPr lang="en-US" sz="1600" dirty="0">
                <a:solidFill>
                  <a:srgbClr val="222222"/>
                </a:solidFill>
                <a:latin typeface="Arial" panose="020B0604020202020204" pitchFamily="34" charset="0"/>
              </a:rPr>
              <a:t> linkages </a:t>
            </a:r>
            <a:r>
              <a:rPr lang="en-US" sz="1600" dirty="0" smtClean="0">
                <a:solidFill>
                  <a:srgbClr val="222222"/>
                </a:solidFill>
                <a:latin typeface="Arial" panose="020B0604020202020204" pitchFamily="34" charset="0"/>
              </a:rPr>
              <a:t>for</a:t>
            </a:r>
            <a:r>
              <a:rPr lang="en-US" sz="1600" dirty="0">
                <a:solidFill>
                  <a:srgbClr val="222222"/>
                </a:solidFill>
                <a:latin typeface="Arial" panose="020B0604020202020204" pitchFamily="34" charset="0"/>
              </a:rPr>
              <a:t> </a:t>
            </a:r>
            <a:r>
              <a:rPr lang="en-US" sz="1600" dirty="0">
                <a:solidFill>
                  <a:srgbClr val="0B0080"/>
                </a:solidFill>
                <a:latin typeface="Arial" panose="020B0604020202020204" pitchFamily="34" charset="0"/>
                <a:hlinkClick r:id="rId7" tooltip="Ribonucleic acid"/>
              </a:rPr>
              <a:t>RNA</a:t>
            </a:r>
            <a:r>
              <a:rPr lang="en-US" sz="1600" dirty="0">
                <a:solidFill>
                  <a:srgbClr val="222222"/>
                </a:solidFill>
                <a:latin typeface="Arial" panose="020B0604020202020204" pitchFamily="34" charset="0"/>
              </a:rPr>
              <a:t> and </a:t>
            </a:r>
            <a:r>
              <a:rPr lang="en-US" sz="1600" dirty="0">
                <a:solidFill>
                  <a:srgbClr val="0B0080"/>
                </a:solidFill>
                <a:latin typeface="Arial" panose="020B0604020202020204" pitchFamily="34" charset="0"/>
                <a:hlinkClick r:id="rId8" tooltip="Deoxyribonucleic acid"/>
              </a:rPr>
              <a:t>DNA</a:t>
            </a:r>
            <a:r>
              <a:rPr lang="en-US" sz="1600" dirty="0">
                <a:solidFill>
                  <a:srgbClr val="222222"/>
                </a:solidFill>
                <a:latin typeface="Arial" panose="020B0604020202020204" pitchFamily="34" charset="0"/>
              </a:rPr>
              <a:t>, </a:t>
            </a:r>
            <a:endParaRPr lang="en-US" sz="1600" dirty="0" smtClean="0">
              <a:solidFill>
                <a:srgbClr val="222222"/>
              </a:solidFill>
              <a:latin typeface="Arial" panose="020B0604020202020204" pitchFamily="34" charset="0"/>
            </a:endParaRPr>
          </a:p>
          <a:p>
            <a:pPr marL="285750" indent="-285750">
              <a:buFontTx/>
              <a:buChar char="-"/>
            </a:pPr>
            <a:endParaRPr lang="en-US" sz="1600" dirty="0" smtClean="0">
              <a:solidFill>
                <a:srgbClr val="222222"/>
              </a:solidFill>
              <a:latin typeface="Arial" panose="020B0604020202020204" pitchFamily="34" charset="0"/>
            </a:endParaRPr>
          </a:p>
          <a:p>
            <a:pPr marL="285750" indent="-285750">
              <a:buFontTx/>
              <a:buChar char="-"/>
            </a:pPr>
            <a:r>
              <a:rPr lang="en-US" sz="1600" dirty="0" smtClean="0">
                <a:solidFill>
                  <a:srgbClr val="222222"/>
                </a:solidFill>
                <a:latin typeface="Arial" panose="020B0604020202020204" pitchFamily="34" charset="0"/>
              </a:rPr>
              <a:t>sugar </a:t>
            </a:r>
            <a:r>
              <a:rPr lang="en-US" sz="1600" dirty="0">
                <a:solidFill>
                  <a:srgbClr val="222222"/>
                </a:solidFill>
                <a:latin typeface="Arial" panose="020B0604020202020204" pitchFamily="34" charset="0"/>
              </a:rPr>
              <a:t>parts are </a:t>
            </a:r>
            <a:r>
              <a:rPr lang="en-US" sz="1600" dirty="0">
                <a:solidFill>
                  <a:srgbClr val="0B0080"/>
                </a:solidFill>
                <a:latin typeface="Arial" panose="020B0604020202020204" pitchFamily="34" charset="0"/>
                <a:hlinkClick r:id="rId9" tooltip="Deoxyribose"/>
              </a:rPr>
              <a:t>deoxyribose</a:t>
            </a:r>
            <a:r>
              <a:rPr lang="en-US" sz="1600" dirty="0">
                <a:solidFill>
                  <a:srgbClr val="222222"/>
                </a:solidFill>
                <a:latin typeface="Arial" panose="020B0604020202020204" pitchFamily="34" charset="0"/>
              </a:rPr>
              <a:t> in the middle part of the molecule and 2’-</a:t>
            </a:r>
            <a:r>
              <a:rPr lang="en-US" sz="1600" i="1" dirty="0">
                <a:solidFill>
                  <a:srgbClr val="222222"/>
                </a:solidFill>
                <a:latin typeface="Arial" panose="020B0604020202020204" pitchFamily="34" charset="0"/>
              </a:rPr>
              <a:t>O</a:t>
            </a:r>
            <a:r>
              <a:rPr lang="en-US" sz="1600" dirty="0">
                <a:solidFill>
                  <a:srgbClr val="222222"/>
                </a:solidFill>
                <a:latin typeface="Arial" panose="020B0604020202020204" pitchFamily="34" charset="0"/>
              </a:rPr>
              <a:t>-methoxyethyl-modified ribose at the two ends. </a:t>
            </a:r>
            <a:endParaRPr lang="en-US" sz="1600" dirty="0"/>
          </a:p>
        </p:txBody>
      </p:sp>
      <p:sp>
        <p:nvSpPr>
          <p:cNvPr id="12" name="Rectangle 11"/>
          <p:cNvSpPr/>
          <p:nvPr/>
        </p:nvSpPr>
        <p:spPr>
          <a:xfrm>
            <a:off x="7730131" y="6006912"/>
            <a:ext cx="4213333" cy="369332"/>
          </a:xfrm>
          <a:prstGeom prst="rect">
            <a:avLst/>
          </a:prstGeom>
        </p:spPr>
        <p:txBody>
          <a:bodyPr wrap="none">
            <a:spAutoFit/>
          </a:bodyPr>
          <a:lstStyle/>
          <a:p>
            <a:r>
              <a:rPr lang="en-US" dirty="0"/>
              <a:t>https://</a:t>
            </a:r>
            <a:r>
              <a:rPr lang="en-US" dirty="0" smtClean="0"/>
              <a:t>en.wikipedia.org/</a:t>
            </a:r>
            <a:r>
              <a:rPr lang="en-US" dirty="0"/>
              <a:t>ik</a:t>
            </a:r>
            <a:r>
              <a:rPr lang="en-US" dirty="0" smtClean="0"/>
              <a:t>wi/Mipomersen</a:t>
            </a:r>
            <a:endParaRPr lang="en-US" dirty="0"/>
          </a:p>
        </p:txBody>
      </p:sp>
    </p:spTree>
    <p:extLst>
      <p:ext uri="{BB962C8B-B14F-4D97-AF65-F5344CB8AC3E}">
        <p14:creationId xmlns:p14="http://schemas.microsoft.com/office/powerpoint/2010/main" val="3073302446"/>
      </p:ext>
    </p:extLst>
  </p:cSld>
  <p:clrMapOvr>
    <a:masterClrMapping/>
  </p:clrMapOvr>
  <mc:AlternateContent xmlns:mc="http://schemas.openxmlformats.org/markup-compatibility/2006" xmlns:p14="http://schemas.microsoft.com/office/powerpoint/2010/main">
    <mc:Choice Requires="p14">
      <p:transition spd="slow" p14:dur="1250" advTm="72879">
        <p:fade/>
      </p:transition>
    </mc:Choice>
    <mc:Fallback xmlns="">
      <p:transition spd="slow" advTm="72879">
        <p:fade/>
      </p:transition>
    </mc:Fallback>
  </mc:AlternateContent>
  <p:timing>
    <p:tnLst>
      <p:par>
        <p:cTn id="1" dur="indefinite" restart="never" nodeType="tmRoot"/>
      </p:par>
    </p:tnLst>
  </p:timing>
</p:sld>
</file>

<file path=ppt/theme/theme1.xml><?xml version="1.0" encoding="utf-8"?>
<a:theme xmlns:a="http://schemas.openxmlformats.org/drawingml/2006/main" name="Pistoia Content Theme">
  <a:themeElements>
    <a:clrScheme name="Pistoia Alliance">
      <a:dk1>
        <a:srgbClr val="666E71"/>
      </a:dk1>
      <a:lt1>
        <a:sysClr val="window" lastClr="FFFFFF"/>
      </a:lt1>
      <a:dk2>
        <a:srgbClr val="258B95"/>
      </a:dk2>
      <a:lt2>
        <a:srgbClr val="FFFFFE"/>
      </a:lt2>
      <a:accent1>
        <a:srgbClr val="FDDC70"/>
      </a:accent1>
      <a:accent2>
        <a:srgbClr val="B1AE82"/>
      </a:accent2>
      <a:accent3>
        <a:srgbClr val="C3DC8F"/>
      </a:accent3>
      <a:accent4>
        <a:srgbClr val="95CCB2"/>
      </a:accent4>
      <a:accent5>
        <a:srgbClr val="E5826E"/>
      </a:accent5>
      <a:accent6>
        <a:srgbClr val="FFFFFE"/>
      </a:accent6>
      <a:hlink>
        <a:srgbClr val="258B95"/>
      </a:hlink>
      <a:folHlink>
        <a:srgbClr val="95CC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tailEnd type="triangle"/>
        </a:ln>
      </a:spPr>
      <a:bodyPr/>
      <a:lstStyle/>
      <a:style>
        <a:lnRef idx="1">
          <a:schemeClr val="accent5"/>
        </a:lnRef>
        <a:fillRef idx="0">
          <a:schemeClr val="accent5"/>
        </a:fillRef>
        <a:effectRef idx="0">
          <a:schemeClr val="accent5"/>
        </a:effectRef>
        <a:fontRef idx="minor">
          <a:schemeClr val="tx1"/>
        </a:fontRef>
      </a:style>
    </a:lnDef>
  </a:objectDefaults>
  <a:extraClrSchemeLst/>
</a:theme>
</file>

<file path=ppt/theme/theme2.xml><?xml version="1.0" encoding="utf-8"?>
<a:theme xmlns:a="http://schemas.openxmlformats.org/drawingml/2006/main" name="Pistoia Alliance Theme">
  <a:themeElements>
    <a:clrScheme name="Pistoia">
      <a:dk1>
        <a:srgbClr val="666E71"/>
      </a:dk1>
      <a:lt1>
        <a:sysClr val="window" lastClr="FFFFFF"/>
      </a:lt1>
      <a:dk2>
        <a:srgbClr val="258B95"/>
      </a:dk2>
      <a:lt2>
        <a:srgbClr val="FFFFFE"/>
      </a:lt2>
      <a:accent1>
        <a:srgbClr val="FDDC70"/>
      </a:accent1>
      <a:accent2>
        <a:srgbClr val="B1AE82"/>
      </a:accent2>
      <a:accent3>
        <a:srgbClr val="C3DC8F"/>
      </a:accent3>
      <a:accent4>
        <a:srgbClr val="95CCB2"/>
      </a:accent4>
      <a:accent5>
        <a:srgbClr val="E5826E"/>
      </a:accent5>
      <a:accent6>
        <a:srgbClr val="FFFFFE"/>
      </a:accent6>
      <a:hlink>
        <a:srgbClr val="258B95"/>
      </a:hlink>
      <a:folHlink>
        <a:srgbClr val="95CC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Pistoia Alliance">
      <a:dk1>
        <a:srgbClr val="666E71"/>
      </a:dk1>
      <a:lt1>
        <a:sysClr val="window" lastClr="FFFFFF"/>
      </a:lt1>
      <a:dk2>
        <a:srgbClr val="258B95"/>
      </a:dk2>
      <a:lt2>
        <a:srgbClr val="FFFFFE"/>
      </a:lt2>
      <a:accent1>
        <a:srgbClr val="FDDC70"/>
      </a:accent1>
      <a:accent2>
        <a:srgbClr val="B1AE82"/>
      </a:accent2>
      <a:accent3>
        <a:srgbClr val="C3DC8F"/>
      </a:accent3>
      <a:accent4>
        <a:srgbClr val="95CCB2"/>
      </a:accent4>
      <a:accent5>
        <a:srgbClr val="E5826E"/>
      </a:accent5>
      <a:accent6>
        <a:srgbClr val="FFFFFE"/>
      </a:accent6>
      <a:hlink>
        <a:srgbClr val="258B95"/>
      </a:hlink>
      <a:folHlink>
        <a:srgbClr val="95CC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Pistoia Alliance">
      <a:dk1>
        <a:srgbClr val="666E71"/>
      </a:dk1>
      <a:lt1>
        <a:sysClr val="window" lastClr="FFFFFF"/>
      </a:lt1>
      <a:dk2>
        <a:srgbClr val="258B95"/>
      </a:dk2>
      <a:lt2>
        <a:srgbClr val="FFFFFE"/>
      </a:lt2>
      <a:accent1>
        <a:srgbClr val="FDDC70"/>
      </a:accent1>
      <a:accent2>
        <a:srgbClr val="B1AE82"/>
      </a:accent2>
      <a:accent3>
        <a:srgbClr val="C3DC8F"/>
      </a:accent3>
      <a:accent4>
        <a:srgbClr val="95CCB2"/>
      </a:accent4>
      <a:accent5>
        <a:srgbClr val="E5826E"/>
      </a:accent5>
      <a:accent6>
        <a:srgbClr val="FFFFFE"/>
      </a:accent6>
      <a:hlink>
        <a:srgbClr val="258B95"/>
      </a:hlink>
      <a:folHlink>
        <a:srgbClr val="95CC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2016_11_08 HELM Project Team Meeting</Template>
  <TotalTime>14702</TotalTime>
  <Words>2254</Words>
  <Application>Microsoft Office PowerPoint</Application>
  <PresentationFormat>Widescreen</PresentationFormat>
  <Paragraphs>545</Paragraphs>
  <Slides>40</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MS PGothic</vt:lpstr>
      <vt:lpstr>MS PGothic</vt:lpstr>
      <vt:lpstr>Arial</vt:lpstr>
      <vt:lpstr>Calibri</vt:lpstr>
      <vt:lpstr>Consolas</vt:lpstr>
      <vt:lpstr>Courier New</vt:lpstr>
      <vt:lpstr>Open Sans Light</vt:lpstr>
      <vt:lpstr>Trebuchet MS</vt:lpstr>
      <vt:lpstr>Pistoia Content Theme</vt:lpstr>
      <vt:lpstr>Pistoia Alliance Theme</vt:lpstr>
      <vt:lpstr>Abstract</vt:lpstr>
      <vt:lpstr>HELM: an Open Standard for Biomolecule Structure Representation and Exchange</vt:lpstr>
      <vt:lpstr>Current challenges regarding the representation of biomolecules What is HELM? HELM in practice HELM in practice HELM in practice The HELM ecosystem  Current activities</vt:lpstr>
      <vt:lpstr>Current challenges regarding the representation of biomolecules What is HELM? HELM in practice HELM in practice HELM in practice The HELM ecosystem  Current activities</vt:lpstr>
      <vt:lpstr>Why Now?</vt:lpstr>
      <vt:lpstr>Why Now?</vt:lpstr>
      <vt:lpstr>So what is the problem?</vt:lpstr>
      <vt:lpstr>Biomolecules - Stuck in the middle…</vt:lpstr>
      <vt:lpstr>Mipomersen – As a Chemical Structure A homozygous familial hypercholesterolemia drug (IONIS)</vt:lpstr>
      <vt:lpstr>Mipomersen – As An Annotated Sequence </vt:lpstr>
      <vt:lpstr>Mipomersen – As A HELM Representation</vt:lpstr>
      <vt:lpstr>Mipomersen – As A HELM Representation</vt:lpstr>
      <vt:lpstr>Mipomersen – As A HELM Representation</vt:lpstr>
      <vt:lpstr>Current challenges regarding the representation of biomolecules What is HELM? HELM in practice HELM in practice HELM in practice The HELM ecosystem  Current activities</vt:lpstr>
      <vt:lpstr>Hierarchical Editing Language for Macromolecules</vt:lpstr>
      <vt:lpstr>Hierarchical Editing Language for Macromolecules</vt:lpstr>
      <vt:lpstr>Hierarchical Editing Language for Macromolecules</vt:lpstr>
      <vt:lpstr>Hierarchical Editing Language for Macromolecules</vt:lpstr>
      <vt:lpstr>Notation Format</vt:lpstr>
      <vt:lpstr>Notation Format</vt:lpstr>
      <vt:lpstr>HELM…</vt:lpstr>
      <vt:lpstr>So… mission completed?</vt:lpstr>
      <vt:lpstr>Monomer Ambiguity</vt:lpstr>
      <vt:lpstr>Other Ambiguity Types</vt:lpstr>
      <vt:lpstr>Ambiguity - Kadcyla</vt:lpstr>
      <vt:lpstr>HELM notation - Kadcyla</vt:lpstr>
      <vt:lpstr>Current challenges regarding the representation of biomolecules What is HELM? HELM in practice HELM in practice  The HELM ecosystem  Current activities</vt:lpstr>
      <vt:lpstr>HELM Project</vt:lpstr>
      <vt:lpstr>HELM Open Source Tools</vt:lpstr>
      <vt:lpstr>HELM Antibody Editor (HAbE)</vt:lpstr>
      <vt:lpstr>Current challenges regarding the representation of biomolecules What is HELM? HELM in practice HELM in practice  The HELM ecosystem  Current activities</vt:lpstr>
      <vt:lpstr>The HELM Ecosystem</vt:lpstr>
      <vt:lpstr>On-line information</vt:lpstr>
      <vt:lpstr>Current challenges regarding the representation of biomolecules What is HELM? HELM in practice HELM in practice  The HELM ecosystem  Current activities</vt:lpstr>
      <vt:lpstr>Monomer naming</vt:lpstr>
      <vt:lpstr>Monomer naming</vt:lpstr>
      <vt:lpstr>Ambiguity – a challenge </vt:lpstr>
      <vt:lpstr>Acknowledgements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Pistoia Alliance HELM Project</dc:title>
  <dc:creator>Claire Bellamy</dc:creator>
  <cp:lastModifiedBy>Nolte, Matthias</cp:lastModifiedBy>
  <cp:revision>437</cp:revision>
  <cp:lastPrinted>2017-03-19T21:10:56Z</cp:lastPrinted>
  <dcterms:created xsi:type="dcterms:W3CDTF">2016-11-21T10:54:48Z</dcterms:created>
  <dcterms:modified xsi:type="dcterms:W3CDTF">2017-09-18T15:25:15Z</dcterms:modified>
</cp:coreProperties>
</file>