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59" r:id="rId2"/>
    <p:sldId id="267" r:id="rId3"/>
    <p:sldId id="287" r:id="rId4"/>
    <p:sldId id="292" r:id="rId5"/>
    <p:sldId id="288" r:id="rId6"/>
    <p:sldId id="289" r:id="rId7"/>
    <p:sldId id="293" r:id="rId8"/>
    <p:sldId id="304" r:id="rId9"/>
    <p:sldId id="291" r:id="rId10"/>
    <p:sldId id="294" r:id="rId11"/>
    <p:sldId id="303" r:id="rId12"/>
    <p:sldId id="302" r:id="rId13"/>
    <p:sldId id="301" r:id="rId14"/>
    <p:sldId id="295" r:id="rId15"/>
    <p:sldId id="296" r:id="rId16"/>
    <p:sldId id="297" r:id="rId17"/>
    <p:sldId id="298" r:id="rId18"/>
    <p:sldId id="300" r:id="rId19"/>
    <p:sldId id="286" r:id="rId20"/>
    <p:sldId id="30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p15:clr>
            <a:srgbClr val="A4A3A4"/>
          </p15:clr>
        </p15:guide>
        <p15:guide id="2" orient="horz" pos="3801">
          <p15:clr>
            <a:srgbClr val="A4A3A4"/>
          </p15:clr>
        </p15:guide>
        <p15:guide id="3" orient="horz" pos="950">
          <p15:clr>
            <a:srgbClr val="A4A3A4"/>
          </p15:clr>
        </p15:guide>
        <p15:guide id="4" pos="5328">
          <p15:clr>
            <a:srgbClr val="A4A3A4"/>
          </p15:clr>
        </p15:guide>
        <p15:guide id="5" pos="2937">
          <p15:clr>
            <a:srgbClr val="A4A3A4"/>
          </p15:clr>
        </p15:guide>
        <p15:guide id="6" pos="432">
          <p15:clr>
            <a:srgbClr val="A4A3A4"/>
          </p15:clr>
        </p15:guide>
        <p15:guide id="7" pos="282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5780E6-A8F4-46B0-B82D-9E7F56C639EF}">
  <a:tblStyle styleId="{1C5780E6-A8F4-46B0-B82D-9E7F56C639EF}" styleName="Novartis Table">
    <a:wholeTbl>
      <a:tcTxStyle>
        <a:fontRef idx="minor"/>
        <a:srgbClr val="000000"/>
      </a:tcTxStyle>
      <a:tcStyle>
        <a:tcBdr>
          <a:left>
            <a:ln>
              <a:noFill/>
            </a:ln>
          </a:left>
          <a:right>
            <a:ln>
              <a:noFill/>
            </a:ln>
          </a:right>
          <a:top>
            <a:ln w="6350">
              <a:solidFill>
                <a:srgbClr val="646464"/>
              </a:solidFill>
            </a:ln>
          </a:top>
          <a:bottom>
            <a:ln w="6350">
              <a:solidFill>
                <a:srgbClr val="646464"/>
              </a:solidFill>
            </a:ln>
          </a:bottom>
          <a:insideH>
            <a:ln w="6350">
              <a:solidFill>
                <a:srgbClr val="646464"/>
              </a:solidFill>
            </a:ln>
          </a:insideH>
          <a:insideV>
            <a:ln>
              <a:noFill/>
            </a:ln>
          </a:insideV>
        </a:tcBdr>
        <a:fill>
          <a:no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b="on">
        <a:fontRef idx="minor"/>
        <a:srgbClr val="000000"/>
      </a:tcTxStyle>
      <a:tcStyle>
        <a:tcBdr/>
      </a:tcStyle>
    </a:lastCol>
    <a:firstCol>
      <a:tcTxStyle b="on">
        <a:fontRef idx="minor"/>
        <a:srgbClr val="000000"/>
      </a:tcTxStyle>
      <a:tcStyle>
        <a:tcBdr/>
      </a:tcStyle>
    </a:firstCol>
    <a:lastRow>
      <a:tcTxStyle b="on">
        <a:fontRef idx="minor"/>
        <a:srgbClr val="000000"/>
      </a:tcTxStyle>
      <a:tcStyle>
        <a:tcBdr>
          <a:top>
            <a:ln w="19050">
              <a:solidFill>
                <a:srgbClr val="000000"/>
              </a:solidFill>
            </a:ln>
          </a:top>
          <a:bottom>
            <a:ln>
              <a:noFill/>
            </a:ln>
          </a:bottom>
        </a:tcBdr>
        <a:fill>
          <a:noFill/>
        </a:fill>
      </a:tcStyle>
    </a:lastRow>
    <a:firstRow>
      <a:tcTxStyle b="on">
        <a:fontRef idx="minor"/>
        <a:srgbClr val="0460A9"/>
      </a:tcTxStyle>
      <a:tcStyle>
        <a:tcBdr>
          <a:top>
            <a:ln>
              <a:noFill/>
            </a:ln>
          </a:top>
          <a:bottom>
            <a:ln w="19050">
              <a:solidFill>
                <a:srgbClr val="0460A9"/>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2" autoAdjust="0"/>
    <p:restoredTop sz="69590"/>
  </p:normalViewPr>
  <p:slideViewPr>
    <p:cSldViewPr showGuides="1">
      <p:cViewPr varScale="1">
        <p:scale>
          <a:sx n="105" d="100"/>
          <a:sy n="105" d="100"/>
        </p:scale>
        <p:origin x="3424" y="240"/>
      </p:cViewPr>
      <p:guideLst>
        <p:guide orient="horz" pos="288"/>
        <p:guide orient="horz" pos="3801"/>
        <p:guide orient="horz" pos="950"/>
        <p:guide pos="5328"/>
        <p:guide pos="2937"/>
        <p:guide pos="432"/>
        <p:guide pos="2821"/>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07" d="100"/>
          <a:sy n="107" d="100"/>
        </p:scale>
        <p:origin x="-520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BB60FF-ACF0-5A4A-9C79-4881E6B16567}" type="datetimeFigureOut">
              <a:rPr lang="en-US" smtClean="0">
                <a:latin typeface="Arial"/>
              </a:rPr>
              <a:pPr/>
              <a:t>8/19/18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ABA786-EB35-BA4C-A7F7-24740D3067F1}"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3799472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0C4595FF-6E7F-4C41-B8DF-4AE76FC1F075}" type="datetimeFigureOut">
              <a:rPr lang="en-US" smtClean="0"/>
              <a:pPr/>
              <a:t>8/19/18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5A6330BE-D91A-D240-B266-E5D5F99B4CCE}" type="slidenum">
              <a:rPr lang="en-US" smtClean="0"/>
              <a:pPr/>
              <a:t>‹#›</a:t>
            </a:fld>
            <a:endParaRPr lang="en-US" dirty="0"/>
          </a:p>
        </p:txBody>
      </p:sp>
    </p:spTree>
    <p:extLst>
      <p:ext uri="{BB962C8B-B14F-4D97-AF65-F5344CB8AC3E}">
        <p14:creationId xmlns:p14="http://schemas.microsoft.com/office/powerpoint/2010/main" val="31263167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1</a:t>
            </a:fld>
            <a:endParaRPr lang="en-US" dirty="0"/>
          </a:p>
        </p:txBody>
      </p:sp>
    </p:spTree>
    <p:extLst>
      <p:ext uri="{BB962C8B-B14F-4D97-AF65-F5344CB8AC3E}">
        <p14:creationId xmlns:p14="http://schemas.microsoft.com/office/powerpoint/2010/main" val="2225693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Following that first application, we internalized the web services HELM v2 inside what became our reference architecture: the java spring framework and still relying on the Oracle database we have been using so far for monomers and HELM strings.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The expansion of the work around RNA and oligonucleotides called for a more generic sequence loader than the mRNA application, too custom.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Here we have a simple UI with possibility to upload an excel file to populate the table where one can enter a natural sequence: the HELM service will translate the sequence to a </a:t>
            </a:r>
            <a:r>
              <a:rPr lang="en-US" altLang="zh-CN" sz="1200" kern="1200" dirty="0" err="1">
                <a:solidFill>
                  <a:schemeClr val="tx1"/>
                </a:solidFill>
                <a:effectLst/>
                <a:latin typeface="Arial"/>
                <a:ea typeface="+mn-ea"/>
                <a:cs typeface="+mn-cs"/>
              </a:rPr>
              <a:t>valide</a:t>
            </a:r>
            <a:r>
              <a:rPr lang="en-US" altLang="zh-CN" sz="1200" kern="1200" dirty="0">
                <a:solidFill>
                  <a:schemeClr val="tx1"/>
                </a:solidFill>
                <a:effectLst/>
                <a:latin typeface="Arial"/>
                <a:ea typeface="+mn-ea"/>
                <a:cs typeface="+mn-cs"/>
              </a:rPr>
              <a:t> HELM and calculate the properties such as MW and </a:t>
            </a:r>
            <a:r>
              <a:rPr lang="en-US" altLang="zh-CN" sz="1200" kern="1200" dirty="0" err="1">
                <a:solidFill>
                  <a:schemeClr val="tx1"/>
                </a:solidFill>
                <a:effectLst/>
                <a:latin typeface="Arial"/>
                <a:ea typeface="+mn-ea"/>
                <a:cs typeface="+mn-cs"/>
              </a:rPr>
              <a:t>ext</a:t>
            </a:r>
            <a:r>
              <a:rPr lang="en-US" altLang="zh-CN" sz="1200" kern="1200" dirty="0">
                <a:solidFill>
                  <a:schemeClr val="tx1"/>
                </a:solidFill>
                <a:effectLst/>
                <a:latin typeface="Arial"/>
                <a:ea typeface="+mn-ea"/>
                <a:cs typeface="+mn-cs"/>
              </a:rPr>
              <a:t> </a:t>
            </a:r>
            <a:r>
              <a:rPr lang="en-US" altLang="zh-CN" sz="1200" kern="1200" dirty="0" err="1">
                <a:solidFill>
                  <a:schemeClr val="tx1"/>
                </a:solidFill>
                <a:effectLst/>
                <a:latin typeface="Arial"/>
                <a:ea typeface="+mn-ea"/>
                <a:cs typeface="+mn-cs"/>
              </a:rPr>
              <a:t>coeff</a:t>
            </a:r>
            <a:r>
              <a:rPr lang="en-US" altLang="zh-CN" sz="1200" kern="1200" dirty="0">
                <a:solidFill>
                  <a:schemeClr val="tx1"/>
                </a:solidFill>
                <a:effectLst/>
                <a:latin typeface="Arial"/>
                <a:ea typeface="+mn-ea"/>
                <a:cs typeface="+mn-cs"/>
              </a:rPr>
              <a:t>. Each cell can be edited and the HELM string will be validated: in case of error, a message will warn the user and no registration is possible.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We started implementing a bulk modifier of the sequence, the user can select sequence from the main table, then decide to apply a modification: delete, update, add to these sequence. The idea is to enable users to edit HELM string without knowing the details of HELM.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CRISPR, an acronym that stands for </a:t>
            </a:r>
            <a:r>
              <a:rPr lang="en-US" altLang="zh-CN" sz="1200" u="sng" kern="1200" dirty="0">
                <a:solidFill>
                  <a:schemeClr val="tx1"/>
                </a:solidFill>
                <a:effectLst/>
                <a:latin typeface="Arial"/>
                <a:ea typeface="+mn-ea"/>
                <a:cs typeface="+mn-cs"/>
              </a:rPr>
              <a:t>c</a:t>
            </a:r>
            <a:r>
              <a:rPr lang="en-US" altLang="zh-CN" sz="1200" kern="1200" dirty="0">
                <a:solidFill>
                  <a:schemeClr val="tx1"/>
                </a:solidFill>
                <a:effectLst/>
                <a:latin typeface="Arial"/>
                <a:ea typeface="+mn-ea"/>
                <a:cs typeface="+mn-cs"/>
              </a:rPr>
              <a:t>lustered </a:t>
            </a:r>
            <a:r>
              <a:rPr lang="en-US" altLang="zh-CN" sz="1200" u="sng" kern="1200" dirty="0">
                <a:solidFill>
                  <a:schemeClr val="tx1"/>
                </a:solidFill>
                <a:effectLst/>
                <a:latin typeface="Arial"/>
                <a:ea typeface="+mn-ea"/>
                <a:cs typeface="+mn-cs"/>
              </a:rPr>
              <a:t>r</a:t>
            </a:r>
            <a:r>
              <a:rPr lang="en-US" altLang="zh-CN" sz="1200" kern="1200" dirty="0">
                <a:solidFill>
                  <a:schemeClr val="tx1"/>
                </a:solidFill>
                <a:effectLst/>
                <a:latin typeface="Arial"/>
                <a:ea typeface="+mn-ea"/>
                <a:cs typeface="+mn-cs"/>
              </a:rPr>
              <a:t>egularly </a:t>
            </a:r>
            <a:r>
              <a:rPr lang="en-US" altLang="zh-CN" sz="1200" u="sng" kern="1200" dirty="0">
                <a:solidFill>
                  <a:schemeClr val="tx1"/>
                </a:solidFill>
                <a:effectLst/>
                <a:latin typeface="Arial"/>
                <a:ea typeface="+mn-ea"/>
                <a:cs typeface="+mn-cs"/>
              </a:rPr>
              <a:t>i</a:t>
            </a:r>
            <a:r>
              <a:rPr lang="en-US" altLang="zh-CN" sz="1200" kern="1200" dirty="0">
                <a:solidFill>
                  <a:schemeClr val="tx1"/>
                </a:solidFill>
                <a:effectLst/>
                <a:latin typeface="Arial"/>
                <a:ea typeface="+mn-ea"/>
                <a:cs typeface="+mn-cs"/>
              </a:rPr>
              <a:t>nterspaced </a:t>
            </a:r>
            <a:r>
              <a:rPr lang="en-US" altLang="zh-CN" sz="1200" u="sng" kern="1200" dirty="0">
                <a:solidFill>
                  <a:schemeClr val="tx1"/>
                </a:solidFill>
                <a:effectLst/>
                <a:latin typeface="Arial"/>
                <a:ea typeface="+mn-ea"/>
                <a:cs typeface="+mn-cs"/>
              </a:rPr>
              <a:t>s</a:t>
            </a:r>
            <a:r>
              <a:rPr lang="en-US" altLang="zh-CN" sz="1200" kern="1200" dirty="0">
                <a:solidFill>
                  <a:schemeClr val="tx1"/>
                </a:solidFill>
                <a:effectLst/>
                <a:latin typeface="Arial"/>
                <a:ea typeface="+mn-ea"/>
                <a:cs typeface="+mn-cs"/>
              </a:rPr>
              <a:t>hort </a:t>
            </a:r>
            <a:r>
              <a:rPr lang="en-US" altLang="zh-CN" sz="1200" u="sng" kern="1200" dirty="0">
                <a:solidFill>
                  <a:schemeClr val="tx1"/>
                </a:solidFill>
                <a:effectLst/>
                <a:latin typeface="Arial"/>
                <a:ea typeface="+mn-ea"/>
                <a:cs typeface="+mn-cs"/>
              </a:rPr>
              <a:t>p</a:t>
            </a:r>
            <a:r>
              <a:rPr lang="en-US" altLang="zh-CN" sz="1200" kern="1200" dirty="0">
                <a:solidFill>
                  <a:schemeClr val="tx1"/>
                </a:solidFill>
                <a:effectLst/>
                <a:latin typeface="Arial"/>
                <a:ea typeface="+mn-ea"/>
                <a:cs typeface="+mn-cs"/>
              </a:rPr>
              <a:t>alindromic </a:t>
            </a:r>
            <a:r>
              <a:rPr lang="en-US" altLang="zh-CN" sz="1200" u="sng" kern="1200" dirty="0">
                <a:solidFill>
                  <a:schemeClr val="tx1"/>
                </a:solidFill>
                <a:effectLst/>
                <a:latin typeface="Arial"/>
                <a:ea typeface="+mn-ea"/>
                <a:cs typeface="+mn-cs"/>
              </a:rPr>
              <a:t>r</a:t>
            </a:r>
            <a:r>
              <a:rPr lang="en-US" altLang="zh-CN" sz="1200" kern="1200" dirty="0">
                <a:solidFill>
                  <a:schemeClr val="tx1"/>
                </a:solidFill>
                <a:effectLst/>
                <a:latin typeface="Arial"/>
                <a:ea typeface="+mn-ea"/>
                <a:cs typeface="+mn-cs"/>
              </a:rPr>
              <a:t>epeats, is an approach that allows scientists to precisely edit the genes of targeted cells.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We currently have a collaboration with </a:t>
            </a:r>
            <a:r>
              <a:rPr lang="en-US" altLang="zh-CN" sz="1200" kern="1200" dirty="0" err="1">
                <a:solidFill>
                  <a:schemeClr val="tx1"/>
                </a:solidFill>
                <a:effectLst/>
                <a:latin typeface="Arial"/>
                <a:ea typeface="+mn-ea"/>
                <a:cs typeface="+mn-cs"/>
              </a:rPr>
              <a:t>Intellia</a:t>
            </a:r>
            <a:r>
              <a:rPr lang="en-US" altLang="zh-CN" sz="1200" kern="1200" dirty="0">
                <a:solidFill>
                  <a:schemeClr val="tx1"/>
                </a:solidFill>
                <a:effectLst/>
                <a:latin typeface="Arial"/>
                <a:ea typeface="+mn-ea"/>
                <a:cs typeface="+mn-cs"/>
              </a:rPr>
              <a:t> Therapeutics that</a:t>
            </a:r>
            <a:r>
              <a:rPr lang="en-US" altLang="zh-CN" sz="1200" kern="1200" baseline="0" dirty="0">
                <a:solidFill>
                  <a:schemeClr val="tx1"/>
                </a:solidFill>
                <a:effectLst/>
                <a:latin typeface="Arial"/>
                <a:ea typeface="+mn-ea"/>
                <a:cs typeface="+mn-cs"/>
              </a:rPr>
              <a:t> uses</a:t>
            </a:r>
            <a:r>
              <a:rPr lang="en-US" altLang="zh-CN" sz="1200" kern="1200" dirty="0">
                <a:solidFill>
                  <a:schemeClr val="tx1"/>
                </a:solidFill>
                <a:effectLst/>
                <a:latin typeface="Arial"/>
                <a:ea typeface="+mn-ea"/>
                <a:cs typeface="+mn-cs"/>
              </a:rPr>
              <a:t> CRISPR technology in conjunction with hematopoietic</a:t>
            </a:r>
            <a:r>
              <a:rPr lang="en-US" altLang="zh-CN" sz="1200" kern="1200" baseline="0" dirty="0">
                <a:solidFill>
                  <a:schemeClr val="tx1"/>
                </a:solidFill>
                <a:effectLst/>
                <a:latin typeface="Arial"/>
                <a:ea typeface="+mn-ea"/>
                <a:cs typeface="+mn-cs"/>
              </a:rPr>
              <a:t> </a:t>
            </a:r>
            <a:r>
              <a:rPr lang="en-US" altLang="zh-CN" sz="1200" kern="1200" dirty="0">
                <a:solidFill>
                  <a:schemeClr val="tx1"/>
                </a:solidFill>
                <a:effectLst/>
                <a:latin typeface="Arial"/>
                <a:ea typeface="+mn-ea"/>
                <a:cs typeface="+mn-cs"/>
              </a:rPr>
              <a:t>stem cells to explore treatments for sickle cell disease and thalassemia. This work is in the preclinical stage. </a:t>
            </a:r>
          </a:p>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10</a:t>
            </a:fld>
            <a:endParaRPr lang="en-US" dirty="0"/>
          </a:p>
        </p:txBody>
      </p:sp>
    </p:spTree>
    <p:extLst>
      <p:ext uri="{BB962C8B-B14F-4D97-AF65-F5344CB8AC3E}">
        <p14:creationId xmlns:p14="http://schemas.microsoft.com/office/powerpoint/2010/main" val="244178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if the user want, they can now edit and modify their HELM string using the HELM web editor</a:t>
            </a:r>
          </a:p>
          <a:p>
            <a:endParaRPr lang="en-US" dirty="0"/>
          </a:p>
          <a:p>
            <a:r>
              <a:rPr lang="en-US" dirty="0"/>
              <a:t>We have access to our monomer set, the user can edit his sequence on the canvas and can check for properties and chemical structure in the lower frame. The editor is connected to the same web services as the other application I mentioned. We are currently hosting this editor in a s3 bucket in AWS.</a:t>
            </a:r>
          </a:p>
          <a:p>
            <a:r>
              <a:rPr lang="en-US" dirty="0"/>
              <a:t>The editor provide the flexibility to edit the HELM string easily, but more important: it allows monomer management with a UI. So far, we had to do that through web services and </a:t>
            </a:r>
            <a:r>
              <a:rPr lang="en-US" dirty="0" err="1"/>
              <a:t>json</a:t>
            </a:r>
            <a:r>
              <a:rPr lang="en-US" dirty="0"/>
              <a:t> is not the best format to check your chemistry! Here we can see the content of the monomer DB, and add to it easily.</a:t>
            </a:r>
          </a:p>
          <a:p>
            <a:r>
              <a:rPr lang="en-US" dirty="0"/>
              <a:t>----</a:t>
            </a:r>
          </a:p>
          <a:p>
            <a:endParaRPr lang="en-US" dirty="0"/>
          </a:p>
          <a:p>
            <a:endParaRPr lang="en-US" dirty="0"/>
          </a:p>
          <a:p>
            <a:r>
              <a:rPr lang="en-US" dirty="0"/>
              <a:t>Hosted on s3 bucket</a:t>
            </a:r>
          </a:p>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11</a:t>
            </a:fld>
            <a:endParaRPr lang="en-US" dirty="0"/>
          </a:p>
        </p:txBody>
      </p:sp>
    </p:spTree>
    <p:extLst>
      <p:ext uri="{BB962C8B-B14F-4D97-AF65-F5344CB8AC3E}">
        <p14:creationId xmlns:p14="http://schemas.microsoft.com/office/powerpoint/2010/main" val="190924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clear to the audience, but it is open source project for all Pistoia contribution and for us it was important to keep our internal release as close as possible from the Pistoia release: bug fixes and added features.</a:t>
            </a:r>
          </a:p>
          <a:p>
            <a:r>
              <a:rPr lang="en-US" dirty="0"/>
              <a:t>So from the GitHub repository to our internal repository, we have a copy of the external project and our own application and added implementations necessary to the integration.</a:t>
            </a:r>
          </a:p>
        </p:txBody>
      </p:sp>
      <p:sp>
        <p:nvSpPr>
          <p:cNvPr id="4" name="Slide Number Placeholder 3"/>
          <p:cNvSpPr>
            <a:spLocks noGrp="1"/>
          </p:cNvSpPr>
          <p:nvPr>
            <p:ph type="sldNum" sz="quarter" idx="10"/>
          </p:nvPr>
        </p:nvSpPr>
        <p:spPr/>
        <p:txBody>
          <a:bodyPr/>
          <a:lstStyle/>
          <a:p>
            <a:fld id="{5A6330BE-D91A-D240-B266-E5D5F99B4CCE}" type="slidenum">
              <a:rPr lang="en-US" smtClean="0"/>
              <a:pPr/>
              <a:t>12</a:t>
            </a:fld>
            <a:endParaRPr lang="en-US" dirty="0"/>
          </a:p>
        </p:txBody>
      </p:sp>
    </p:spTree>
    <p:extLst>
      <p:ext uri="{BB962C8B-B14F-4D97-AF65-F5344CB8AC3E}">
        <p14:creationId xmlns:p14="http://schemas.microsoft.com/office/powerpoint/2010/main" val="27395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dirty="0"/>
              <a:t>The workflow is slightly different for each application but the general workflow is the following for the HELM monomer services, which is the last piece we internalized together with the web editor.</a:t>
            </a:r>
          </a:p>
          <a:p>
            <a:pPr lvl="0"/>
            <a:r>
              <a:rPr lang="en-US" sz="1600" dirty="0"/>
              <a:t>We get the code from </a:t>
            </a:r>
            <a:r>
              <a:rPr lang="en-US" sz="1600" dirty="0" err="1"/>
              <a:t>GtHub</a:t>
            </a:r>
            <a:r>
              <a:rPr lang="en-US" sz="1600" dirty="0"/>
              <a:t>, </a:t>
            </a:r>
            <a:r>
              <a:rPr lang="en-US" sz="1600" dirty="0" err="1"/>
              <a:t>publishe</a:t>
            </a:r>
            <a:r>
              <a:rPr lang="en-US" sz="1600" dirty="0"/>
              <a:t> the war to </a:t>
            </a:r>
            <a:r>
              <a:rPr lang="en-US" sz="1600" dirty="0" err="1"/>
              <a:t>artifactory</a:t>
            </a:r>
            <a:r>
              <a:rPr lang="en-US" sz="1600" dirty="0"/>
              <a:t>. We use Jenkins (an automation tool) to repackage the necessary interface to connect to our database as a jar, Jenkins again will produce a war overlay with our custom code for deployment. We produce the archive. We then use CHEF  to have an automatic deployment to the amazon cloud. In this case, the services are hosted on a tomcat on an EC2 instance. The editor is hosted on a s3 bucket on the same account.</a:t>
            </a:r>
          </a:p>
          <a:p>
            <a:pPr lvl="0"/>
            <a:endParaRPr lang="en-US" sz="1600" dirty="0"/>
          </a:p>
          <a:p>
            <a:pPr lvl="0"/>
            <a:r>
              <a:rPr lang="en-US" sz="1600" dirty="0"/>
              <a:t>----</a:t>
            </a:r>
          </a:p>
          <a:p>
            <a:pPr lvl="0"/>
            <a:endParaRPr lang="en-US" sz="1600" dirty="0"/>
          </a:p>
          <a:p>
            <a:pPr lvl="0"/>
            <a:endParaRPr lang="en-US" sz="1600" dirty="0"/>
          </a:p>
          <a:p>
            <a:pPr lvl="0"/>
            <a:r>
              <a:rPr lang="en-US" sz="1600" dirty="0"/>
              <a:t>Jenkins</a:t>
            </a:r>
          </a:p>
          <a:p>
            <a:pPr lvl="1"/>
            <a:r>
              <a:rPr lang="en-US" sz="1200" dirty="0"/>
              <a:t>Publish given war to Artifactory</a:t>
            </a:r>
          </a:p>
          <a:p>
            <a:pPr lvl="0"/>
            <a:r>
              <a:rPr lang="en-US" sz="1600" dirty="0"/>
              <a:t>Jenkins</a:t>
            </a:r>
          </a:p>
          <a:p>
            <a:pPr lvl="1"/>
            <a:r>
              <a:rPr lang="en-US" sz="1200" dirty="0"/>
              <a:t>Repackage given interfaces as a jar</a:t>
            </a:r>
          </a:p>
          <a:p>
            <a:pPr lvl="0"/>
            <a:r>
              <a:rPr lang="en-US" sz="1600" dirty="0"/>
              <a:t>Spring/Maven/Java</a:t>
            </a:r>
          </a:p>
          <a:p>
            <a:pPr lvl="1"/>
            <a:r>
              <a:rPr lang="en-US" sz="1200" dirty="0"/>
              <a:t>Implement given interfaces </a:t>
            </a:r>
          </a:p>
          <a:p>
            <a:pPr lvl="0"/>
            <a:r>
              <a:rPr lang="en-US" sz="1600" dirty="0"/>
              <a:t>Jenkins</a:t>
            </a:r>
          </a:p>
          <a:p>
            <a:pPr lvl="1"/>
            <a:r>
              <a:rPr lang="en-US" sz="1200" dirty="0"/>
              <a:t>Produce a war overlay </a:t>
            </a:r>
          </a:p>
          <a:p>
            <a:pPr lvl="0"/>
            <a:r>
              <a:rPr lang="en-US" sz="1600" dirty="0"/>
              <a:t>Jenkins </a:t>
            </a:r>
          </a:p>
          <a:p>
            <a:pPr lvl="1"/>
            <a:r>
              <a:rPr lang="en-US" sz="1200" dirty="0"/>
              <a:t>Archive the created war </a:t>
            </a:r>
          </a:p>
          <a:p>
            <a:pPr lvl="0"/>
            <a:r>
              <a:rPr lang="en-US" sz="1600" dirty="0"/>
              <a:t>Chef</a:t>
            </a:r>
          </a:p>
          <a:p>
            <a:pPr lvl="1"/>
            <a:r>
              <a:rPr lang="en-US" sz="1200" dirty="0"/>
              <a:t>Update chef recipe to automate deployment</a:t>
            </a:r>
          </a:p>
          <a:p>
            <a:pPr lvl="0"/>
            <a:r>
              <a:rPr lang="en-US" sz="1600" dirty="0" err="1"/>
              <a:t>Vordel</a:t>
            </a:r>
            <a:r>
              <a:rPr lang="en-US" sz="1600" dirty="0"/>
              <a:t> </a:t>
            </a:r>
          </a:p>
          <a:p>
            <a:pPr lvl="1"/>
            <a:r>
              <a:rPr lang="en-US" sz="1200" dirty="0"/>
              <a:t>Add a </a:t>
            </a:r>
            <a:r>
              <a:rPr lang="en-US" sz="1200" dirty="0" err="1"/>
              <a:t>Vordel</a:t>
            </a:r>
            <a:r>
              <a:rPr lang="en-US" sz="1200" dirty="0"/>
              <a:t> mapping </a:t>
            </a:r>
          </a:p>
          <a:p>
            <a:endParaRPr lang="en-US" dirty="0"/>
          </a:p>
          <a:p>
            <a:r>
              <a:rPr lang="en-US" dirty="0"/>
              <a:t>Aware of publishing done</a:t>
            </a:r>
          </a:p>
        </p:txBody>
      </p:sp>
      <p:sp>
        <p:nvSpPr>
          <p:cNvPr id="4" name="Slide Number Placeholder 3"/>
          <p:cNvSpPr>
            <a:spLocks noGrp="1"/>
          </p:cNvSpPr>
          <p:nvPr>
            <p:ph type="sldNum" sz="quarter" idx="10"/>
          </p:nvPr>
        </p:nvSpPr>
        <p:spPr/>
        <p:txBody>
          <a:bodyPr/>
          <a:lstStyle/>
          <a:p>
            <a:fld id="{5A6330BE-D91A-D240-B266-E5D5F99B4CCE}" type="slidenum">
              <a:rPr lang="en-US" smtClean="0"/>
              <a:pPr/>
              <a:t>13</a:t>
            </a:fld>
            <a:endParaRPr lang="en-US" dirty="0"/>
          </a:p>
        </p:txBody>
      </p:sp>
    </p:spTree>
    <p:extLst>
      <p:ext uri="{BB962C8B-B14F-4D97-AF65-F5344CB8AC3E}">
        <p14:creationId xmlns:p14="http://schemas.microsoft.com/office/powerpoint/2010/main" val="180799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concluding, this is an overview of our architecture: the HELM monomer DB and HELM string are in an oracle database. We have a service layer managing the monomers, validation and management of monomer and </a:t>
            </a:r>
            <a:r>
              <a:rPr lang="en-US" dirty="0" err="1"/>
              <a:t>HELm</a:t>
            </a:r>
            <a:r>
              <a:rPr lang="en-US" dirty="0"/>
              <a:t> string living close to our internal registration services.</a:t>
            </a:r>
          </a:p>
          <a:p>
            <a:r>
              <a:rPr lang="en-US" dirty="0"/>
              <a:t>The application using HELM rely on these services. In </a:t>
            </a:r>
            <a:r>
              <a:rPr lang="en-US" dirty="0" err="1"/>
              <a:t>gree</a:t>
            </a:r>
            <a:r>
              <a:rPr lang="en-US" dirty="0"/>
              <a:t>, these are the Pistoia services and application internalized</a:t>
            </a:r>
          </a:p>
          <a:p>
            <a:endParaRPr lang="en-US" dirty="0"/>
          </a:p>
          <a:p>
            <a:r>
              <a:rPr lang="en-US" dirty="0"/>
              <a:t>Old v1 service</a:t>
            </a:r>
          </a:p>
          <a:p>
            <a:r>
              <a:rPr lang="en-US" dirty="0"/>
              <a:t>New Pistoia integrated, plus green tools</a:t>
            </a:r>
          </a:p>
        </p:txBody>
      </p:sp>
      <p:sp>
        <p:nvSpPr>
          <p:cNvPr id="4" name="Slide Number Placeholder 3"/>
          <p:cNvSpPr>
            <a:spLocks noGrp="1"/>
          </p:cNvSpPr>
          <p:nvPr>
            <p:ph type="sldNum" sz="quarter" idx="10"/>
          </p:nvPr>
        </p:nvSpPr>
        <p:spPr/>
        <p:txBody>
          <a:bodyPr/>
          <a:lstStyle/>
          <a:p>
            <a:fld id="{5A6330BE-D91A-D240-B266-E5D5F99B4CCE}" type="slidenum">
              <a:rPr lang="en-US" smtClean="0"/>
              <a:pPr/>
              <a:t>14</a:t>
            </a:fld>
            <a:endParaRPr lang="en-US" dirty="0"/>
          </a:p>
        </p:txBody>
      </p:sp>
    </p:spTree>
    <p:extLst>
      <p:ext uri="{BB962C8B-B14F-4D97-AF65-F5344CB8AC3E}">
        <p14:creationId xmlns:p14="http://schemas.microsoft.com/office/powerpoint/2010/main" val="2049608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it is open source. You can report issues or feature request. You can also contribute. A recent example is one of our intern from Northeastern doing a pull request on the Monomer services. Markus from Quattro reviewed and approved it. I hope we can do more of these in the future. We sometime get too focus on the internal delivery.</a:t>
            </a:r>
          </a:p>
        </p:txBody>
      </p:sp>
      <p:sp>
        <p:nvSpPr>
          <p:cNvPr id="4" name="Slide Number Placeholder 3"/>
          <p:cNvSpPr>
            <a:spLocks noGrp="1"/>
          </p:cNvSpPr>
          <p:nvPr>
            <p:ph type="sldNum" sz="quarter" idx="10"/>
          </p:nvPr>
        </p:nvSpPr>
        <p:spPr/>
        <p:txBody>
          <a:bodyPr/>
          <a:lstStyle/>
          <a:p>
            <a:fld id="{5A6330BE-D91A-D240-B266-E5D5F99B4CCE}" type="slidenum">
              <a:rPr lang="en-US" smtClean="0"/>
              <a:pPr/>
              <a:t>15</a:t>
            </a:fld>
            <a:endParaRPr lang="en-US" dirty="0"/>
          </a:p>
        </p:txBody>
      </p:sp>
    </p:spTree>
    <p:extLst>
      <p:ext uri="{BB962C8B-B14F-4D97-AF65-F5344CB8AC3E}">
        <p14:creationId xmlns:p14="http://schemas.microsoft.com/office/powerpoint/2010/main" val="567691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 showed you that while you could just take what is available through the Pistoia alliance and deploy it. If you have legacy application, a different internal architecture, you will need to work on this integration. This could look over engineered but it facilitate our internal support to use the same tech stack across most application. This requires analysis and engineering work.</a:t>
            </a:r>
          </a:p>
          <a:p>
            <a:endParaRPr lang="en-US" dirty="0"/>
          </a:p>
          <a:p>
            <a:r>
              <a:rPr lang="en-US" dirty="0"/>
              <a:t>HELM itself has issue: monomers are not universal and even if you can send </a:t>
            </a:r>
            <a:r>
              <a:rPr lang="en-US" dirty="0" err="1"/>
              <a:t>xHELM</a:t>
            </a:r>
            <a:r>
              <a:rPr lang="en-US" dirty="0"/>
              <a:t> to collaborators, if they are using HELM with a different set of monomers it will require some work. A simple example here with 2 biotin: they could be 2 different monomers or embracing the polymeric approach of HELM this second one could be 2 monomers reusing the first one. The fragmentation problem might be worked on at some point and </a:t>
            </a:r>
            <a:r>
              <a:rPr lang="en-US" dirty="0" err="1"/>
              <a:t>facilite</a:t>
            </a:r>
            <a:r>
              <a:rPr lang="en-US" dirty="0"/>
              <a:t> these issues.</a:t>
            </a:r>
          </a:p>
          <a:p>
            <a:endParaRPr lang="en-US" dirty="0"/>
          </a:p>
          <a:p>
            <a:r>
              <a:rPr lang="en-US" dirty="0"/>
              <a:t>Finally, naming conventions would be useful. It is an ongoing conversation with the Pistoia team but without standard our biologists do not agree with our chemists.</a:t>
            </a:r>
          </a:p>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16</a:t>
            </a:fld>
            <a:endParaRPr lang="en-US" dirty="0"/>
          </a:p>
        </p:txBody>
      </p:sp>
    </p:spTree>
    <p:extLst>
      <p:ext uri="{BB962C8B-B14F-4D97-AF65-F5344CB8AC3E}">
        <p14:creationId xmlns:p14="http://schemas.microsoft.com/office/powerpoint/2010/main" val="346574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Consolidation: </a:t>
            </a:r>
          </a:p>
        </p:txBody>
      </p:sp>
      <p:sp>
        <p:nvSpPr>
          <p:cNvPr id="4" name="Slide Number Placeholder 3"/>
          <p:cNvSpPr>
            <a:spLocks noGrp="1"/>
          </p:cNvSpPr>
          <p:nvPr>
            <p:ph type="sldNum" sz="quarter" idx="10"/>
          </p:nvPr>
        </p:nvSpPr>
        <p:spPr/>
        <p:txBody>
          <a:bodyPr/>
          <a:lstStyle/>
          <a:p>
            <a:fld id="{5A6330BE-D91A-D240-B266-E5D5F99B4CCE}" type="slidenum">
              <a:rPr lang="en-US" smtClean="0"/>
              <a:pPr/>
              <a:t>17</a:t>
            </a:fld>
            <a:endParaRPr lang="en-US" dirty="0"/>
          </a:p>
        </p:txBody>
      </p:sp>
    </p:spTree>
    <p:extLst>
      <p:ext uri="{BB962C8B-B14F-4D97-AF65-F5344CB8AC3E}">
        <p14:creationId xmlns:p14="http://schemas.microsoft.com/office/powerpoint/2010/main" val="3501003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Markus, Tony and </a:t>
            </a:r>
            <a:r>
              <a:rPr lang="en-US" dirty="0" err="1"/>
              <a:t>Tianhong</a:t>
            </a:r>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18</a:t>
            </a:fld>
            <a:endParaRPr lang="en-US" dirty="0"/>
          </a:p>
        </p:txBody>
      </p:sp>
    </p:spTree>
    <p:extLst>
      <p:ext uri="{BB962C8B-B14F-4D97-AF65-F5344CB8AC3E}">
        <p14:creationId xmlns:p14="http://schemas.microsoft.com/office/powerpoint/2010/main" val="121259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speak about chemically modified oligos because it is the starting point of our HELM implementation. The talk is going to focus on the historical and technical implementation as well as what we learned along the way. </a:t>
            </a:r>
          </a:p>
          <a:p>
            <a:r>
              <a:rPr lang="en-US" dirty="0"/>
              <a:t>I am sure other talks will focus on HELM capabilities.</a:t>
            </a:r>
          </a:p>
        </p:txBody>
      </p:sp>
      <p:sp>
        <p:nvSpPr>
          <p:cNvPr id="4" name="Slide Number Placeholder 3"/>
          <p:cNvSpPr>
            <a:spLocks noGrp="1"/>
          </p:cNvSpPr>
          <p:nvPr>
            <p:ph type="sldNum" sz="quarter" idx="10"/>
          </p:nvPr>
        </p:nvSpPr>
        <p:spPr/>
        <p:txBody>
          <a:bodyPr/>
          <a:lstStyle/>
          <a:p>
            <a:fld id="{5A6330BE-D91A-D240-B266-E5D5F99B4CCE}" type="slidenum">
              <a:rPr lang="en-US" smtClean="0"/>
              <a:pPr/>
              <a:t>2</a:t>
            </a:fld>
            <a:endParaRPr lang="en-US" dirty="0"/>
          </a:p>
        </p:txBody>
      </p:sp>
    </p:spTree>
    <p:extLst>
      <p:ext uri="{BB962C8B-B14F-4D97-AF65-F5344CB8AC3E}">
        <p14:creationId xmlns:p14="http://schemas.microsoft.com/office/powerpoint/2010/main" val="206815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First a short introduction of the NIBR. It is the Research branch of Novartis with a focus on collaboration, new technologies and therapeutic breakthrough.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Arial"/>
                <a:ea typeface="+mn-ea"/>
                <a:cs typeface="+mn-cs"/>
              </a:rPr>
              <a:t>While I am located in Cambridge, US. There are 6 campuses worldwide for NIBR with around 6k people.  There are around 400 research projects are currently ongoing looking for new molecular entities to be used in various disease area.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dirty="0"/>
          </a:p>
          <a:p>
            <a:r>
              <a:rPr lang="en-US" dirty="0"/>
              <a:t>90 NME (New molecular entity) </a:t>
            </a:r>
          </a:p>
        </p:txBody>
      </p:sp>
      <p:sp>
        <p:nvSpPr>
          <p:cNvPr id="4" name="Slide Number Placeholder 3"/>
          <p:cNvSpPr>
            <a:spLocks noGrp="1"/>
          </p:cNvSpPr>
          <p:nvPr>
            <p:ph type="sldNum" sz="quarter" idx="10"/>
          </p:nvPr>
        </p:nvSpPr>
        <p:spPr/>
        <p:txBody>
          <a:bodyPr/>
          <a:lstStyle/>
          <a:p>
            <a:fld id="{5A6330BE-D91A-D240-B266-E5D5F99B4CCE}" type="slidenum">
              <a:rPr lang="en-US" smtClean="0"/>
              <a:pPr/>
              <a:t>3</a:t>
            </a:fld>
            <a:endParaRPr lang="en-US" dirty="0"/>
          </a:p>
        </p:txBody>
      </p:sp>
    </p:spTree>
    <p:extLst>
      <p:ext uri="{BB962C8B-B14F-4D97-AF65-F5344CB8AC3E}">
        <p14:creationId xmlns:p14="http://schemas.microsoft.com/office/powerpoint/2010/main" val="228397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NME do not fit into the usual dogma of small molecules or polymeric molecules like proteins or oligos.</a:t>
            </a:r>
          </a:p>
          <a:p>
            <a:r>
              <a:rPr lang="en-US" dirty="0"/>
              <a:t>While we have tools to describe small molecules uniquely, as well as tools to describe protein sequence or naturally occurring oligos, there is gap for biomolecules that bridge these entities. In my case, I have mostly been working with various synthetic RNAs that fits into that category.</a:t>
            </a:r>
          </a:p>
          <a:p>
            <a:endParaRPr lang="en-US" dirty="0"/>
          </a:p>
          <a:p>
            <a:endParaRPr lang="en-US" dirty="0"/>
          </a:p>
          <a:p>
            <a:r>
              <a:rPr lang="en-US" dirty="0"/>
              <a:t>---</a:t>
            </a:r>
          </a:p>
          <a:p>
            <a:endParaRPr lang="en-US" dirty="0"/>
          </a:p>
          <a:p>
            <a:endParaRPr lang="en-US" dirty="0"/>
          </a:p>
          <a:p>
            <a:r>
              <a:rPr lang="en-US" dirty="0"/>
              <a:t>Registration of small molecules</a:t>
            </a:r>
          </a:p>
          <a:p>
            <a:pPr lvl="1"/>
            <a:r>
              <a:rPr lang="en-US" dirty="0"/>
              <a:t>Atom level description, Cartridge</a:t>
            </a:r>
          </a:p>
          <a:p>
            <a:r>
              <a:rPr lang="en-US" dirty="0"/>
              <a:t>Registration of biomolecules</a:t>
            </a:r>
          </a:p>
          <a:p>
            <a:pPr lvl="1"/>
            <a:r>
              <a:rPr lang="en-US" dirty="0"/>
              <a:t>Amino acid &amp; nucleotides sequences</a:t>
            </a:r>
          </a:p>
          <a:p>
            <a:r>
              <a:rPr lang="en-US" dirty="0"/>
              <a:t>Gap</a:t>
            </a:r>
          </a:p>
          <a:p>
            <a:pPr lvl="1"/>
            <a:r>
              <a:rPr lang="en-US" dirty="0"/>
              <a:t>Macromolecules</a:t>
            </a:r>
          </a:p>
          <a:p>
            <a:pPr lvl="1"/>
            <a:r>
              <a:rPr lang="en-US" dirty="0"/>
              <a:t>Synthetic </a:t>
            </a:r>
            <a:r>
              <a:rPr lang="en-US" dirty="0" err="1"/>
              <a:t>xNAs</a:t>
            </a:r>
            <a:r>
              <a:rPr lang="en-US" dirty="0"/>
              <a:t> (CRISPR,..)</a:t>
            </a:r>
          </a:p>
          <a:p>
            <a:pPr lvl="1"/>
            <a:r>
              <a:rPr lang="en-US" dirty="0"/>
              <a:t>DNA encoded libraries</a:t>
            </a:r>
          </a:p>
          <a:p>
            <a:pPr lvl="1"/>
            <a:r>
              <a:rPr lang="en-US" dirty="0"/>
              <a:t>Synthetic peptides</a:t>
            </a:r>
          </a:p>
          <a:p>
            <a:pPr lvl="1"/>
            <a:r>
              <a:rPr lang="en-US" dirty="0"/>
              <a:t>ADCs</a:t>
            </a:r>
          </a:p>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4</a:t>
            </a:fld>
            <a:endParaRPr lang="en-US" dirty="0"/>
          </a:p>
        </p:txBody>
      </p:sp>
    </p:spTree>
    <p:extLst>
      <p:ext uri="{BB962C8B-B14F-4D97-AF65-F5344CB8AC3E}">
        <p14:creationId xmlns:p14="http://schemas.microsoft.com/office/powerpoint/2010/main" val="157862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a:ea typeface="+mn-ea"/>
                <a:cs typeface="+mn-cs"/>
              </a:rPr>
              <a:t>In 2010, NIBR had a siRNA program. These small interfering RNA are double strand RNA that interferes with the expression of specific genes.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a:ea typeface="+mn-ea"/>
                <a:cs typeface="+mn-cs"/>
              </a:rPr>
              <a:t>We needed to describe uniquely the structures and properties of these siRNA.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Arial"/>
                <a:ea typeface="+mn-ea"/>
                <a:cs typeface="+mn-cs"/>
              </a:rPr>
              <a:t>siTrack</a:t>
            </a:r>
            <a:r>
              <a:rPr lang="en-US" sz="1200" b="0" i="0" u="none" strike="noStrike" kern="1200" dirty="0">
                <a:solidFill>
                  <a:schemeClr val="tx1"/>
                </a:solidFill>
                <a:effectLst/>
                <a:latin typeface="Arial"/>
                <a:ea typeface="+mn-ea"/>
                <a:cs typeface="+mn-cs"/>
              </a:rPr>
              <a:t> was developed internally using Oracle and .NET stack. Here is a screenshot where you can see the original sequence of that RNA. You could apply modifying rules to these original sequences and generate a large number of sequences with chemically modification that could be registered into the corporate registration system, to obtain a unique ID that would reference the sample used in the lab of that entity.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a:ea typeface="+mn-ea"/>
                <a:cs typeface="+mn-cs"/>
              </a:rPr>
              <a:t> </a:t>
            </a:r>
          </a:p>
          <a:p>
            <a:endParaRPr lang="en-US" sz="1200" b="1" i="0" kern="1200" dirty="0">
              <a:solidFill>
                <a:schemeClr val="tx1"/>
              </a:solidFill>
              <a:effectLst/>
              <a:latin typeface="Arial"/>
              <a:ea typeface="+mn-ea"/>
              <a:cs typeface="+mn-cs"/>
            </a:endParaRPr>
          </a:p>
          <a:p>
            <a:r>
              <a:rPr lang="en-US" sz="1200" b="1" i="0" kern="1200" dirty="0">
                <a:solidFill>
                  <a:schemeClr val="tx1"/>
                </a:solidFill>
                <a:effectLst/>
                <a:latin typeface="Arial"/>
                <a:ea typeface="+mn-ea"/>
                <a:cs typeface="+mn-cs"/>
              </a:rPr>
              <a:t>Small interfering RNA</a:t>
            </a:r>
            <a:r>
              <a:rPr lang="en-US" sz="1200" b="0" i="0" kern="1200" dirty="0">
                <a:solidFill>
                  <a:schemeClr val="tx1"/>
                </a:solidFill>
                <a:effectLst/>
                <a:latin typeface="Arial"/>
                <a:ea typeface="+mn-ea"/>
                <a:cs typeface="+mn-cs"/>
              </a:rPr>
              <a:t> (</a:t>
            </a:r>
            <a:r>
              <a:rPr lang="en-US" sz="1200" b="1" i="0" kern="1200" dirty="0">
                <a:solidFill>
                  <a:schemeClr val="tx1"/>
                </a:solidFill>
                <a:effectLst/>
                <a:latin typeface="Arial"/>
                <a:ea typeface="+mn-ea"/>
                <a:cs typeface="+mn-cs"/>
              </a:rPr>
              <a:t>siRNA</a:t>
            </a:r>
            <a:r>
              <a:rPr lang="en-US" sz="1200" b="0" i="0" kern="1200" dirty="0">
                <a:solidFill>
                  <a:schemeClr val="tx1"/>
                </a:solidFill>
                <a:effectLst/>
                <a:latin typeface="Arial"/>
                <a:ea typeface="+mn-ea"/>
                <a:cs typeface="+mn-cs"/>
              </a:rPr>
              <a:t>), sometimes known as </a:t>
            </a:r>
            <a:r>
              <a:rPr lang="en-US" sz="1200" b="1" i="0" kern="1200" dirty="0">
                <a:solidFill>
                  <a:schemeClr val="tx1"/>
                </a:solidFill>
                <a:effectLst/>
                <a:latin typeface="Arial"/>
                <a:ea typeface="+mn-ea"/>
                <a:cs typeface="+mn-cs"/>
              </a:rPr>
              <a:t>short interfering RNA</a:t>
            </a:r>
            <a:r>
              <a:rPr lang="en-US" sz="1200" b="0" i="0" kern="1200" dirty="0">
                <a:solidFill>
                  <a:schemeClr val="tx1"/>
                </a:solidFill>
                <a:effectLst/>
                <a:latin typeface="Arial"/>
                <a:ea typeface="+mn-ea"/>
                <a:cs typeface="+mn-cs"/>
              </a:rPr>
              <a:t>, double-stranded RNA molecules, It interferes with the expression of specific genes with complementary nucleotide sequences by degrading mRNA after transcription,[1]preventing translation</a:t>
            </a:r>
          </a:p>
          <a:p>
            <a:r>
              <a:rPr lang="en-US" sz="1200" b="0" i="0" u="none" strike="noStrike" kern="1200" dirty="0">
                <a:solidFill>
                  <a:schemeClr val="tx1"/>
                </a:solidFill>
                <a:effectLst/>
                <a:latin typeface="Arial"/>
                <a:ea typeface="+mn-ea"/>
                <a:cs typeface="+mn-cs"/>
              </a:rPr>
              <a:t>target mRNA is introduced into cells with the intent to block gene expression through either translational inhibition or enzymatic cleavage of the mRNA target. </a:t>
            </a:r>
          </a:p>
          <a:p>
            <a:endParaRPr lang="en-US" dirty="0"/>
          </a:p>
          <a:p>
            <a:r>
              <a:rPr lang="en-US" dirty="0"/>
              <a:t>Examples: ELAVL1 gene (protein coding) : </a:t>
            </a:r>
            <a:r>
              <a:rPr lang="en-US" sz="1200" b="0" i="0" u="none" strike="noStrike" kern="1200" dirty="0">
                <a:solidFill>
                  <a:schemeClr val="tx1"/>
                </a:solidFill>
                <a:effectLst/>
                <a:latin typeface="Arial"/>
                <a:ea typeface="+mn-ea"/>
                <a:cs typeface="+mn-cs"/>
              </a:rPr>
              <a:t>Embryonic Lethal, Abnormal Vision, Drosophila)-Like 1 </a:t>
            </a:r>
          </a:p>
          <a:p>
            <a:endParaRPr lang="en-US" sz="1200" b="0" i="0" u="none" strike="noStrike" kern="1200" dirty="0">
              <a:solidFill>
                <a:schemeClr val="tx1"/>
              </a:solidFill>
              <a:effectLst/>
              <a:latin typeface="Arial"/>
              <a:ea typeface="+mn-ea"/>
              <a:cs typeface="+mn-cs"/>
            </a:endParaRPr>
          </a:p>
          <a:p>
            <a:endParaRPr lang="en-US" sz="1200" b="0" i="0" u="none" strike="noStrike" kern="1200" dirty="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Arial"/>
                <a:ea typeface="+mn-ea"/>
                <a:cs typeface="+mn-cs"/>
              </a:rPr>
            </a:br>
            <a:endParaRPr lang="en-US" sz="1200" b="0" i="0" kern="1200" dirty="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5</a:t>
            </a:fld>
            <a:endParaRPr lang="en-US" dirty="0"/>
          </a:p>
        </p:txBody>
      </p:sp>
    </p:spTree>
    <p:extLst>
      <p:ext uri="{BB962C8B-B14F-4D97-AF65-F5344CB8AC3E}">
        <p14:creationId xmlns:p14="http://schemas.microsoft.com/office/powerpoint/2010/main" val="381951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siTrack</a:t>
            </a:r>
            <a:r>
              <a:rPr lang="en-US" dirty="0"/>
              <a:t> allowed to create so called building blocks using a </a:t>
            </a:r>
            <a:r>
              <a:rPr lang="en-US" dirty="0" err="1"/>
              <a:t>mol</a:t>
            </a:r>
            <a:r>
              <a:rPr lang="en-US" dirty="0"/>
              <a:t> file, an ID was created for each of these unique blocks. And putting these building blocks together in a sequence would create a siRNA sequence.</a:t>
            </a:r>
          </a:p>
          <a:p>
            <a:r>
              <a:rPr lang="en-US" dirty="0"/>
              <a:t>You can see an example of a sequence on the screen where each building block would correspond to a naturally occurring nucleotide or a modified one. The phosphate bridge was represented as well. You can see a very similar logic to HELM.</a:t>
            </a:r>
          </a:p>
        </p:txBody>
      </p:sp>
      <p:sp>
        <p:nvSpPr>
          <p:cNvPr id="4" name="Slide Number Placeholder 3"/>
          <p:cNvSpPr>
            <a:spLocks noGrp="1"/>
          </p:cNvSpPr>
          <p:nvPr>
            <p:ph type="sldNum" sz="quarter" idx="10"/>
          </p:nvPr>
        </p:nvSpPr>
        <p:spPr/>
        <p:txBody>
          <a:bodyPr/>
          <a:lstStyle/>
          <a:p>
            <a:fld id="{5A6330BE-D91A-D240-B266-E5D5F99B4CCE}" type="slidenum">
              <a:rPr lang="en-US" smtClean="0"/>
              <a:pPr/>
              <a:t>6</a:t>
            </a:fld>
            <a:endParaRPr lang="en-US" dirty="0"/>
          </a:p>
        </p:txBody>
      </p:sp>
    </p:spTree>
    <p:extLst>
      <p:ext uri="{BB962C8B-B14F-4D97-AF65-F5344CB8AC3E}">
        <p14:creationId xmlns:p14="http://schemas.microsoft.com/office/powerpoint/2010/main" val="2788769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siTrack</a:t>
            </a:r>
            <a:r>
              <a:rPr lang="en-US" dirty="0"/>
              <a:t> tool allowed users to accurately describe these entities uniquely. Which was the main goal of the application: referencing sample used in the lab accurately and uniquely.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However, </a:t>
            </a:r>
            <a:r>
              <a:rPr lang="en-US" dirty="0" err="1"/>
              <a:t>siTrack</a:t>
            </a:r>
            <a:r>
              <a:rPr lang="en-US" dirty="0"/>
              <a:t> was not generic enough to be extended to other kind of RNA or peptides, it was not a standard in the industry so it could not be used externally with collaborators or partners. And while it was communicating with the central registration system, it still required a heavy client to look at the details of the siRNA.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When the siRNA program stopped, and new need came up for similar entities, it was decided to adopt a new notation. HELM became obvious, as the approach was similar, Novartis was already working with the Pistoia Alliance with controlled-substance-expert-community-</a:t>
            </a:r>
            <a:r>
              <a:rPr lang="en-US" dirty="0" err="1"/>
              <a:t>cscs</a:t>
            </a:r>
            <a:r>
              <a:rPr lang="en-US" dirty="0"/>
              <a:t> (CSCS). And of course, some team members already knew other companies using the notation and tools were available.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Need in registration: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Accurate description of entities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Duplex supported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Uniqueness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Communicate internally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siTrack</a:t>
            </a:r>
            <a:r>
              <a:rPr lang="en-US" dirty="0"/>
              <a:t> was designed and implemented for siRNA: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Short sequence only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Not generic enough</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Not standard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Sharing and communicate externally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a:t>
            </a:r>
          </a:p>
          <a:p>
            <a:r>
              <a:rPr lang="en-US" dirty="0"/>
              <a:t>HELM chosen and implemented in 2015</a:t>
            </a:r>
          </a:p>
          <a:p>
            <a:r>
              <a:rPr lang="en-US" dirty="0"/>
              <a:t>Novartis participated in Pistoia Alliance before</a:t>
            </a:r>
          </a:p>
          <a:p>
            <a:r>
              <a:rPr lang="en-US" dirty="0"/>
              <a:t>Know other in field</a:t>
            </a:r>
          </a:p>
          <a:p>
            <a:r>
              <a:rPr lang="en-US" dirty="0"/>
              <a:t>Notation and tools available</a:t>
            </a:r>
          </a:p>
          <a:p>
            <a:endParaRPr lang="en-US" dirty="0"/>
          </a:p>
          <a:p>
            <a:r>
              <a:rPr lang="en-US" dirty="0"/>
              <a:t>Pistoia: controlled-substance-expert-community-</a:t>
            </a:r>
            <a:r>
              <a:rPr lang="en-US" dirty="0" err="1"/>
              <a:t>cscs</a:t>
            </a:r>
            <a:r>
              <a:rPr lang="en-US" dirty="0"/>
              <a:t> (CSCS)</a:t>
            </a:r>
          </a:p>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7</a:t>
            </a:fld>
            <a:endParaRPr lang="en-US" dirty="0"/>
          </a:p>
        </p:txBody>
      </p:sp>
    </p:spTree>
    <p:extLst>
      <p:ext uri="{BB962C8B-B14F-4D97-AF65-F5344CB8AC3E}">
        <p14:creationId xmlns:p14="http://schemas.microsoft.com/office/powerpoint/2010/main" val="1758849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was decided to do a pilot for the support of HELM to handle mRNA registration. Messenger RNA are a large family of RNA but they could be used as therapeutics or as tools for molecular biology.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mRNA registration selected because it was a limited scope, limited community impacted , we already had existing tools and UI so could focus on business logic and data.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worked with the HELM toolkit v1 at the time and followed the </a:t>
            </a:r>
            <a:r>
              <a:rPr lang="en-US" dirty="0" err="1"/>
              <a:t>technolog</a:t>
            </a:r>
            <a:r>
              <a:rPr lang="en-US" dirty="0"/>
              <a:t> stack used at NIBR: Java for the code and Oracle for the database,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implemented our own web services to handle monomers management, HELM creation and registration and a </a:t>
            </a:r>
            <a:r>
              <a:rPr lang="en-US" dirty="0" err="1"/>
              <a:t>siTrack</a:t>
            </a:r>
            <a:r>
              <a:rPr lang="en-US" dirty="0"/>
              <a:t> to HELM converter for legacy data.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Since then, we updated the HELM toolkit to v2 and Added web services from Pistoia/Quattro, I am going to show later 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mRNA: Messenger RNA (mRNA) is a large family of RNA molecules that convey genetic information from DNA to the ribosome,</a:t>
            </a:r>
          </a:p>
          <a:p>
            <a:endParaRPr lang="en-US" dirty="0"/>
          </a:p>
          <a:p>
            <a:r>
              <a:rPr lang="en-US" dirty="0"/>
              <a:t>Much longer strand of nucleotides: single strand.</a:t>
            </a:r>
          </a:p>
          <a:p>
            <a:endParaRPr lang="en-US" dirty="0"/>
          </a:p>
          <a:p>
            <a:r>
              <a:rPr lang="en-US" dirty="0"/>
              <a:t>mRNA registration selected: limited scope, limited community impacted , existing tools UI -&gt; could focus on business logic and data.</a:t>
            </a:r>
          </a:p>
          <a:p>
            <a:endParaRPr lang="en-US" dirty="0"/>
          </a:p>
          <a:p>
            <a:r>
              <a:rPr lang="en-US" dirty="0"/>
              <a:t>Choice of tech stack:</a:t>
            </a:r>
          </a:p>
          <a:p>
            <a:pPr marL="171450" indent="-171450">
              <a:buFontTx/>
              <a:buChar char="-"/>
            </a:pPr>
            <a:r>
              <a:rPr lang="en-US" dirty="0"/>
              <a:t>Standard at NIBR at the time: Oracle and Java</a:t>
            </a:r>
          </a:p>
          <a:p>
            <a:pPr marL="171450" indent="-171450">
              <a:buFontTx/>
              <a:buChar char="-"/>
            </a:pPr>
            <a:r>
              <a:rPr lang="en-US" dirty="0"/>
              <a:t>Implementation of our own web service to handle monomers, HELM validation and some level of management: no swagger yet but test pages for us</a:t>
            </a:r>
          </a:p>
          <a:p>
            <a:pPr marL="171450" indent="-171450">
              <a:buFontTx/>
              <a:buChar char="-"/>
            </a:pPr>
            <a:r>
              <a:rPr lang="en-US" dirty="0"/>
              <a:t>Including conversion tools for </a:t>
            </a:r>
            <a:r>
              <a:rPr lang="en-US" dirty="0" err="1"/>
              <a:t>siTrack</a:t>
            </a:r>
            <a:r>
              <a:rPr lang="en-US" dirty="0"/>
              <a:t> language</a:t>
            </a:r>
          </a:p>
          <a:p>
            <a:pPr marL="171450" indent="-171450">
              <a:buFontTx/>
              <a:buChar char="-"/>
            </a:pPr>
            <a:endParaRPr lang="en-US" dirty="0"/>
          </a:p>
          <a:p>
            <a:pPr marL="171450" indent="-171450">
              <a:buFontTx/>
              <a:buChar char="-"/>
            </a:pPr>
            <a:r>
              <a:rPr lang="en-US" dirty="0"/>
              <a:t>Since then, we updated the HELM toolkit to v2</a:t>
            </a:r>
          </a:p>
          <a:p>
            <a:pPr marL="171450" indent="-171450">
              <a:buFontTx/>
              <a:buChar char="-"/>
            </a:pPr>
            <a:r>
              <a:rPr lang="en-US" dirty="0"/>
              <a:t>Added web services from Pistoia/Quattro</a:t>
            </a:r>
          </a:p>
          <a:p>
            <a:pPr marL="171450" indent="-171450">
              <a:buFontTx/>
              <a:buChar char="-"/>
            </a:pPr>
            <a:endParaRPr lang="en-US" dirty="0"/>
          </a:p>
          <a:p>
            <a:pPr marL="171450" indent="-171450">
              <a:buFontTx/>
              <a:buChar char="-"/>
            </a:pPr>
            <a:r>
              <a:rPr lang="en-US" dirty="0"/>
              <a:t>- no swagger done at the time but we used Postman for REST services.</a:t>
            </a:r>
          </a:p>
          <a:p>
            <a:pPr marL="171450" indent="-171450">
              <a:buFontTx/>
              <a:buChar char="-"/>
            </a:pPr>
            <a:endParaRPr lang="en-US" dirty="0"/>
          </a:p>
          <a:p>
            <a:pPr marL="171450" indent="-171450">
              <a:buFontTx/>
              <a:buChar char="-"/>
            </a:pPr>
            <a:r>
              <a:rPr lang="en-US" dirty="0"/>
              <a:t>Implementation using Java Spring and Oracle</a:t>
            </a:r>
          </a:p>
        </p:txBody>
      </p:sp>
      <p:sp>
        <p:nvSpPr>
          <p:cNvPr id="4" name="Slide Number Placeholder 3"/>
          <p:cNvSpPr>
            <a:spLocks noGrp="1"/>
          </p:cNvSpPr>
          <p:nvPr>
            <p:ph type="sldNum" sz="quarter" idx="10"/>
          </p:nvPr>
        </p:nvSpPr>
        <p:spPr/>
        <p:txBody>
          <a:bodyPr/>
          <a:lstStyle/>
          <a:p>
            <a:fld id="{5A6330BE-D91A-D240-B266-E5D5F99B4CCE}" type="slidenum">
              <a:rPr lang="en-US" smtClean="0"/>
              <a:pPr/>
              <a:t>8</a:t>
            </a:fld>
            <a:endParaRPr lang="en-US" dirty="0"/>
          </a:p>
        </p:txBody>
      </p:sp>
    </p:spTree>
    <p:extLst>
      <p:ext uri="{BB962C8B-B14F-4D97-AF65-F5344CB8AC3E}">
        <p14:creationId xmlns:p14="http://schemas.microsoft.com/office/powerpoint/2010/main" val="372212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user perspective, nothing changed. Here is a screenshot of the mRNA registration web application. There is also an excel version for bulk registration</a:t>
            </a:r>
          </a:p>
          <a:p>
            <a:r>
              <a:rPr lang="en-US" dirty="0"/>
              <a:t>The user can enter general information about his specific mRNA: name, target, species, </a:t>
            </a:r>
            <a:r>
              <a:rPr lang="en-US" dirty="0" err="1"/>
              <a:t>etc</a:t>
            </a:r>
            <a:r>
              <a:rPr lang="en-US" dirty="0"/>
              <a:t>…</a:t>
            </a:r>
          </a:p>
          <a:p>
            <a:r>
              <a:rPr lang="en-US" dirty="0"/>
              <a:t>More relevant, the user usually enters the natural sequence of his RNA, he can choose capping from a dropdown menu. He can also select modification to that sequence, for example here, we used methyl Cytidine instead of Cytidine and 2 methyl Adenosine instead of adenosine.  When registering, these capping and modification will be translated to the corresponding HELM sequence and registered into the Registration system. </a:t>
            </a:r>
          </a:p>
          <a:p>
            <a:endParaRPr lang="en-US" dirty="0"/>
          </a:p>
          <a:p>
            <a:r>
              <a:rPr lang="en-US" dirty="0"/>
              <a:t>Our first project allowed us to put in place the backend: web services for translation of the user request using the HELM toolkit then storing the information in the Oracle DB.</a:t>
            </a:r>
          </a:p>
          <a:p>
            <a:endParaRPr lang="en-US" dirty="0"/>
          </a:p>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9</a:t>
            </a:fld>
            <a:endParaRPr lang="en-US" dirty="0"/>
          </a:p>
        </p:txBody>
      </p:sp>
    </p:spTree>
    <p:extLst>
      <p:ext uri="{BB962C8B-B14F-4D97-AF65-F5344CB8AC3E}">
        <p14:creationId xmlns:p14="http://schemas.microsoft.com/office/powerpoint/2010/main" val="770035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0"/>
            <a:ext cx="1508759" cy="6858000"/>
          </a:xfrm>
          <a:prstGeom prst="rect">
            <a:avLst/>
          </a:prstGeom>
        </p:spPr>
      </p:pic>
      <p:sp>
        <p:nvSpPr>
          <p:cNvPr id="18" name="Picture Placeholder 4"/>
          <p:cNvSpPr>
            <a:spLocks noGrp="1"/>
          </p:cNvSpPr>
          <p:nvPr>
            <p:ph type="pic" sz="quarter" idx="13" hasCustomPrompt="1"/>
          </p:nvPr>
        </p:nvSpPr>
        <p:spPr bwMode="auto">
          <a:xfrm>
            <a:off x="685800" y="457200"/>
            <a:ext cx="7770813" cy="3794760"/>
          </a:xfrm>
          <a:solidFill>
            <a:srgbClr val="CCCCCC"/>
          </a:solidFill>
        </p:spPr>
        <p:txBody>
          <a:bodyPr anchor="ctr" anchorCtr="0">
            <a:normAutofit/>
          </a:bodyPr>
          <a:lstStyle>
            <a:lvl1pPr marL="0" marR="0" indent="0" algn="ctr" defTabSz="914400" rtl="0" eaLnBrk="1" fontAlgn="auto" latinLnBrk="0" hangingPunct="1">
              <a:lnSpc>
                <a:spcPct val="100000"/>
              </a:lnSpc>
              <a:spcBef>
                <a:spcPts val="1200"/>
              </a:spcBef>
              <a:spcAft>
                <a:spcPts val="0"/>
              </a:spcAft>
              <a:buClrTx/>
              <a:buSzPct val="125000"/>
              <a:buFont typeface="Arial" pitchFamily="34" charset="0"/>
              <a:buNone/>
              <a:tabLst>
                <a:tab pos="3998913" algn="r"/>
                <a:tab pos="8229600" algn="r"/>
              </a:tabLst>
              <a:defRPr sz="1200"/>
            </a:lvl1pPr>
          </a:lstStyle>
          <a:p>
            <a:r>
              <a:rPr lang="en-US" dirty="0"/>
              <a:t>Insert picture. Get approved pictures at http://</a:t>
            </a:r>
            <a:r>
              <a:rPr lang="en-US" dirty="0" err="1"/>
              <a:t>www.novartisbrandlab.com</a:t>
            </a:r>
            <a:r>
              <a:rPr lang="en-US" dirty="0"/>
              <a:t>/resources/library</a:t>
            </a:r>
          </a:p>
        </p:txBody>
      </p:sp>
      <p:sp>
        <p:nvSpPr>
          <p:cNvPr id="2" name="Title 1"/>
          <p:cNvSpPr>
            <a:spLocks noGrp="1"/>
          </p:cNvSpPr>
          <p:nvPr>
            <p:ph type="ctrTitle"/>
          </p:nvPr>
        </p:nvSpPr>
        <p:spPr bwMode="auto">
          <a:xfrm>
            <a:off x="1965960" y="4389120"/>
            <a:ext cx="6490654" cy="960120"/>
          </a:xfrm>
        </p:spPr>
        <p:txBody>
          <a:bodyPr anchor="b" anchorCtr="0">
            <a:noAutofit/>
          </a:bodyPr>
          <a:lstStyle/>
          <a:p>
            <a:r>
              <a:rPr lang="en-US"/>
              <a:t>Click to edit Master title style</a:t>
            </a:r>
            <a:endParaRPr lang="en-US" dirty="0"/>
          </a:p>
        </p:txBody>
      </p:sp>
      <p:sp>
        <p:nvSpPr>
          <p:cNvPr id="3" name="Subtitle 2"/>
          <p:cNvSpPr>
            <a:spLocks noGrp="1"/>
          </p:cNvSpPr>
          <p:nvPr>
            <p:ph type="subTitle" idx="1"/>
          </p:nvPr>
        </p:nvSpPr>
        <p:spPr bwMode="auto">
          <a:xfrm>
            <a:off x="1965958" y="5440680"/>
            <a:ext cx="4343400" cy="1097280"/>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ext Placeholder 7"/>
          <p:cNvSpPr>
            <a:spLocks noGrp="1"/>
          </p:cNvSpPr>
          <p:nvPr>
            <p:ph type="body" sz="quarter" idx="12" hasCustomPrompt="1"/>
          </p:nvPr>
        </p:nvSpPr>
        <p:spPr bwMode="gray">
          <a:xfrm>
            <a:off x="0" y="914400"/>
            <a:ext cx="1965960" cy="777240"/>
          </a:xfrm>
          <a:solidFill>
            <a:schemeClr val="accent1"/>
          </a:solidFill>
        </p:spPr>
        <p:txBody>
          <a:bodyPr lIns="274320" tIns="91440" rIns="91440" bIns="91440" anchor="ctr" anchorCtr="0">
            <a:normAutofit/>
          </a:bodyPr>
          <a:lstStyle>
            <a:lvl1pPr marL="0" indent="0">
              <a:spcBef>
                <a:spcPts val="0"/>
              </a:spcBef>
              <a:buFont typeface="Arial"/>
              <a:buNone/>
              <a:defRPr sz="1000" b="1" baseline="0">
                <a:solidFill>
                  <a:schemeClr val="bg1"/>
                </a:solidFill>
              </a:defRPr>
            </a:lvl1pPr>
            <a:lvl2pPr marL="0" indent="0">
              <a:spcBef>
                <a:spcPts val="0"/>
              </a:spcBef>
              <a:buFont typeface="Arial"/>
              <a:buNone/>
              <a:defRPr sz="1000" b="1">
                <a:solidFill>
                  <a:schemeClr val="bg1"/>
                </a:solidFill>
              </a:defRPr>
            </a:lvl2pPr>
            <a:lvl3pPr marL="0" indent="0">
              <a:spcBef>
                <a:spcPts val="0"/>
              </a:spcBef>
              <a:buFont typeface="Arial"/>
              <a:buNone/>
              <a:defRPr sz="1000" b="1">
                <a:solidFill>
                  <a:schemeClr val="bg1"/>
                </a:solidFill>
              </a:defRPr>
            </a:lvl3pPr>
            <a:lvl4pPr marL="0" indent="0">
              <a:spcBef>
                <a:spcPts val="0"/>
              </a:spcBef>
              <a:buFont typeface="Arial"/>
              <a:buNone/>
              <a:defRPr sz="1000" b="1">
                <a:solidFill>
                  <a:schemeClr val="bg1"/>
                </a:solidFill>
              </a:defRPr>
            </a:lvl4pPr>
            <a:lvl5pPr marL="0" indent="0">
              <a:spcBef>
                <a:spcPts val="0"/>
              </a:spcBef>
              <a:buFont typeface="Arial"/>
              <a:buNone/>
              <a:defRPr sz="1000" b="1">
                <a:solidFill>
                  <a:schemeClr val="bg1"/>
                </a:solidFill>
              </a:defRPr>
            </a:lvl5pPr>
          </a:lstStyle>
          <a:p>
            <a:pPr lvl="0"/>
            <a:r>
              <a:rPr lang="en-US" dirty="0"/>
              <a:t>Business or Operating Unit/Franchise or Department</a:t>
            </a:r>
          </a:p>
        </p:txBody>
      </p:sp>
      <p:grpSp>
        <p:nvGrpSpPr>
          <p:cNvPr id="4" name="Group 3"/>
          <p:cNvGrpSpPr/>
          <p:nvPr userDrawn="1"/>
        </p:nvGrpSpPr>
        <p:grpSpPr>
          <a:xfrm>
            <a:off x="-137160" y="-137160"/>
            <a:ext cx="9418320" cy="7132320"/>
            <a:chOff x="-137160" y="-137160"/>
            <a:chExt cx="9418320" cy="7132320"/>
          </a:xfrm>
        </p:grpSpPr>
        <p:cxnSp>
          <p:nvCxnSpPr>
            <p:cNvPr id="8" name="Straight Connector 7"/>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180871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663440" y="1508761"/>
            <a:ext cx="3794760" cy="4525328"/>
          </a:xfrm>
        </p:spPr>
        <p:txBody>
          <a:bodyPr>
            <a:normAutofit/>
          </a:bodyPr>
          <a:lstStyle>
            <a:lvl1pPr marL="0" indent="0">
              <a:lnSpc>
                <a:spcPct val="90000"/>
              </a:lnSpc>
              <a:spcBef>
                <a:spcPts val="0"/>
              </a:spcBef>
              <a:buFont typeface="Arial"/>
              <a:buNone/>
              <a:defRPr sz="4400">
                <a:solidFill>
                  <a:schemeClr val="accent1"/>
                </a:solidFill>
              </a:defRPr>
            </a:lvl1pPr>
            <a:lvl2pPr marL="0" indent="0">
              <a:lnSpc>
                <a:spcPct val="90000"/>
              </a:lnSpc>
              <a:spcBef>
                <a:spcPts val="0"/>
              </a:spcBef>
              <a:buFont typeface="Arial"/>
              <a:buNone/>
              <a:defRPr sz="4400">
                <a:solidFill>
                  <a:schemeClr val="accent1"/>
                </a:solidFill>
              </a:defRPr>
            </a:lvl2pPr>
            <a:lvl3pPr marL="0" indent="0">
              <a:lnSpc>
                <a:spcPct val="90000"/>
              </a:lnSpc>
              <a:spcBef>
                <a:spcPts val="0"/>
              </a:spcBef>
              <a:buFont typeface="Arial"/>
              <a:buNone/>
              <a:defRPr sz="4400">
                <a:solidFill>
                  <a:schemeClr val="accent1"/>
                </a:solidFill>
              </a:defRPr>
            </a:lvl3pPr>
            <a:lvl4pPr marL="0" indent="0">
              <a:lnSpc>
                <a:spcPct val="90000"/>
              </a:lnSpc>
              <a:spcBef>
                <a:spcPts val="0"/>
              </a:spcBef>
              <a:buFont typeface="Arial"/>
              <a:buNone/>
              <a:defRPr sz="4400">
                <a:solidFill>
                  <a:schemeClr val="accent1"/>
                </a:solidFill>
              </a:defRPr>
            </a:lvl4pPr>
            <a:lvl5pPr marL="0" indent="0">
              <a:lnSpc>
                <a:spcPct val="90000"/>
              </a:lnSpc>
              <a:spcBef>
                <a:spcPts val="0"/>
              </a:spcBef>
              <a:buFont typeface="Arial"/>
              <a:buNone/>
              <a:defRPr sz="4400">
                <a:solidFill>
                  <a:schemeClr val="accent1"/>
                </a:solidFill>
              </a:defRPr>
            </a:lvl5pPr>
            <a:lvl6pPr>
              <a:defRPr sz="1800"/>
            </a:lvl6pPr>
            <a:lvl7pPr>
              <a:defRPr sz="1800"/>
            </a:lvl7pPr>
            <a:lvl8pPr>
              <a:defRPr sz="1800"/>
            </a:lvl8pPr>
            <a:lvl9pPr>
              <a:defRPr sz="1800"/>
            </a:lvl9pPr>
          </a:lstStyle>
          <a:p>
            <a:pPr lvl="0"/>
            <a:r>
              <a:rPr lang="en-US"/>
              <a:t>Edit Master text styles</a:t>
            </a:r>
          </a:p>
        </p:txBody>
      </p:sp>
      <p:sp>
        <p:nvSpPr>
          <p:cNvPr id="5" name="Text Placeholder 7"/>
          <p:cNvSpPr>
            <a:spLocks noGrp="1"/>
          </p:cNvSpPr>
          <p:nvPr>
            <p:ph type="body" sz="quarter" idx="18" hasCustomPrompt="1"/>
          </p:nvPr>
        </p:nvSpPr>
        <p:spPr>
          <a:xfrm>
            <a:off x="68580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2" name="Title 1"/>
          <p:cNvSpPr>
            <a:spLocks noGrp="1"/>
          </p:cNvSpPr>
          <p:nvPr>
            <p:ph type="title"/>
          </p:nvPr>
        </p:nvSpPr>
        <p:spPr>
          <a:xfrm>
            <a:off x="685800" y="457200"/>
            <a:ext cx="7772400" cy="960120"/>
          </a:xfrm>
        </p:spPr>
        <p:txBody>
          <a:bodyPr/>
          <a:lstStyle/>
          <a:p>
            <a:r>
              <a:rPr lang="en-US"/>
              <a:t>Click to edit Master title style</a:t>
            </a:r>
            <a:endParaRPr lang="en-US" dirty="0"/>
          </a:p>
        </p:txBody>
      </p:sp>
      <p:sp>
        <p:nvSpPr>
          <p:cNvPr id="3" name="Footer Placeholder 2"/>
          <p:cNvSpPr>
            <a:spLocks noGrp="1"/>
          </p:cNvSpPr>
          <p:nvPr>
            <p:ph type="ftr" sz="quarter" idx="19"/>
          </p:nvPr>
        </p:nvSpPr>
        <p:spPr/>
        <p:txBody>
          <a:bodyPr/>
          <a:lstStyle/>
          <a:p>
            <a:r>
              <a:rPr lang="en-US"/>
              <a:t>Business Use Only</a:t>
            </a:r>
            <a:endParaRPr lang="en-US" dirty="0"/>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hasCustomPrompt="1"/>
          </p:nvPr>
        </p:nvSpPr>
        <p:spPr>
          <a:xfrm>
            <a:off x="685800" y="1508761"/>
            <a:ext cx="3794760" cy="4023359"/>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extLst>
      <p:ext uri="{BB962C8B-B14F-4D97-AF65-F5344CB8AC3E}">
        <p14:creationId xmlns:p14="http://schemas.microsoft.com/office/powerpoint/2010/main" val="81862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0"/>
            <a:ext cx="1508759" cy="6858000"/>
          </a:xfrm>
          <a:prstGeom prst="rect">
            <a:avLst/>
          </a:prstGeom>
        </p:spPr>
      </p:pic>
      <p:sp>
        <p:nvSpPr>
          <p:cNvPr id="12" name="Title 1"/>
          <p:cNvSpPr>
            <a:spLocks noGrp="1"/>
          </p:cNvSpPr>
          <p:nvPr>
            <p:ph type="ctrTitle"/>
          </p:nvPr>
        </p:nvSpPr>
        <p:spPr>
          <a:xfrm>
            <a:off x="1965960" y="4389120"/>
            <a:ext cx="6490654" cy="960120"/>
          </a:xfrm>
        </p:spPr>
        <p:txBody>
          <a:bodyPr anchor="b" anchorCtr="0">
            <a:noAutofit/>
          </a:bodyPr>
          <a:lstStyle/>
          <a:p>
            <a:r>
              <a:rPr lang="en-US"/>
              <a:t>Click to edit Master title style</a:t>
            </a:r>
            <a:endParaRPr lang="en-US" dirty="0"/>
          </a:p>
        </p:txBody>
      </p:sp>
      <p:sp>
        <p:nvSpPr>
          <p:cNvPr id="13" name="Subtitle 2"/>
          <p:cNvSpPr>
            <a:spLocks noGrp="1"/>
          </p:cNvSpPr>
          <p:nvPr>
            <p:ph type="subTitle" idx="1"/>
          </p:nvPr>
        </p:nvSpPr>
        <p:spPr>
          <a:xfrm>
            <a:off x="1965960" y="5440680"/>
            <a:ext cx="4343400" cy="1097280"/>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3" name="Group 2"/>
          <p:cNvGrpSpPr/>
          <p:nvPr userDrawn="1"/>
        </p:nvGrpSpPr>
        <p:grpSpPr>
          <a:xfrm>
            <a:off x="1508857" y="-137160"/>
            <a:ext cx="6949343" cy="7132320"/>
            <a:chOff x="1508857" y="-137160"/>
            <a:chExt cx="6949343" cy="7132320"/>
          </a:xfrm>
        </p:grpSpPr>
        <p:cxnSp>
          <p:nvCxnSpPr>
            <p:cNvPr id="25" name="Straight Connector 24"/>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5" name="Picture Placeholder 4"/>
          <p:cNvSpPr>
            <a:spLocks noGrp="1"/>
          </p:cNvSpPr>
          <p:nvPr>
            <p:ph type="pic" sz="quarter" idx="13" hasCustomPrompt="1"/>
          </p:nvPr>
        </p:nvSpPr>
        <p:spPr bwMode="hidden">
          <a:xfrm>
            <a:off x="685800" y="455613"/>
            <a:ext cx="7770813" cy="3794760"/>
          </a:xfrm>
          <a:solidFill>
            <a:srgbClr val="CCCCCC"/>
          </a:solidFill>
        </p:spPr>
        <p:txBody>
          <a:bodyPr anchor="ctr" anchorCtr="0">
            <a:normAutofit/>
          </a:bodyPr>
          <a:lstStyle>
            <a:lvl1pPr marL="0" indent="0" algn="ctr">
              <a:buNone/>
              <a:defRPr sz="1200" baseline="0"/>
            </a:lvl1pPr>
          </a:lstStyle>
          <a:p>
            <a:r>
              <a:rPr lang="en-US" dirty="0"/>
              <a:t>Insert picture. Get approved pictures at http://</a:t>
            </a:r>
            <a:r>
              <a:rPr lang="en-US" dirty="0" err="1"/>
              <a:t>www.novartisbrandlab.com</a:t>
            </a:r>
            <a:r>
              <a:rPr lang="en-US" dirty="0"/>
              <a:t>/resources/library</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248021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0"/>
            <a:ext cx="1508759" cy="6858000"/>
          </a:xfrm>
          <a:prstGeom prst="rect">
            <a:avLst/>
          </a:prstGeom>
        </p:spPr>
      </p:pic>
      <p:sp>
        <p:nvSpPr>
          <p:cNvPr id="12" name="Title 1"/>
          <p:cNvSpPr>
            <a:spLocks noGrp="1"/>
          </p:cNvSpPr>
          <p:nvPr>
            <p:ph type="ctrTitle"/>
          </p:nvPr>
        </p:nvSpPr>
        <p:spPr>
          <a:xfrm>
            <a:off x="1965960" y="2331720"/>
            <a:ext cx="6490654" cy="2286000"/>
          </a:xfrm>
        </p:spPr>
        <p:txBody>
          <a:bodyPr anchor="b" anchorCtr="0">
            <a:noAutofit/>
          </a:bodyPr>
          <a:lstStyle/>
          <a:p>
            <a:r>
              <a:rPr lang="en-US"/>
              <a:t>Click to edit Master title style</a:t>
            </a:r>
            <a:endParaRPr lang="en-US" dirty="0"/>
          </a:p>
        </p:txBody>
      </p:sp>
      <p:sp>
        <p:nvSpPr>
          <p:cNvPr id="13" name="Subtitle 2"/>
          <p:cNvSpPr>
            <a:spLocks noGrp="1"/>
          </p:cNvSpPr>
          <p:nvPr>
            <p:ph type="subTitle" idx="1"/>
          </p:nvPr>
        </p:nvSpPr>
        <p:spPr>
          <a:xfrm>
            <a:off x="1965960" y="4709161"/>
            <a:ext cx="6490654" cy="1324927"/>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3" name="Group 2"/>
          <p:cNvGrpSpPr/>
          <p:nvPr userDrawn="1"/>
        </p:nvGrpSpPr>
        <p:grpSpPr>
          <a:xfrm>
            <a:off x="1508857" y="-137160"/>
            <a:ext cx="6949343" cy="7132320"/>
            <a:chOff x="1508857" y="-137160"/>
            <a:chExt cx="6949343" cy="7132320"/>
          </a:xfrm>
        </p:grpSpPr>
        <p:cxnSp>
          <p:nvCxnSpPr>
            <p:cNvPr id="25" name="Straight Connector 24"/>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61157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Business Use Only</a:t>
            </a:r>
            <a:endParaRPr lang="en-US" dirty="0"/>
          </a:p>
        </p:txBody>
      </p:sp>
      <p:sp>
        <p:nvSpPr>
          <p:cNvPr id="4" name="Slide Number Placeholder 3"/>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2124254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Business Use Only</a:t>
            </a:r>
            <a:endParaRPr lang="en-US" dirty="0"/>
          </a:p>
        </p:txBody>
      </p:sp>
      <p:sp>
        <p:nvSpPr>
          <p:cNvPr id="3" name="Slide Number Placeholder 2"/>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852009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0"/>
            <a:ext cx="1508759" cy="6858000"/>
          </a:xfrm>
          <a:prstGeom prst="rect">
            <a:avLst/>
          </a:prstGeom>
        </p:spPr>
      </p:pic>
      <p:sp>
        <p:nvSpPr>
          <p:cNvPr id="7" name="Title 1"/>
          <p:cNvSpPr txBox="1">
            <a:spLocks/>
          </p:cNvSpPr>
          <p:nvPr userDrawn="1"/>
        </p:nvSpPr>
        <p:spPr>
          <a:xfrm>
            <a:off x="1965959" y="4389120"/>
            <a:ext cx="6492241" cy="96012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5000"/>
              </a:lnSpc>
            </a:pPr>
            <a:r>
              <a:rPr lang="en-US" dirty="0"/>
              <a:t>Thank</a:t>
            </a:r>
            <a:r>
              <a:rPr lang="en-US" baseline="0" dirty="0"/>
              <a:t> you</a:t>
            </a:r>
            <a:endParaRPr lang="en-US" dirty="0"/>
          </a:p>
        </p:txBody>
      </p:sp>
      <p:sp>
        <p:nvSpPr>
          <p:cNvPr id="10" name="Picture Placeholder 4"/>
          <p:cNvSpPr>
            <a:spLocks noGrp="1"/>
          </p:cNvSpPr>
          <p:nvPr>
            <p:ph type="pic" sz="quarter" idx="13" hasCustomPrompt="1"/>
          </p:nvPr>
        </p:nvSpPr>
        <p:spPr bwMode="hidden">
          <a:xfrm>
            <a:off x="685800" y="455613"/>
            <a:ext cx="7770813" cy="3794760"/>
          </a:xfrm>
          <a:solidFill>
            <a:srgbClr val="CCCCCC"/>
          </a:solidFill>
        </p:spPr>
        <p:txBody>
          <a:bodyPr anchor="ctr" anchorCtr="0">
            <a:normAutofit/>
          </a:bodyPr>
          <a:lstStyle>
            <a:lvl1pPr marL="0" indent="0" algn="ctr">
              <a:buNone/>
              <a:defRPr sz="1200" baseline="0"/>
            </a:lvl1pPr>
          </a:lstStyle>
          <a:p>
            <a:r>
              <a:rPr lang="en-US" dirty="0"/>
              <a:t>Insert picture. Get approved pictures at http://</a:t>
            </a:r>
            <a:r>
              <a:rPr lang="en-US" dirty="0" err="1"/>
              <a:t>www.novartisbrandlab.com</a:t>
            </a:r>
            <a:r>
              <a:rPr lang="en-US" dirty="0"/>
              <a:t>/resources/library</a:t>
            </a:r>
          </a:p>
        </p:txBody>
      </p:sp>
      <p:grpSp>
        <p:nvGrpSpPr>
          <p:cNvPr id="13" name="Group 12"/>
          <p:cNvGrpSpPr/>
          <p:nvPr userDrawn="1"/>
        </p:nvGrpSpPr>
        <p:grpSpPr>
          <a:xfrm>
            <a:off x="1508857" y="-137160"/>
            <a:ext cx="6949343" cy="7132320"/>
            <a:chOff x="1508857" y="-137160"/>
            <a:chExt cx="6949343" cy="7132320"/>
          </a:xfrm>
        </p:grpSpPr>
        <p:cxnSp>
          <p:nvCxnSpPr>
            <p:cNvPr id="14" name="Straight Connector 13"/>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312821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0"/>
            <a:ext cx="1508759" cy="6858000"/>
          </a:xfrm>
          <a:prstGeom prst="rect">
            <a:avLst/>
          </a:prstGeom>
        </p:spPr>
      </p:pic>
      <p:sp>
        <p:nvSpPr>
          <p:cNvPr id="6" name="Title 1"/>
          <p:cNvSpPr txBox="1">
            <a:spLocks/>
          </p:cNvSpPr>
          <p:nvPr userDrawn="1"/>
        </p:nvSpPr>
        <p:spPr>
          <a:xfrm>
            <a:off x="1965959" y="2331720"/>
            <a:ext cx="6492241" cy="22860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5000"/>
              </a:lnSpc>
            </a:pPr>
            <a:r>
              <a:rPr lang="en-US" dirty="0"/>
              <a:t>Thank</a:t>
            </a:r>
            <a:r>
              <a:rPr lang="en-US" baseline="0" dirty="0"/>
              <a:t> you</a:t>
            </a:r>
            <a:endParaRPr lang="en-US" dirty="0"/>
          </a:p>
        </p:txBody>
      </p:sp>
      <p:grpSp>
        <p:nvGrpSpPr>
          <p:cNvPr id="18" name="Group 17"/>
          <p:cNvGrpSpPr/>
          <p:nvPr userDrawn="1"/>
        </p:nvGrpSpPr>
        <p:grpSpPr>
          <a:xfrm>
            <a:off x="1508857" y="-137160"/>
            <a:ext cx="6949343" cy="7132320"/>
            <a:chOff x="1508857" y="-137160"/>
            <a:chExt cx="6949343" cy="7132320"/>
          </a:xfrm>
        </p:grpSpPr>
        <p:cxnSp>
          <p:nvCxnSpPr>
            <p:cNvPr id="19" name="Straight Connector 18"/>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398166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 y="0"/>
            <a:ext cx="1508759" cy="6858000"/>
          </a:xfrm>
          <a:prstGeom prst="rect">
            <a:avLst/>
          </a:prstGeom>
        </p:spPr>
      </p:pic>
      <p:sp>
        <p:nvSpPr>
          <p:cNvPr id="2" name="Title 1"/>
          <p:cNvSpPr>
            <a:spLocks noGrp="1"/>
          </p:cNvSpPr>
          <p:nvPr>
            <p:ph type="ctrTitle"/>
          </p:nvPr>
        </p:nvSpPr>
        <p:spPr bwMode="auto">
          <a:xfrm>
            <a:off x="1965960" y="2331720"/>
            <a:ext cx="6490654" cy="2286000"/>
          </a:xfrm>
        </p:spPr>
        <p:txBody>
          <a:bodyPr anchor="b" anchorCtr="0">
            <a:noAutofit/>
          </a:bodyPr>
          <a:lstStyle/>
          <a:p>
            <a:r>
              <a:rPr lang="en-US"/>
              <a:t>Click to edit Master title style</a:t>
            </a:r>
            <a:endParaRPr lang="en-US" dirty="0"/>
          </a:p>
        </p:txBody>
      </p:sp>
      <p:sp>
        <p:nvSpPr>
          <p:cNvPr id="3" name="Subtitle 2"/>
          <p:cNvSpPr>
            <a:spLocks noGrp="1"/>
          </p:cNvSpPr>
          <p:nvPr>
            <p:ph type="subTitle" idx="1"/>
          </p:nvPr>
        </p:nvSpPr>
        <p:spPr bwMode="auto">
          <a:xfrm>
            <a:off x="1965960" y="4709161"/>
            <a:ext cx="6490654" cy="1324927"/>
          </a:xfrm>
        </p:spPr>
        <p:txBody>
          <a:bodyPr>
            <a:noAutofit/>
          </a:bodyPr>
          <a:lstStyle>
            <a:lvl1pPr marL="0" indent="0" algn="l">
              <a:lnSpc>
                <a:spcPct val="100000"/>
              </a:lnSpc>
              <a:spcBef>
                <a:spcPts val="0"/>
              </a:spcBef>
              <a:buNone/>
              <a:defRPr sz="16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ext Placeholder 7"/>
          <p:cNvSpPr>
            <a:spLocks noGrp="1"/>
          </p:cNvSpPr>
          <p:nvPr>
            <p:ph type="body" sz="quarter" idx="12" hasCustomPrompt="1"/>
          </p:nvPr>
        </p:nvSpPr>
        <p:spPr bwMode="gray">
          <a:xfrm>
            <a:off x="0" y="914400"/>
            <a:ext cx="1965960" cy="777240"/>
          </a:xfrm>
          <a:solidFill>
            <a:schemeClr val="accent1"/>
          </a:solidFill>
        </p:spPr>
        <p:txBody>
          <a:bodyPr lIns="274320" tIns="91440" rIns="91440" bIns="91440" anchor="ctr" anchorCtr="0">
            <a:normAutofit/>
          </a:bodyPr>
          <a:lstStyle>
            <a:lvl1pPr marL="0" indent="0">
              <a:spcBef>
                <a:spcPts val="0"/>
              </a:spcBef>
              <a:buFont typeface="Arial"/>
              <a:buNone/>
              <a:defRPr sz="1000" b="1" baseline="0">
                <a:solidFill>
                  <a:schemeClr val="bg1"/>
                </a:solidFill>
              </a:defRPr>
            </a:lvl1pPr>
            <a:lvl2pPr marL="0" indent="0">
              <a:spcBef>
                <a:spcPts val="0"/>
              </a:spcBef>
              <a:buFont typeface="Arial"/>
              <a:buNone/>
              <a:defRPr sz="1000" b="1">
                <a:solidFill>
                  <a:schemeClr val="bg1"/>
                </a:solidFill>
              </a:defRPr>
            </a:lvl2pPr>
            <a:lvl3pPr marL="0" indent="0">
              <a:spcBef>
                <a:spcPts val="0"/>
              </a:spcBef>
              <a:buFont typeface="Arial"/>
              <a:buNone/>
              <a:defRPr sz="1000" b="1">
                <a:solidFill>
                  <a:schemeClr val="bg1"/>
                </a:solidFill>
              </a:defRPr>
            </a:lvl3pPr>
            <a:lvl4pPr marL="0" indent="0">
              <a:spcBef>
                <a:spcPts val="0"/>
              </a:spcBef>
              <a:buFont typeface="Arial"/>
              <a:buNone/>
              <a:defRPr sz="1000" b="1">
                <a:solidFill>
                  <a:schemeClr val="bg1"/>
                </a:solidFill>
              </a:defRPr>
            </a:lvl4pPr>
            <a:lvl5pPr marL="0" indent="0">
              <a:spcBef>
                <a:spcPts val="0"/>
              </a:spcBef>
              <a:buFont typeface="Arial"/>
              <a:buNone/>
              <a:defRPr sz="1000" b="1">
                <a:solidFill>
                  <a:schemeClr val="bg1"/>
                </a:solidFill>
              </a:defRPr>
            </a:lvl5pPr>
          </a:lstStyle>
          <a:p>
            <a:pPr lvl="0"/>
            <a:r>
              <a:rPr lang="en-US" dirty="0"/>
              <a:t>Business or Operating Unit/Franchise or Department</a:t>
            </a:r>
          </a:p>
        </p:txBody>
      </p:sp>
      <p:grpSp>
        <p:nvGrpSpPr>
          <p:cNvPr id="20" name="Group 19"/>
          <p:cNvGrpSpPr/>
          <p:nvPr userDrawn="1"/>
        </p:nvGrpSpPr>
        <p:grpSpPr>
          <a:xfrm>
            <a:off x="-137160" y="-137160"/>
            <a:ext cx="9418320" cy="7132320"/>
            <a:chOff x="-137160" y="-137160"/>
            <a:chExt cx="9418320" cy="7132320"/>
          </a:xfrm>
        </p:grpSpPr>
        <p:cxnSp>
          <p:nvCxnSpPr>
            <p:cNvPr id="22" name="Straight Connector 21"/>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918972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3716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918972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3716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Tree>
    <p:extLst>
      <p:ext uri="{BB962C8B-B14F-4D97-AF65-F5344CB8AC3E}">
        <p14:creationId xmlns:p14="http://schemas.microsoft.com/office/powerpoint/2010/main" val="2127211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2438" indent="-452438">
              <a:buSzPct val="100000"/>
              <a:buFont typeface="+mj-lt"/>
              <a:buAutoNum type="arabicPeriod"/>
              <a:defRPr/>
            </a:lvl1pPr>
            <a:lvl2pPr marL="684213" indent="-231775">
              <a:defRPr/>
            </a:lvl2pPr>
            <a:lvl3pPr marL="914400" indent="-230188">
              <a:defRPr/>
            </a:lvl3pPr>
            <a:lvl4pPr marL="1146175" indent="-231775">
              <a:defRPr/>
            </a:lvl4pPr>
            <a:lvl5pPr marL="1368425" indent="-22225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r>
              <a:rPr lang="en-US" dirty="0"/>
              <a:t>Public</a:t>
            </a:r>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406307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r>
              <a:rPr lang="en-US" dirty="0"/>
              <a:t>Public</a:t>
            </a:r>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427836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508761"/>
            <a:ext cx="379476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508761"/>
            <a:ext cx="379476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457200"/>
            <a:ext cx="7772400" cy="960120"/>
          </a:xfrm>
        </p:spPr>
        <p:txBody>
          <a:bodyPr/>
          <a:lstStyle/>
          <a:p>
            <a:r>
              <a:rPr lang="en-US"/>
              <a:t>Click to edit Master title style</a:t>
            </a:r>
            <a:endParaRPr lang="en-US" dirty="0"/>
          </a:p>
        </p:txBody>
      </p:sp>
      <p:sp>
        <p:nvSpPr>
          <p:cNvPr id="5" name="Footer Placeholder 4"/>
          <p:cNvSpPr>
            <a:spLocks noGrp="1"/>
          </p:cNvSpPr>
          <p:nvPr>
            <p:ph type="ftr" sz="quarter" idx="10"/>
          </p:nvPr>
        </p:nvSpPr>
        <p:spPr/>
        <p:txBody>
          <a:bodyPr/>
          <a:lstStyle/>
          <a:p>
            <a:r>
              <a:rPr lang="en-US"/>
              <a:t>Business Use Only</a:t>
            </a:r>
            <a:endParaRPr lang="en-US" dirty="0"/>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1146975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466344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8" name="Content Placeholder 2"/>
          <p:cNvSpPr>
            <a:spLocks noGrp="1"/>
          </p:cNvSpPr>
          <p:nvPr>
            <p:ph sz="half" idx="1"/>
          </p:nvPr>
        </p:nvSpPr>
        <p:spPr>
          <a:xfrm>
            <a:off x="685800" y="1508761"/>
            <a:ext cx="379476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85800" y="457200"/>
            <a:ext cx="7772400" cy="960120"/>
          </a:xfrm>
        </p:spPr>
        <p:txBody>
          <a:bodyPr/>
          <a:lstStyle/>
          <a:p>
            <a:r>
              <a:rPr lang="en-US"/>
              <a:t>Click to edit Master title style</a:t>
            </a:r>
            <a:endParaRPr lang="en-US" dirty="0"/>
          </a:p>
        </p:txBody>
      </p:sp>
      <p:sp>
        <p:nvSpPr>
          <p:cNvPr id="3" name="Footer Placeholder 2"/>
          <p:cNvSpPr>
            <a:spLocks noGrp="1"/>
          </p:cNvSpPr>
          <p:nvPr>
            <p:ph type="ftr" sz="quarter" idx="15"/>
          </p:nvPr>
        </p:nvSpPr>
        <p:spPr/>
        <p:txBody>
          <a:bodyPr/>
          <a:lstStyle/>
          <a:p>
            <a:r>
              <a:rPr lang="en-US"/>
              <a:t>Business Use Only</a:t>
            </a:r>
            <a:endParaRPr lang="en-US" dirty="0"/>
          </a:p>
        </p:txBody>
      </p:sp>
      <p:sp>
        <p:nvSpPr>
          <p:cNvPr id="4" name="Slide Number Placeholder 3"/>
          <p:cNvSpPr>
            <a:spLocks noGrp="1"/>
          </p:cNvSpPr>
          <p:nvPr>
            <p:ph type="sldNum" sz="quarter" idx="16"/>
          </p:nvPr>
        </p:nvSpPr>
        <p:spPr/>
        <p:txBody>
          <a:bodyPr/>
          <a:lstStyle/>
          <a:p>
            <a:fld id="{47547CF9-5B10-D24F-A8D7-45A9778164F7}" type="slidenum">
              <a:rPr lang="uk-UA" smtClean="0"/>
              <a:pPr/>
              <a:t>‹#›</a:t>
            </a:fld>
            <a:endParaRPr lang="uk-UA" dirty="0"/>
          </a:p>
        </p:txBody>
      </p:sp>
      <p:sp>
        <p:nvSpPr>
          <p:cNvPr id="11" name="Content Placeholder 2"/>
          <p:cNvSpPr>
            <a:spLocks noGrp="1"/>
          </p:cNvSpPr>
          <p:nvPr>
            <p:ph sz="half" idx="17" hasCustomPrompt="1"/>
          </p:nvPr>
        </p:nvSpPr>
        <p:spPr>
          <a:xfrm>
            <a:off x="4663440" y="1508761"/>
            <a:ext cx="3794760" cy="4023359"/>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extLst>
      <p:ext uri="{BB962C8B-B14F-4D97-AF65-F5344CB8AC3E}">
        <p14:creationId xmlns:p14="http://schemas.microsoft.com/office/powerpoint/2010/main" val="73834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p:cNvSpPr>
            <a:spLocks noGrp="1"/>
          </p:cNvSpPr>
          <p:nvPr>
            <p:ph type="body" sz="quarter" idx="12" hasCustomPrompt="1"/>
          </p:nvPr>
        </p:nvSpPr>
        <p:spPr>
          <a:xfrm>
            <a:off x="685800" y="1508761"/>
            <a:ext cx="7772400" cy="453839"/>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a:t>Optional picture title</a:t>
            </a:r>
          </a:p>
        </p:txBody>
      </p:sp>
      <p:sp>
        <p:nvSpPr>
          <p:cNvPr id="8" name="Text Placeholder 7"/>
          <p:cNvSpPr>
            <a:spLocks noGrp="1"/>
          </p:cNvSpPr>
          <p:nvPr>
            <p:ph type="body" sz="quarter" idx="13" hasCustomPrompt="1"/>
          </p:nvPr>
        </p:nvSpPr>
        <p:spPr>
          <a:xfrm>
            <a:off x="685800" y="5623561"/>
            <a:ext cx="777240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3" name="Footer Placeholder 2"/>
          <p:cNvSpPr>
            <a:spLocks noGrp="1"/>
          </p:cNvSpPr>
          <p:nvPr>
            <p:ph type="ftr" sz="quarter" idx="14"/>
          </p:nvPr>
        </p:nvSpPr>
        <p:spPr/>
        <p:txBody>
          <a:bodyPr/>
          <a:lstStyle/>
          <a:p>
            <a:r>
              <a:rPr lang="en-US"/>
              <a:t>Business Use Only</a:t>
            </a:r>
            <a:endParaRPr lang="en-US" dirty="0"/>
          </a:p>
        </p:txBody>
      </p:sp>
      <p:sp>
        <p:nvSpPr>
          <p:cNvPr id="4" name="Slide Number Placeholder 3"/>
          <p:cNvSpPr>
            <a:spLocks noGrp="1"/>
          </p:cNvSpPr>
          <p:nvPr>
            <p:ph type="sldNum" sz="quarter" idx="15"/>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hasCustomPrompt="1"/>
          </p:nvPr>
        </p:nvSpPr>
        <p:spPr>
          <a:xfrm>
            <a:off x="685800" y="2057400"/>
            <a:ext cx="777240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extLst>
      <p:ext uri="{BB962C8B-B14F-4D97-AF65-F5344CB8AC3E}">
        <p14:creationId xmlns:p14="http://schemas.microsoft.com/office/powerpoint/2010/main" val="266208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12" name="Text Placeholder 7"/>
          <p:cNvSpPr>
            <a:spLocks noGrp="1"/>
          </p:cNvSpPr>
          <p:nvPr>
            <p:ph type="body" sz="quarter" idx="13" hasCustomPrompt="1"/>
          </p:nvPr>
        </p:nvSpPr>
        <p:spPr>
          <a:xfrm>
            <a:off x="68580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13" name="Text Placeholder 7"/>
          <p:cNvSpPr>
            <a:spLocks noGrp="1"/>
          </p:cNvSpPr>
          <p:nvPr>
            <p:ph type="body" sz="quarter" idx="15" hasCustomPrompt="1"/>
          </p:nvPr>
        </p:nvSpPr>
        <p:spPr>
          <a:xfrm>
            <a:off x="4663440" y="5623561"/>
            <a:ext cx="379476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7"/>
          <p:cNvSpPr>
            <a:spLocks noGrp="1"/>
          </p:cNvSpPr>
          <p:nvPr>
            <p:ph type="body" sz="quarter" idx="12" hasCustomPrompt="1"/>
          </p:nvPr>
        </p:nvSpPr>
        <p:spPr>
          <a:xfrm>
            <a:off x="685800" y="1508761"/>
            <a:ext cx="7772400" cy="453839"/>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a:t>Optional picture title</a:t>
            </a:r>
          </a:p>
        </p:txBody>
      </p:sp>
      <p:sp>
        <p:nvSpPr>
          <p:cNvPr id="3" name="Footer Placeholder 2"/>
          <p:cNvSpPr>
            <a:spLocks noGrp="1"/>
          </p:cNvSpPr>
          <p:nvPr>
            <p:ph type="ftr" sz="quarter" idx="16"/>
          </p:nvPr>
        </p:nvSpPr>
        <p:spPr/>
        <p:txBody>
          <a:bodyPr/>
          <a:lstStyle/>
          <a:p>
            <a:r>
              <a:rPr lang="en-US"/>
              <a:t>Business Use Only</a:t>
            </a:r>
            <a:endParaRPr lang="en-US" dirty="0"/>
          </a:p>
        </p:txBody>
      </p:sp>
      <p:sp>
        <p:nvSpPr>
          <p:cNvPr id="4" name="Slide Number Placeholder 3"/>
          <p:cNvSpPr>
            <a:spLocks noGrp="1"/>
          </p:cNvSpPr>
          <p:nvPr>
            <p:ph type="sldNum" sz="quarter" idx="17"/>
          </p:nvPr>
        </p:nvSpPr>
        <p:spPr/>
        <p:txBody>
          <a:bodyPr/>
          <a:lstStyle/>
          <a:p>
            <a:fld id="{47547CF9-5B10-D24F-A8D7-45A9778164F7}" type="slidenum">
              <a:rPr lang="uk-UA" smtClean="0"/>
              <a:pPr/>
              <a:t>‹#›</a:t>
            </a:fld>
            <a:endParaRPr lang="uk-UA" dirty="0"/>
          </a:p>
        </p:txBody>
      </p:sp>
      <p:sp>
        <p:nvSpPr>
          <p:cNvPr id="14" name="Content Placeholder 2"/>
          <p:cNvSpPr>
            <a:spLocks noGrp="1"/>
          </p:cNvSpPr>
          <p:nvPr>
            <p:ph sz="half" idx="18" hasCustomPrompt="1"/>
          </p:nvPr>
        </p:nvSpPr>
        <p:spPr>
          <a:xfrm>
            <a:off x="685800" y="2057400"/>
            <a:ext cx="379476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
        <p:nvSpPr>
          <p:cNvPr id="15" name="Content Placeholder 2"/>
          <p:cNvSpPr>
            <a:spLocks noGrp="1"/>
          </p:cNvSpPr>
          <p:nvPr>
            <p:ph sz="half" idx="19" hasCustomPrompt="1"/>
          </p:nvPr>
        </p:nvSpPr>
        <p:spPr>
          <a:xfrm>
            <a:off x="4663440" y="2057400"/>
            <a:ext cx="379476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extLst>
      <p:ext uri="{BB962C8B-B14F-4D97-AF65-F5344CB8AC3E}">
        <p14:creationId xmlns:p14="http://schemas.microsoft.com/office/powerpoint/2010/main" val="3623645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16" name="Text Placeholder 7"/>
          <p:cNvSpPr>
            <a:spLocks noGrp="1"/>
          </p:cNvSpPr>
          <p:nvPr>
            <p:ph type="body" sz="quarter" idx="13" hasCustomPrompt="1"/>
          </p:nvPr>
        </p:nvSpPr>
        <p:spPr>
          <a:xfrm>
            <a:off x="685800" y="5623561"/>
            <a:ext cx="246888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17" name="Text Placeholder 7"/>
          <p:cNvSpPr>
            <a:spLocks noGrp="1"/>
          </p:cNvSpPr>
          <p:nvPr>
            <p:ph type="body" sz="quarter" idx="18" hasCustomPrompt="1"/>
          </p:nvPr>
        </p:nvSpPr>
        <p:spPr>
          <a:xfrm>
            <a:off x="3337560" y="5623561"/>
            <a:ext cx="246888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18" name="Text Placeholder 7"/>
          <p:cNvSpPr>
            <a:spLocks noGrp="1"/>
          </p:cNvSpPr>
          <p:nvPr>
            <p:ph type="body" sz="quarter" idx="19" hasCustomPrompt="1"/>
          </p:nvPr>
        </p:nvSpPr>
        <p:spPr>
          <a:xfrm>
            <a:off x="5989320" y="5623561"/>
            <a:ext cx="2468880" cy="410528"/>
          </a:xfrm>
        </p:spPr>
        <p:txBody>
          <a:bodyPr anchor="t" anchorCtr="0">
            <a:noAutofit/>
          </a:bodyPr>
          <a:lstStyle>
            <a:lvl1pPr marL="0" indent="0">
              <a:spcBef>
                <a:spcPts val="0"/>
              </a:spcBef>
              <a:buFont typeface="Arial"/>
              <a:buNone/>
              <a:defRPr sz="1200" b="1" baseline="0">
                <a:solidFill>
                  <a:srgbClr val="000000"/>
                </a:solidFill>
              </a:defRPr>
            </a:lvl1pPr>
            <a:lvl2pPr marL="0" indent="0">
              <a:spcBef>
                <a:spcPts val="0"/>
              </a:spcBef>
              <a:buFont typeface="Arial"/>
              <a:buNone/>
              <a:defRPr sz="1200" b="1">
                <a:solidFill>
                  <a:srgbClr val="000000"/>
                </a:solidFill>
              </a:defRPr>
            </a:lvl2pPr>
            <a:lvl3pPr marL="0" indent="0">
              <a:spcBef>
                <a:spcPts val="0"/>
              </a:spcBef>
              <a:buFont typeface="Arial"/>
              <a:buNone/>
              <a:defRPr sz="1200" b="1">
                <a:solidFill>
                  <a:srgbClr val="000000"/>
                </a:solidFill>
              </a:defRPr>
            </a:lvl3pPr>
            <a:lvl4pPr marL="0" indent="0">
              <a:spcBef>
                <a:spcPts val="0"/>
              </a:spcBef>
              <a:buFont typeface="Arial"/>
              <a:buNone/>
              <a:defRPr sz="1200" b="1">
                <a:solidFill>
                  <a:srgbClr val="000000"/>
                </a:solidFill>
              </a:defRPr>
            </a:lvl4pPr>
            <a:lvl5pPr marL="0" indent="0">
              <a:spcBef>
                <a:spcPts val="0"/>
              </a:spcBef>
              <a:buFont typeface="Arial"/>
              <a:buNone/>
              <a:defRPr sz="1200" b="1">
                <a:solidFill>
                  <a:srgbClr val="000000"/>
                </a:solidFill>
              </a:defRPr>
            </a:lvl5pPr>
          </a:lstStyle>
          <a:p>
            <a:pPr lvl="0"/>
            <a:r>
              <a:rPr lang="en-US" dirty="0"/>
              <a:t>Optional picture caption</a:t>
            </a:r>
          </a:p>
        </p:txBody>
      </p:sp>
      <p:sp>
        <p:nvSpPr>
          <p:cNvPr id="4" name="Title 3"/>
          <p:cNvSpPr>
            <a:spLocks noGrp="1"/>
          </p:cNvSpPr>
          <p:nvPr>
            <p:ph type="title"/>
          </p:nvPr>
        </p:nvSpPr>
        <p:spPr/>
        <p:txBody>
          <a:bodyPr/>
          <a:lstStyle/>
          <a:p>
            <a:r>
              <a:rPr lang="en-US"/>
              <a:t>Click to edit Master title style</a:t>
            </a:r>
            <a:endParaRPr lang="en-US" dirty="0"/>
          </a:p>
        </p:txBody>
      </p:sp>
      <p:sp>
        <p:nvSpPr>
          <p:cNvPr id="12" name="Text Placeholder 7"/>
          <p:cNvSpPr>
            <a:spLocks noGrp="1"/>
          </p:cNvSpPr>
          <p:nvPr>
            <p:ph type="body" sz="quarter" idx="12" hasCustomPrompt="1"/>
          </p:nvPr>
        </p:nvSpPr>
        <p:spPr>
          <a:xfrm>
            <a:off x="685800" y="1508761"/>
            <a:ext cx="7772400" cy="453839"/>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a:t>Optional picture title</a:t>
            </a:r>
          </a:p>
        </p:txBody>
      </p:sp>
      <p:sp>
        <p:nvSpPr>
          <p:cNvPr id="2" name="Footer Placeholder 1"/>
          <p:cNvSpPr>
            <a:spLocks noGrp="1"/>
          </p:cNvSpPr>
          <p:nvPr>
            <p:ph type="ftr" sz="quarter" idx="20"/>
          </p:nvPr>
        </p:nvSpPr>
        <p:spPr/>
        <p:txBody>
          <a:bodyPr/>
          <a:lstStyle/>
          <a:p>
            <a:r>
              <a:rPr lang="en-US"/>
              <a:t>Business Use Only</a:t>
            </a:r>
            <a:endParaRPr lang="en-US" dirty="0"/>
          </a:p>
        </p:txBody>
      </p:sp>
      <p:sp>
        <p:nvSpPr>
          <p:cNvPr id="3" name="Slide Number Placeholder 2"/>
          <p:cNvSpPr>
            <a:spLocks noGrp="1"/>
          </p:cNvSpPr>
          <p:nvPr>
            <p:ph type="sldNum" sz="quarter" idx="21"/>
          </p:nvPr>
        </p:nvSpPr>
        <p:spPr/>
        <p:txBody>
          <a:bodyPr/>
          <a:lstStyle/>
          <a:p>
            <a:fld id="{47547CF9-5B10-D24F-A8D7-45A9778164F7}" type="slidenum">
              <a:rPr lang="uk-UA" smtClean="0"/>
              <a:pPr/>
              <a:t>‹#›</a:t>
            </a:fld>
            <a:endParaRPr lang="uk-UA" dirty="0"/>
          </a:p>
        </p:txBody>
      </p:sp>
      <p:sp>
        <p:nvSpPr>
          <p:cNvPr id="19" name="Content Placeholder 2"/>
          <p:cNvSpPr>
            <a:spLocks noGrp="1"/>
          </p:cNvSpPr>
          <p:nvPr>
            <p:ph sz="half" idx="22" hasCustomPrompt="1"/>
          </p:nvPr>
        </p:nvSpPr>
        <p:spPr>
          <a:xfrm>
            <a:off x="685800" y="2057400"/>
            <a:ext cx="24688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
        <p:nvSpPr>
          <p:cNvPr id="20" name="Content Placeholder 2"/>
          <p:cNvSpPr>
            <a:spLocks noGrp="1"/>
          </p:cNvSpPr>
          <p:nvPr>
            <p:ph sz="half" idx="23" hasCustomPrompt="1"/>
          </p:nvPr>
        </p:nvSpPr>
        <p:spPr>
          <a:xfrm>
            <a:off x="3337560" y="2057400"/>
            <a:ext cx="24688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
        <p:nvSpPr>
          <p:cNvPr id="21" name="Content Placeholder 2"/>
          <p:cNvSpPr>
            <a:spLocks noGrp="1"/>
          </p:cNvSpPr>
          <p:nvPr>
            <p:ph sz="half" idx="24" hasCustomPrompt="1"/>
          </p:nvPr>
        </p:nvSpPr>
        <p:spPr>
          <a:xfrm>
            <a:off x="5989320" y="2057400"/>
            <a:ext cx="24688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extLst>
      <p:ext uri="{BB962C8B-B14F-4D97-AF65-F5344CB8AC3E}">
        <p14:creationId xmlns:p14="http://schemas.microsoft.com/office/powerpoint/2010/main" val="119340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772400" cy="96012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508760"/>
            <a:ext cx="7772400" cy="4526280"/>
          </a:xfrm>
          <a:prstGeom prst="rect">
            <a:avLst/>
          </a:prstGeom>
        </p:spPr>
        <p:txBody>
          <a:bodyPr vert="horz" lIns="0" tIns="0" rIns="0" bIns="0" spcCol="1828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830568" y="6266013"/>
            <a:ext cx="1645919" cy="300519"/>
          </a:xfrm>
          <a:prstGeom prst="rect">
            <a:avLst/>
          </a:prstGeom>
        </p:spPr>
      </p:pic>
      <p:sp>
        <p:nvSpPr>
          <p:cNvPr id="10" name="Footer Placeholder 4"/>
          <p:cNvSpPr txBox="1">
            <a:spLocks/>
          </p:cNvSpPr>
          <p:nvPr userDrawn="1"/>
        </p:nvSpPr>
        <p:spPr>
          <a:xfrm>
            <a:off x="685800" y="6350635"/>
            <a:ext cx="5943600" cy="228600"/>
          </a:xfrm>
          <a:prstGeom prst="rect">
            <a:avLst/>
          </a:prstGeom>
        </p:spPr>
        <p:txBody>
          <a:bodyPr vert="horz" lIns="0" tIns="0" rIns="0" bIns="0" rtlCol="0" anchor="b" anchorCtr="0"/>
          <a:lstStyle>
            <a:defPPr>
              <a:defRPr lang="en-US"/>
            </a:defPPr>
            <a:lvl1pPr marL="0" algn="l" defTabSz="914400" rtl="0" eaLnBrk="1" latinLnBrk="0" hangingPunct="1">
              <a:defRPr sz="1000" b="1" kern="1200">
                <a:solidFill>
                  <a:srgbClr val="0460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1"/>
                </a:solidFill>
              </a:rPr>
              <a:t>Novartis Institutes for BioMedical Research</a:t>
            </a:r>
          </a:p>
        </p:txBody>
      </p:sp>
      <p:grpSp>
        <p:nvGrpSpPr>
          <p:cNvPr id="20" name="Group 19"/>
          <p:cNvGrpSpPr/>
          <p:nvPr userDrawn="1"/>
        </p:nvGrpSpPr>
        <p:grpSpPr>
          <a:xfrm>
            <a:off x="-137160" y="-137160"/>
            <a:ext cx="9418320" cy="7132320"/>
            <a:chOff x="-137160" y="-137160"/>
            <a:chExt cx="9418320" cy="7132320"/>
          </a:xfrm>
        </p:grpSpPr>
        <p:cxnSp>
          <p:nvCxnSpPr>
            <p:cNvPr id="12" name="Straight Connector 11"/>
            <p:cNvCxnSpPr/>
            <p:nvPr userDrawn="1"/>
          </p:nvCxnSpPr>
          <p:spPr>
            <a:xfrm flipV="1">
              <a:off x="685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6858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44805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44805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466344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466344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918972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918972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3716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3716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18972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716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4"/>
          </p:nvPr>
        </p:nvSpPr>
        <p:spPr>
          <a:xfrm>
            <a:off x="685800" y="6629400"/>
            <a:ext cx="228600" cy="228600"/>
          </a:xfrm>
          <a:prstGeom prst="rect">
            <a:avLst/>
          </a:prstGeom>
        </p:spPr>
        <p:txBody>
          <a:bodyPr vert="horz" lIns="0" tIns="0" rIns="0" bIns="0" rtlCol="0" anchor="t" anchorCtr="0"/>
          <a:lstStyle>
            <a:lvl1pPr>
              <a:defRPr lang="en-US" sz="700" smtClean="0">
                <a:solidFill>
                  <a:srgbClr val="7F7F7F"/>
                </a:solidFill>
              </a:defRPr>
            </a:lvl1pPr>
          </a:lstStyle>
          <a:p>
            <a:fld id="{47547CF9-5B10-D24F-A8D7-45A9778164F7}" type="slidenum">
              <a:rPr lang="uk-UA" smtClean="0"/>
              <a:pPr/>
              <a:t>‹#›</a:t>
            </a:fld>
            <a:endParaRPr lang="uk-UA" dirty="0"/>
          </a:p>
        </p:txBody>
      </p:sp>
      <p:sp>
        <p:nvSpPr>
          <p:cNvPr id="5" name="Footer Placeholder 4"/>
          <p:cNvSpPr>
            <a:spLocks noGrp="1"/>
          </p:cNvSpPr>
          <p:nvPr>
            <p:ph type="ftr" sz="quarter" idx="3"/>
          </p:nvPr>
        </p:nvSpPr>
        <p:spPr>
          <a:xfrm>
            <a:off x="914400" y="6629400"/>
            <a:ext cx="5715000" cy="228600"/>
          </a:xfrm>
          <a:prstGeom prst="rect">
            <a:avLst/>
          </a:prstGeom>
          <a:noFill/>
        </p:spPr>
        <p:txBody>
          <a:bodyPr wrap="square" lIns="0" tIns="0" rIns="0" bIns="0" rtlCol="0" anchor="t" anchorCtr="0">
            <a:noAutofit/>
          </a:bodyPr>
          <a:lstStyle>
            <a:lvl1pPr>
              <a:defRPr lang="en-US" sz="700" dirty="0">
                <a:solidFill>
                  <a:srgbClr val="7F7F7F"/>
                </a:solidFill>
              </a:defRPr>
            </a:lvl1pPr>
          </a:lstStyle>
          <a:p>
            <a:r>
              <a:rPr lang="en-US" dirty="0"/>
              <a:t>Public</a:t>
            </a:r>
          </a:p>
        </p:txBody>
      </p:sp>
    </p:spTree>
    <p:extLst>
      <p:ext uri="{BB962C8B-B14F-4D97-AF65-F5344CB8AC3E}">
        <p14:creationId xmlns:p14="http://schemas.microsoft.com/office/powerpoint/2010/main" val="1686022313"/>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62" r:id="rId3"/>
    <p:sldLayoutId id="2147483650" r:id="rId4"/>
    <p:sldLayoutId id="2147483652" r:id="rId5"/>
    <p:sldLayoutId id="2147483667" r:id="rId6"/>
    <p:sldLayoutId id="2147483663" r:id="rId7"/>
    <p:sldLayoutId id="2147483664" r:id="rId8"/>
    <p:sldLayoutId id="2147483665" r:id="rId9"/>
    <p:sldLayoutId id="2147483666" r:id="rId10"/>
    <p:sldLayoutId id="2147483651" r:id="rId11"/>
    <p:sldLayoutId id="2147483673" r:id="rId12"/>
    <p:sldLayoutId id="2147483670" r:id="rId13"/>
    <p:sldLayoutId id="2147483671" r:id="rId14"/>
    <p:sldLayoutId id="2147483669" r:id="rId15"/>
    <p:sldLayoutId id="2147483668" r:id="rId16"/>
  </p:sldLayoutIdLst>
  <p:hf hdr="0" dt="0"/>
  <p:txStyles>
    <p:titleStyle>
      <a:lvl1pPr algn="l" defTabSz="914400" rtl="0" eaLnBrk="1" latinLnBrk="0" hangingPunct="1">
        <a:lnSpc>
          <a:spcPct val="95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30503A5E-B654-3B4A-B126-163CB3B3A41D}"/>
              </a:ext>
            </a:extLst>
          </p:cNvPr>
          <p:cNvPicPr>
            <a:picLocks noChangeAspect="1"/>
          </p:cNvPicPr>
          <p:nvPr/>
        </p:nvPicPr>
        <p:blipFill>
          <a:blip r:embed="rId3">
            <a:extLst>
              <a:ext uri="{28A0092B-C50C-407E-A947-70E740481C1C}">
                <a14:useLocalDpi xmlns:a14="http://schemas.microsoft.com/office/drawing/2010/main" val="0"/>
              </a:ext>
            </a:extLst>
          </a:blip>
          <a:srcRect l="54" r="54"/>
          <a:stretch>
            <a:fillRect/>
          </a:stretch>
        </p:blipFill>
        <p:spPr bwMode="auto">
          <a:xfrm>
            <a:off x="982980" y="304800"/>
            <a:ext cx="7770813" cy="3794760"/>
          </a:xfrm>
          <a:prstGeom prst="rect">
            <a:avLst/>
          </a:prstGeom>
          <a:solidFill>
            <a:srgbClr val="CCCCCC"/>
          </a:solidFill>
        </p:spPr>
      </p:pic>
      <p:sp>
        <p:nvSpPr>
          <p:cNvPr id="2" name="Title 1"/>
          <p:cNvSpPr>
            <a:spLocks noGrp="1"/>
          </p:cNvSpPr>
          <p:nvPr>
            <p:ph type="ctrTitle"/>
          </p:nvPr>
        </p:nvSpPr>
        <p:spPr>
          <a:xfrm>
            <a:off x="1965960" y="4191000"/>
            <a:ext cx="6490654" cy="1158240"/>
          </a:xfrm>
        </p:spPr>
        <p:txBody>
          <a:bodyPr/>
          <a:lstStyle/>
          <a:p>
            <a:r>
              <a:rPr lang="en-US" sz="2600" dirty="0"/>
              <a:t>Registering chemically modified oligonucleotides: implementations and challenges</a:t>
            </a:r>
          </a:p>
        </p:txBody>
      </p:sp>
      <p:sp>
        <p:nvSpPr>
          <p:cNvPr id="3" name="Subtitle 2"/>
          <p:cNvSpPr>
            <a:spLocks noGrp="1"/>
          </p:cNvSpPr>
          <p:nvPr>
            <p:ph type="subTitle" idx="1"/>
          </p:nvPr>
        </p:nvSpPr>
        <p:spPr/>
        <p:txBody>
          <a:bodyPr/>
          <a:lstStyle/>
          <a:p>
            <a:r>
              <a:rPr lang="en-US" dirty="0"/>
              <a:t>Yohann Potier, Ph.D.</a:t>
            </a:r>
          </a:p>
          <a:p>
            <a:r>
              <a:rPr lang="en-US" dirty="0"/>
              <a:t>ACS National Meeting, Boston</a:t>
            </a:r>
          </a:p>
          <a:p>
            <a:r>
              <a:rPr lang="en-US" dirty="0"/>
              <a:t>August 20, 2018</a:t>
            </a:r>
          </a:p>
        </p:txBody>
      </p:sp>
      <p:sp>
        <p:nvSpPr>
          <p:cNvPr id="13" name="Text Placeholder 12"/>
          <p:cNvSpPr>
            <a:spLocks noGrp="1"/>
          </p:cNvSpPr>
          <p:nvPr>
            <p:ph type="body" sz="quarter" idx="12"/>
          </p:nvPr>
        </p:nvSpPr>
        <p:spPr/>
        <p:txBody>
          <a:bodyPr/>
          <a:lstStyle/>
          <a:p>
            <a:pPr lvl="0"/>
            <a:r>
              <a:rPr lang="en-US" dirty="0"/>
              <a:t>Novartis Institute for BioMedical Research </a:t>
            </a:r>
          </a:p>
        </p:txBody>
      </p:sp>
    </p:spTree>
    <p:extLst>
      <p:ext uri="{BB962C8B-B14F-4D97-AF65-F5344CB8AC3E}">
        <p14:creationId xmlns:p14="http://schemas.microsoft.com/office/powerpoint/2010/main" val="2118828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5CA8-D0EA-4C4E-B42C-A1C6C7ADCD99}"/>
              </a:ext>
            </a:extLst>
          </p:cNvPr>
          <p:cNvSpPr>
            <a:spLocks noGrp="1"/>
          </p:cNvSpPr>
          <p:nvPr>
            <p:ph type="title"/>
          </p:nvPr>
        </p:nvSpPr>
        <p:spPr/>
        <p:txBody>
          <a:bodyPr/>
          <a:lstStyle/>
          <a:p>
            <a:r>
              <a:rPr lang="en-US" dirty="0"/>
              <a:t>HELM landscape at NIBR</a:t>
            </a:r>
          </a:p>
        </p:txBody>
      </p:sp>
      <p:sp>
        <p:nvSpPr>
          <p:cNvPr id="3" name="Content Placeholder 2">
            <a:extLst>
              <a:ext uri="{FF2B5EF4-FFF2-40B4-BE49-F238E27FC236}">
                <a16:creationId xmlns:a16="http://schemas.microsoft.com/office/drawing/2014/main" id="{73A36151-FE2D-9640-AFAA-AD8060396A11}"/>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A83AEC76-FD26-7244-B75A-2462D14B7078}"/>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F19BF83B-9441-EA41-86D3-DB96C49EBCB2}"/>
              </a:ext>
            </a:extLst>
          </p:cNvPr>
          <p:cNvSpPr>
            <a:spLocks noGrp="1"/>
          </p:cNvSpPr>
          <p:nvPr>
            <p:ph type="sldNum" sz="quarter" idx="11"/>
          </p:nvPr>
        </p:nvSpPr>
        <p:spPr/>
        <p:txBody>
          <a:bodyPr/>
          <a:lstStyle/>
          <a:p>
            <a:fld id="{47547CF9-5B10-D24F-A8D7-45A9778164F7}" type="slidenum">
              <a:rPr lang="uk-UA" smtClean="0"/>
              <a:pPr/>
              <a:t>10</a:t>
            </a:fld>
            <a:endParaRPr lang="uk-UA" dirty="0"/>
          </a:p>
        </p:txBody>
      </p:sp>
      <p:pic>
        <p:nvPicPr>
          <p:cNvPr id="6" name="Picture 5">
            <a:extLst>
              <a:ext uri="{FF2B5EF4-FFF2-40B4-BE49-F238E27FC236}">
                <a16:creationId xmlns:a16="http://schemas.microsoft.com/office/drawing/2014/main" id="{A67B4F34-7601-0F44-A104-C564CF05D165}"/>
              </a:ext>
            </a:extLst>
          </p:cNvPr>
          <p:cNvPicPr>
            <a:picLocks noChangeAspect="1"/>
          </p:cNvPicPr>
          <p:nvPr/>
        </p:nvPicPr>
        <p:blipFill>
          <a:blip r:embed="rId3"/>
          <a:stretch>
            <a:fillRect/>
          </a:stretch>
        </p:blipFill>
        <p:spPr>
          <a:xfrm>
            <a:off x="0" y="1417320"/>
            <a:ext cx="9144000" cy="2063884"/>
          </a:xfrm>
          <a:prstGeom prst="rect">
            <a:avLst/>
          </a:prstGeom>
        </p:spPr>
      </p:pic>
      <p:sp>
        <p:nvSpPr>
          <p:cNvPr id="8" name="Rounded Rectangle 7">
            <a:extLst>
              <a:ext uri="{FF2B5EF4-FFF2-40B4-BE49-F238E27FC236}">
                <a16:creationId xmlns:a16="http://schemas.microsoft.com/office/drawing/2014/main" id="{A9D22ADB-49E8-BB47-AC44-37873691500B}"/>
              </a:ext>
            </a:extLst>
          </p:cNvPr>
          <p:cNvSpPr/>
          <p:nvPr/>
        </p:nvSpPr>
        <p:spPr>
          <a:xfrm>
            <a:off x="6248400" y="2640808"/>
            <a:ext cx="1447800" cy="8403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72C7593-8206-834E-9F05-2164578B71FC}"/>
              </a:ext>
            </a:extLst>
          </p:cNvPr>
          <p:cNvSpPr/>
          <p:nvPr/>
        </p:nvSpPr>
        <p:spPr>
          <a:xfrm>
            <a:off x="7696200" y="2640808"/>
            <a:ext cx="1447800" cy="8403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0CBD7B8-2AB3-804A-B17E-EE3C9E0A06B9}"/>
              </a:ext>
            </a:extLst>
          </p:cNvPr>
          <p:cNvSpPr/>
          <p:nvPr/>
        </p:nvSpPr>
        <p:spPr>
          <a:xfrm>
            <a:off x="4655820" y="2640808"/>
            <a:ext cx="1135380" cy="8403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D61BF8-E619-2C42-BF44-E7F965BA2660}"/>
              </a:ext>
            </a:extLst>
          </p:cNvPr>
          <p:cNvPicPr>
            <a:picLocks noChangeAspect="1"/>
          </p:cNvPicPr>
          <p:nvPr/>
        </p:nvPicPr>
        <p:blipFill>
          <a:blip r:embed="rId4"/>
          <a:stretch>
            <a:fillRect/>
          </a:stretch>
        </p:blipFill>
        <p:spPr>
          <a:xfrm>
            <a:off x="716280" y="1181667"/>
            <a:ext cx="7924800" cy="4828989"/>
          </a:xfrm>
          <a:prstGeom prst="rect">
            <a:avLst/>
          </a:prstGeom>
        </p:spPr>
      </p:pic>
    </p:spTree>
    <p:extLst>
      <p:ext uri="{BB962C8B-B14F-4D97-AF65-F5344CB8AC3E}">
        <p14:creationId xmlns:p14="http://schemas.microsoft.com/office/powerpoint/2010/main" val="157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D224-1C55-5346-A3A1-843D2C1A507B}"/>
              </a:ext>
            </a:extLst>
          </p:cNvPr>
          <p:cNvSpPr>
            <a:spLocks noGrp="1"/>
          </p:cNvSpPr>
          <p:nvPr>
            <p:ph type="title"/>
          </p:nvPr>
        </p:nvSpPr>
        <p:spPr/>
        <p:txBody>
          <a:bodyPr/>
          <a:lstStyle/>
          <a:p>
            <a:r>
              <a:rPr lang="en-US" dirty="0"/>
              <a:t>HELM web editor</a:t>
            </a:r>
          </a:p>
        </p:txBody>
      </p:sp>
      <p:sp>
        <p:nvSpPr>
          <p:cNvPr id="3" name="Content Placeholder 2">
            <a:extLst>
              <a:ext uri="{FF2B5EF4-FFF2-40B4-BE49-F238E27FC236}">
                <a16:creationId xmlns:a16="http://schemas.microsoft.com/office/drawing/2014/main" id="{0E77FF38-BAF0-7446-8DE1-4FA35C468D7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BB05B3F-66A4-A941-91B4-D52A4BFE7EE7}"/>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21B7839E-4F35-964B-BB1A-2847AC89C62B}"/>
              </a:ext>
            </a:extLst>
          </p:cNvPr>
          <p:cNvSpPr>
            <a:spLocks noGrp="1"/>
          </p:cNvSpPr>
          <p:nvPr>
            <p:ph type="sldNum" sz="quarter" idx="11"/>
          </p:nvPr>
        </p:nvSpPr>
        <p:spPr/>
        <p:txBody>
          <a:bodyPr/>
          <a:lstStyle/>
          <a:p>
            <a:fld id="{47547CF9-5B10-D24F-A8D7-45A9778164F7}" type="slidenum">
              <a:rPr lang="uk-UA" smtClean="0"/>
              <a:pPr/>
              <a:t>11</a:t>
            </a:fld>
            <a:endParaRPr lang="uk-UA" dirty="0"/>
          </a:p>
        </p:txBody>
      </p:sp>
      <p:pic>
        <p:nvPicPr>
          <p:cNvPr id="6" name="Picture 5">
            <a:extLst>
              <a:ext uri="{FF2B5EF4-FFF2-40B4-BE49-F238E27FC236}">
                <a16:creationId xmlns:a16="http://schemas.microsoft.com/office/drawing/2014/main" id="{48684D15-349B-1049-A743-617A3407B294}"/>
              </a:ext>
            </a:extLst>
          </p:cNvPr>
          <p:cNvPicPr>
            <a:picLocks noChangeAspect="1"/>
          </p:cNvPicPr>
          <p:nvPr/>
        </p:nvPicPr>
        <p:blipFill>
          <a:blip r:embed="rId3"/>
          <a:stretch>
            <a:fillRect/>
          </a:stretch>
        </p:blipFill>
        <p:spPr>
          <a:xfrm>
            <a:off x="0" y="1066800"/>
            <a:ext cx="9144000" cy="5042688"/>
          </a:xfrm>
          <a:prstGeom prst="rect">
            <a:avLst/>
          </a:prstGeom>
        </p:spPr>
      </p:pic>
      <p:sp>
        <p:nvSpPr>
          <p:cNvPr id="7" name="Rounded Rectangle 6">
            <a:extLst>
              <a:ext uri="{FF2B5EF4-FFF2-40B4-BE49-F238E27FC236}">
                <a16:creationId xmlns:a16="http://schemas.microsoft.com/office/drawing/2014/main" id="{8B79D659-3E33-F045-8705-2A403AE8DDD5}"/>
              </a:ext>
            </a:extLst>
          </p:cNvPr>
          <p:cNvSpPr/>
          <p:nvPr/>
        </p:nvSpPr>
        <p:spPr>
          <a:xfrm>
            <a:off x="0" y="2514600"/>
            <a:ext cx="1524000" cy="1447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457C73A-EFB0-D742-935D-BD8D61A0609C}"/>
              </a:ext>
            </a:extLst>
          </p:cNvPr>
          <p:cNvSpPr/>
          <p:nvPr/>
        </p:nvSpPr>
        <p:spPr>
          <a:xfrm>
            <a:off x="1676400" y="1937232"/>
            <a:ext cx="7467600" cy="20251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4187A3A-70CA-DA46-88A4-8490A89ED6C9}"/>
              </a:ext>
            </a:extLst>
          </p:cNvPr>
          <p:cNvSpPr/>
          <p:nvPr/>
        </p:nvSpPr>
        <p:spPr>
          <a:xfrm>
            <a:off x="1676400" y="4053840"/>
            <a:ext cx="7467600" cy="20556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3115-C4D1-B448-96ED-4C2659F9D2FC}"/>
              </a:ext>
            </a:extLst>
          </p:cNvPr>
          <p:cNvSpPr>
            <a:spLocks noGrp="1"/>
          </p:cNvSpPr>
          <p:nvPr>
            <p:ph type="title"/>
          </p:nvPr>
        </p:nvSpPr>
        <p:spPr/>
        <p:txBody>
          <a:bodyPr/>
          <a:lstStyle/>
          <a:p>
            <a:r>
              <a:rPr lang="en-US" dirty="0"/>
              <a:t>HELM implementation at NIBR</a:t>
            </a:r>
          </a:p>
        </p:txBody>
      </p:sp>
      <p:sp>
        <p:nvSpPr>
          <p:cNvPr id="3" name="Content Placeholder 2">
            <a:extLst>
              <a:ext uri="{FF2B5EF4-FFF2-40B4-BE49-F238E27FC236}">
                <a16:creationId xmlns:a16="http://schemas.microsoft.com/office/drawing/2014/main" id="{7D00A8E8-A8E9-FF41-B828-7AE10FC4858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60C1A67-5C17-F247-B685-B9BFFD75D145}"/>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0471E458-9E4F-9C4B-9CD3-39A7B7077D15}"/>
              </a:ext>
            </a:extLst>
          </p:cNvPr>
          <p:cNvSpPr>
            <a:spLocks noGrp="1"/>
          </p:cNvSpPr>
          <p:nvPr>
            <p:ph type="sldNum" sz="quarter" idx="11"/>
          </p:nvPr>
        </p:nvSpPr>
        <p:spPr/>
        <p:txBody>
          <a:bodyPr/>
          <a:lstStyle/>
          <a:p>
            <a:fld id="{47547CF9-5B10-D24F-A8D7-45A9778164F7}" type="slidenum">
              <a:rPr lang="uk-UA" smtClean="0"/>
              <a:pPr/>
              <a:t>12</a:t>
            </a:fld>
            <a:endParaRPr lang="uk-UA" dirty="0"/>
          </a:p>
        </p:txBody>
      </p:sp>
      <p:pic>
        <p:nvPicPr>
          <p:cNvPr id="6" name="Picture 5">
            <a:extLst>
              <a:ext uri="{FF2B5EF4-FFF2-40B4-BE49-F238E27FC236}">
                <a16:creationId xmlns:a16="http://schemas.microsoft.com/office/drawing/2014/main" id="{8DF815B3-C68C-1D49-A18A-8DB59B21DFAF}"/>
              </a:ext>
            </a:extLst>
          </p:cNvPr>
          <p:cNvPicPr>
            <a:picLocks noChangeAspect="1"/>
          </p:cNvPicPr>
          <p:nvPr/>
        </p:nvPicPr>
        <p:blipFill>
          <a:blip r:embed="rId3"/>
          <a:stretch>
            <a:fillRect/>
          </a:stretch>
        </p:blipFill>
        <p:spPr>
          <a:xfrm>
            <a:off x="105263" y="1546497"/>
            <a:ext cx="8933474" cy="3933168"/>
          </a:xfrm>
          <a:prstGeom prst="rect">
            <a:avLst/>
          </a:prstGeom>
        </p:spPr>
      </p:pic>
      <p:pic>
        <p:nvPicPr>
          <p:cNvPr id="7" name="Picture 6">
            <a:extLst>
              <a:ext uri="{FF2B5EF4-FFF2-40B4-BE49-F238E27FC236}">
                <a16:creationId xmlns:a16="http://schemas.microsoft.com/office/drawing/2014/main" id="{5A5C6AF5-2246-EE46-9B1D-FB38541174F5}"/>
              </a:ext>
            </a:extLst>
          </p:cNvPr>
          <p:cNvPicPr>
            <a:picLocks noChangeAspect="1"/>
          </p:cNvPicPr>
          <p:nvPr/>
        </p:nvPicPr>
        <p:blipFill>
          <a:blip r:embed="rId4"/>
          <a:stretch>
            <a:fillRect/>
          </a:stretch>
        </p:blipFill>
        <p:spPr>
          <a:xfrm>
            <a:off x="342900" y="974997"/>
            <a:ext cx="8458200" cy="5145589"/>
          </a:xfrm>
          <a:prstGeom prst="rect">
            <a:avLst/>
          </a:prstGeom>
        </p:spPr>
      </p:pic>
    </p:spTree>
    <p:extLst>
      <p:ext uri="{BB962C8B-B14F-4D97-AF65-F5344CB8AC3E}">
        <p14:creationId xmlns:p14="http://schemas.microsoft.com/office/powerpoint/2010/main" val="20726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B1AD-A620-DF44-91BD-F7CE4A57B1ED}"/>
              </a:ext>
            </a:extLst>
          </p:cNvPr>
          <p:cNvSpPr>
            <a:spLocks noGrp="1"/>
          </p:cNvSpPr>
          <p:nvPr>
            <p:ph type="title"/>
          </p:nvPr>
        </p:nvSpPr>
        <p:spPr/>
        <p:txBody>
          <a:bodyPr/>
          <a:lstStyle/>
          <a:p>
            <a:r>
              <a:rPr lang="en-US" dirty="0"/>
              <a:t>HELM deployment	</a:t>
            </a:r>
          </a:p>
        </p:txBody>
      </p:sp>
      <p:sp>
        <p:nvSpPr>
          <p:cNvPr id="3" name="Content Placeholder 2">
            <a:extLst>
              <a:ext uri="{FF2B5EF4-FFF2-40B4-BE49-F238E27FC236}">
                <a16:creationId xmlns:a16="http://schemas.microsoft.com/office/drawing/2014/main" id="{C4486651-9CC0-AD42-81D8-5F0E02300206}"/>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367F91CE-5C8D-6D42-AFD8-514138E6CC04}"/>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AA5451DE-AD37-1944-8A4F-A3281601E54C}"/>
              </a:ext>
            </a:extLst>
          </p:cNvPr>
          <p:cNvSpPr>
            <a:spLocks noGrp="1"/>
          </p:cNvSpPr>
          <p:nvPr>
            <p:ph type="sldNum" sz="quarter" idx="11"/>
          </p:nvPr>
        </p:nvSpPr>
        <p:spPr/>
        <p:txBody>
          <a:bodyPr/>
          <a:lstStyle/>
          <a:p>
            <a:fld id="{47547CF9-5B10-D24F-A8D7-45A9778164F7}" type="slidenum">
              <a:rPr lang="uk-UA" smtClean="0"/>
              <a:pPr/>
              <a:t>13</a:t>
            </a:fld>
            <a:endParaRPr lang="uk-UA" dirty="0"/>
          </a:p>
        </p:txBody>
      </p:sp>
      <p:pic>
        <p:nvPicPr>
          <p:cNvPr id="7" name="Picture 6">
            <a:extLst>
              <a:ext uri="{FF2B5EF4-FFF2-40B4-BE49-F238E27FC236}">
                <a16:creationId xmlns:a16="http://schemas.microsoft.com/office/drawing/2014/main" id="{1CE3F5C6-1D5A-9D47-B8BE-3116F694BA8D}"/>
              </a:ext>
            </a:extLst>
          </p:cNvPr>
          <p:cNvPicPr>
            <a:picLocks noChangeAspect="1"/>
          </p:cNvPicPr>
          <p:nvPr/>
        </p:nvPicPr>
        <p:blipFill>
          <a:blip r:embed="rId3"/>
          <a:stretch>
            <a:fillRect/>
          </a:stretch>
        </p:blipFill>
        <p:spPr>
          <a:xfrm>
            <a:off x="76200" y="1417319"/>
            <a:ext cx="8967020" cy="4104367"/>
          </a:xfrm>
          <a:prstGeom prst="rect">
            <a:avLst/>
          </a:prstGeom>
        </p:spPr>
      </p:pic>
      <p:sp>
        <p:nvSpPr>
          <p:cNvPr id="6" name="TextBox 5">
            <a:extLst>
              <a:ext uri="{FF2B5EF4-FFF2-40B4-BE49-F238E27FC236}">
                <a16:creationId xmlns:a16="http://schemas.microsoft.com/office/drawing/2014/main" id="{74E1B6BC-3D8C-0C43-A245-A7BE008D56C9}"/>
              </a:ext>
            </a:extLst>
          </p:cNvPr>
          <p:cNvSpPr txBox="1"/>
          <p:nvPr/>
        </p:nvSpPr>
        <p:spPr>
          <a:xfrm>
            <a:off x="0" y="2514600"/>
            <a:ext cx="2736711" cy="369332"/>
          </a:xfrm>
          <a:prstGeom prst="rect">
            <a:avLst/>
          </a:prstGeom>
          <a:noFill/>
        </p:spPr>
        <p:txBody>
          <a:bodyPr wrap="none" rtlCol="0">
            <a:spAutoFit/>
          </a:bodyPr>
          <a:lstStyle/>
          <a:p>
            <a:r>
              <a:rPr lang="en-US" dirty="0"/>
              <a:t>Get Pistoia Alliance code</a:t>
            </a:r>
          </a:p>
        </p:txBody>
      </p:sp>
      <p:sp>
        <p:nvSpPr>
          <p:cNvPr id="8" name="TextBox 7">
            <a:extLst>
              <a:ext uri="{FF2B5EF4-FFF2-40B4-BE49-F238E27FC236}">
                <a16:creationId xmlns:a16="http://schemas.microsoft.com/office/drawing/2014/main" id="{ACA4188D-B3A7-C440-883A-CD25EA817DEF}"/>
              </a:ext>
            </a:extLst>
          </p:cNvPr>
          <p:cNvSpPr txBox="1"/>
          <p:nvPr/>
        </p:nvSpPr>
        <p:spPr>
          <a:xfrm>
            <a:off x="1035189" y="1222220"/>
            <a:ext cx="3082895" cy="369332"/>
          </a:xfrm>
          <a:prstGeom prst="rect">
            <a:avLst/>
          </a:prstGeom>
          <a:noFill/>
        </p:spPr>
        <p:txBody>
          <a:bodyPr wrap="none" rtlCol="0">
            <a:spAutoFit/>
          </a:bodyPr>
          <a:lstStyle/>
          <a:p>
            <a:r>
              <a:rPr lang="en-US" dirty="0"/>
              <a:t>Publish archive to </a:t>
            </a:r>
            <a:r>
              <a:rPr lang="en-US" dirty="0" err="1"/>
              <a:t>artifactory</a:t>
            </a:r>
            <a:endParaRPr lang="en-US" dirty="0"/>
          </a:p>
        </p:txBody>
      </p:sp>
      <p:sp>
        <p:nvSpPr>
          <p:cNvPr id="9" name="TextBox 8">
            <a:extLst>
              <a:ext uri="{FF2B5EF4-FFF2-40B4-BE49-F238E27FC236}">
                <a16:creationId xmlns:a16="http://schemas.microsoft.com/office/drawing/2014/main" id="{EC86B228-3735-CB43-BBD5-BB44789AE52F}"/>
              </a:ext>
            </a:extLst>
          </p:cNvPr>
          <p:cNvSpPr txBox="1"/>
          <p:nvPr/>
        </p:nvSpPr>
        <p:spPr>
          <a:xfrm>
            <a:off x="2736711" y="2517648"/>
            <a:ext cx="2416046" cy="369332"/>
          </a:xfrm>
          <a:prstGeom prst="rect">
            <a:avLst/>
          </a:prstGeom>
          <a:noFill/>
        </p:spPr>
        <p:txBody>
          <a:bodyPr wrap="none" rtlCol="0">
            <a:spAutoFit/>
          </a:bodyPr>
          <a:lstStyle/>
          <a:p>
            <a:r>
              <a:rPr lang="en-US" dirty="0"/>
              <a:t>Repackage interfaces</a:t>
            </a:r>
          </a:p>
        </p:txBody>
      </p:sp>
      <p:sp>
        <p:nvSpPr>
          <p:cNvPr id="10" name="TextBox 9">
            <a:extLst>
              <a:ext uri="{FF2B5EF4-FFF2-40B4-BE49-F238E27FC236}">
                <a16:creationId xmlns:a16="http://schemas.microsoft.com/office/drawing/2014/main" id="{6FF4DACF-D133-9543-A91F-454BABD8AB3E}"/>
              </a:ext>
            </a:extLst>
          </p:cNvPr>
          <p:cNvSpPr txBox="1"/>
          <p:nvPr/>
        </p:nvSpPr>
        <p:spPr>
          <a:xfrm>
            <a:off x="5421377" y="1786511"/>
            <a:ext cx="2364750" cy="369332"/>
          </a:xfrm>
          <a:prstGeom prst="rect">
            <a:avLst/>
          </a:prstGeom>
          <a:noFill/>
        </p:spPr>
        <p:txBody>
          <a:bodyPr wrap="none" rtlCol="0">
            <a:spAutoFit/>
          </a:bodyPr>
          <a:lstStyle/>
          <a:p>
            <a:r>
              <a:rPr lang="en-US" dirty="0"/>
              <a:t>NIBR implementation</a:t>
            </a:r>
          </a:p>
        </p:txBody>
      </p:sp>
      <p:sp>
        <p:nvSpPr>
          <p:cNvPr id="11" name="TextBox 10">
            <a:extLst>
              <a:ext uri="{FF2B5EF4-FFF2-40B4-BE49-F238E27FC236}">
                <a16:creationId xmlns:a16="http://schemas.microsoft.com/office/drawing/2014/main" id="{A2D44666-329E-AE47-9E5E-66183B3E3C90}"/>
              </a:ext>
            </a:extLst>
          </p:cNvPr>
          <p:cNvSpPr txBox="1"/>
          <p:nvPr/>
        </p:nvSpPr>
        <p:spPr>
          <a:xfrm>
            <a:off x="2589525" y="3969665"/>
            <a:ext cx="2108269" cy="369332"/>
          </a:xfrm>
          <a:prstGeom prst="rect">
            <a:avLst/>
          </a:prstGeom>
          <a:noFill/>
        </p:spPr>
        <p:txBody>
          <a:bodyPr wrap="none" rtlCol="0">
            <a:spAutoFit/>
          </a:bodyPr>
          <a:lstStyle/>
          <a:p>
            <a:r>
              <a:rPr lang="en-US" dirty="0"/>
              <a:t>NIBR custom code</a:t>
            </a:r>
          </a:p>
        </p:txBody>
      </p:sp>
      <p:sp>
        <p:nvSpPr>
          <p:cNvPr id="12" name="TextBox 11">
            <a:extLst>
              <a:ext uri="{FF2B5EF4-FFF2-40B4-BE49-F238E27FC236}">
                <a16:creationId xmlns:a16="http://schemas.microsoft.com/office/drawing/2014/main" id="{DB96D82A-9684-DD4B-A6A9-E0DF58636124}"/>
              </a:ext>
            </a:extLst>
          </p:cNvPr>
          <p:cNvSpPr txBox="1"/>
          <p:nvPr/>
        </p:nvSpPr>
        <p:spPr>
          <a:xfrm>
            <a:off x="4098622" y="3962400"/>
            <a:ext cx="1851789" cy="369332"/>
          </a:xfrm>
          <a:prstGeom prst="rect">
            <a:avLst/>
          </a:prstGeom>
          <a:noFill/>
        </p:spPr>
        <p:txBody>
          <a:bodyPr wrap="none" rtlCol="0">
            <a:spAutoFit/>
          </a:bodyPr>
          <a:lstStyle/>
          <a:p>
            <a:r>
              <a:rPr lang="en-US" dirty="0"/>
              <a:t>Produce archive</a:t>
            </a:r>
          </a:p>
        </p:txBody>
      </p:sp>
      <p:sp>
        <p:nvSpPr>
          <p:cNvPr id="13" name="TextBox 12">
            <a:extLst>
              <a:ext uri="{FF2B5EF4-FFF2-40B4-BE49-F238E27FC236}">
                <a16:creationId xmlns:a16="http://schemas.microsoft.com/office/drawing/2014/main" id="{4B34E09C-7A2B-6045-BE7F-F0BA6E8BEA86}"/>
              </a:ext>
            </a:extLst>
          </p:cNvPr>
          <p:cNvSpPr txBox="1"/>
          <p:nvPr/>
        </p:nvSpPr>
        <p:spPr>
          <a:xfrm>
            <a:off x="5703505" y="3962400"/>
            <a:ext cx="2428870" cy="369332"/>
          </a:xfrm>
          <a:prstGeom prst="rect">
            <a:avLst/>
          </a:prstGeom>
          <a:noFill/>
        </p:spPr>
        <p:txBody>
          <a:bodyPr wrap="none" rtlCol="0">
            <a:spAutoFit/>
          </a:bodyPr>
          <a:lstStyle/>
          <a:p>
            <a:r>
              <a:rPr lang="en-US" dirty="0"/>
              <a:t>Automate deployment</a:t>
            </a:r>
          </a:p>
        </p:txBody>
      </p:sp>
      <p:sp>
        <p:nvSpPr>
          <p:cNvPr id="14" name="TextBox 13">
            <a:extLst>
              <a:ext uri="{FF2B5EF4-FFF2-40B4-BE49-F238E27FC236}">
                <a16:creationId xmlns:a16="http://schemas.microsoft.com/office/drawing/2014/main" id="{5BBA74D3-D580-1A41-A1F3-C266E7396EC5}"/>
              </a:ext>
            </a:extLst>
          </p:cNvPr>
          <p:cNvSpPr txBox="1"/>
          <p:nvPr/>
        </p:nvSpPr>
        <p:spPr>
          <a:xfrm>
            <a:off x="7612392" y="3995835"/>
            <a:ext cx="1561068" cy="369332"/>
          </a:xfrm>
          <a:prstGeom prst="rect">
            <a:avLst/>
          </a:prstGeom>
          <a:noFill/>
        </p:spPr>
        <p:txBody>
          <a:bodyPr wrap="none" rtlCol="0">
            <a:spAutoFit/>
          </a:bodyPr>
          <a:lstStyle/>
          <a:p>
            <a:r>
              <a:rPr lang="en-US" dirty="0"/>
              <a:t>AWS EC2/S3</a:t>
            </a:r>
          </a:p>
        </p:txBody>
      </p:sp>
    </p:spTree>
    <p:extLst>
      <p:ext uri="{BB962C8B-B14F-4D97-AF65-F5344CB8AC3E}">
        <p14:creationId xmlns:p14="http://schemas.microsoft.com/office/powerpoint/2010/main" val="34456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83B1-3C9E-8D42-B37D-EFC084591090}"/>
              </a:ext>
            </a:extLst>
          </p:cNvPr>
          <p:cNvSpPr>
            <a:spLocks noGrp="1"/>
          </p:cNvSpPr>
          <p:nvPr>
            <p:ph type="title"/>
          </p:nvPr>
        </p:nvSpPr>
        <p:spPr/>
        <p:txBody>
          <a:bodyPr/>
          <a:lstStyle/>
          <a:p>
            <a:r>
              <a:rPr lang="en-US" dirty="0"/>
              <a:t>Architecture</a:t>
            </a:r>
          </a:p>
        </p:txBody>
      </p:sp>
      <p:sp>
        <p:nvSpPr>
          <p:cNvPr id="3" name="Content Placeholder 2">
            <a:extLst>
              <a:ext uri="{FF2B5EF4-FFF2-40B4-BE49-F238E27FC236}">
                <a16:creationId xmlns:a16="http://schemas.microsoft.com/office/drawing/2014/main" id="{CAE28CC6-896D-B248-B910-35199604BF0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F9876F0-DE72-5A45-9745-5689BD980A35}"/>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D4AEDB70-802F-4547-864D-62FB6AE8653D}"/>
              </a:ext>
            </a:extLst>
          </p:cNvPr>
          <p:cNvSpPr>
            <a:spLocks noGrp="1"/>
          </p:cNvSpPr>
          <p:nvPr>
            <p:ph type="sldNum" sz="quarter" idx="11"/>
          </p:nvPr>
        </p:nvSpPr>
        <p:spPr/>
        <p:txBody>
          <a:bodyPr/>
          <a:lstStyle/>
          <a:p>
            <a:fld id="{47547CF9-5B10-D24F-A8D7-45A9778164F7}" type="slidenum">
              <a:rPr lang="uk-UA" smtClean="0"/>
              <a:pPr/>
              <a:t>14</a:t>
            </a:fld>
            <a:endParaRPr lang="uk-UA" dirty="0"/>
          </a:p>
        </p:txBody>
      </p:sp>
      <p:pic>
        <p:nvPicPr>
          <p:cNvPr id="7" name="Picture 6">
            <a:extLst>
              <a:ext uri="{FF2B5EF4-FFF2-40B4-BE49-F238E27FC236}">
                <a16:creationId xmlns:a16="http://schemas.microsoft.com/office/drawing/2014/main" id="{2DDEF104-F963-4940-BA97-2702FDCFC080}"/>
              </a:ext>
            </a:extLst>
          </p:cNvPr>
          <p:cNvPicPr>
            <a:picLocks noChangeAspect="1"/>
          </p:cNvPicPr>
          <p:nvPr/>
        </p:nvPicPr>
        <p:blipFill>
          <a:blip r:embed="rId3"/>
          <a:stretch>
            <a:fillRect/>
          </a:stretch>
        </p:blipFill>
        <p:spPr>
          <a:xfrm>
            <a:off x="1009650" y="965200"/>
            <a:ext cx="7124700" cy="5207000"/>
          </a:xfrm>
          <a:prstGeom prst="rect">
            <a:avLst/>
          </a:prstGeom>
        </p:spPr>
      </p:pic>
    </p:spTree>
    <p:extLst>
      <p:ext uri="{BB962C8B-B14F-4D97-AF65-F5344CB8AC3E}">
        <p14:creationId xmlns:p14="http://schemas.microsoft.com/office/powerpoint/2010/main" val="113954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2669-DDCE-E84D-BFA0-BD1CF854E46A}"/>
              </a:ext>
            </a:extLst>
          </p:cNvPr>
          <p:cNvSpPr>
            <a:spLocks noGrp="1"/>
          </p:cNvSpPr>
          <p:nvPr>
            <p:ph type="title"/>
          </p:nvPr>
        </p:nvSpPr>
        <p:spPr/>
        <p:txBody>
          <a:bodyPr/>
          <a:lstStyle/>
          <a:p>
            <a:r>
              <a:rPr lang="en-US" dirty="0"/>
              <a:t>Community</a:t>
            </a:r>
          </a:p>
        </p:txBody>
      </p:sp>
      <p:sp>
        <p:nvSpPr>
          <p:cNvPr id="3" name="Content Placeholder 2">
            <a:extLst>
              <a:ext uri="{FF2B5EF4-FFF2-40B4-BE49-F238E27FC236}">
                <a16:creationId xmlns:a16="http://schemas.microsoft.com/office/drawing/2014/main" id="{EF3AE2C2-CE1F-2A43-844B-DF319985C27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9800258-B793-9941-9D38-906572D29829}"/>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58A339A7-8921-A34A-AEBE-CF314E49C836}"/>
              </a:ext>
            </a:extLst>
          </p:cNvPr>
          <p:cNvSpPr>
            <a:spLocks noGrp="1"/>
          </p:cNvSpPr>
          <p:nvPr>
            <p:ph type="sldNum" sz="quarter" idx="11"/>
          </p:nvPr>
        </p:nvSpPr>
        <p:spPr/>
        <p:txBody>
          <a:bodyPr/>
          <a:lstStyle/>
          <a:p>
            <a:fld id="{47547CF9-5B10-D24F-A8D7-45A9778164F7}" type="slidenum">
              <a:rPr lang="uk-UA" smtClean="0"/>
              <a:pPr/>
              <a:t>15</a:t>
            </a:fld>
            <a:endParaRPr lang="uk-UA" dirty="0"/>
          </a:p>
        </p:txBody>
      </p:sp>
      <p:pic>
        <p:nvPicPr>
          <p:cNvPr id="6" name="Picture 5">
            <a:extLst>
              <a:ext uri="{FF2B5EF4-FFF2-40B4-BE49-F238E27FC236}">
                <a16:creationId xmlns:a16="http://schemas.microsoft.com/office/drawing/2014/main" id="{238AC1E7-47D5-AD40-8A54-3CABD43AABDC}"/>
              </a:ext>
            </a:extLst>
          </p:cNvPr>
          <p:cNvPicPr>
            <a:picLocks noChangeAspect="1"/>
          </p:cNvPicPr>
          <p:nvPr/>
        </p:nvPicPr>
        <p:blipFill>
          <a:blip r:embed="rId3"/>
          <a:stretch>
            <a:fillRect/>
          </a:stretch>
        </p:blipFill>
        <p:spPr>
          <a:xfrm>
            <a:off x="685800" y="1143000"/>
            <a:ext cx="7162800" cy="5084974"/>
          </a:xfrm>
          <a:prstGeom prst="rect">
            <a:avLst/>
          </a:prstGeom>
        </p:spPr>
      </p:pic>
    </p:spTree>
    <p:extLst>
      <p:ext uri="{BB962C8B-B14F-4D97-AF65-F5344CB8AC3E}">
        <p14:creationId xmlns:p14="http://schemas.microsoft.com/office/powerpoint/2010/main" val="56240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C00E-5391-BC48-9107-7D0E6FD34EAF}"/>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9C25EC89-1910-A744-80CD-6F34EA00BCA6}"/>
              </a:ext>
            </a:extLst>
          </p:cNvPr>
          <p:cNvSpPr>
            <a:spLocks noGrp="1"/>
          </p:cNvSpPr>
          <p:nvPr>
            <p:ph idx="1"/>
          </p:nvPr>
        </p:nvSpPr>
        <p:spPr/>
        <p:txBody>
          <a:bodyPr/>
          <a:lstStyle/>
          <a:p>
            <a:pPr>
              <a:buFont typeface="Arial" panose="020B0604020202020204" pitchFamily="34" charset="0"/>
              <a:buChar char="•"/>
            </a:pPr>
            <a:r>
              <a:rPr lang="en-US" dirty="0"/>
              <a:t>Internalization lesson learned</a:t>
            </a:r>
          </a:p>
          <a:p>
            <a:pPr>
              <a:buFont typeface="Arial" panose="020B0604020202020204" pitchFamily="34" charset="0"/>
              <a:buChar char="•"/>
            </a:pPr>
            <a:endParaRPr lang="en-US" dirty="0"/>
          </a:p>
          <a:p>
            <a:pPr>
              <a:buFont typeface="Arial" panose="020B0604020202020204" pitchFamily="34" charset="0"/>
              <a:buChar char="•"/>
            </a:pPr>
            <a:r>
              <a:rPr lang="en-US" dirty="0"/>
              <a:t>HELM limited, even with </a:t>
            </a:r>
            <a:r>
              <a:rPr lang="en-US" dirty="0" err="1"/>
              <a:t>xHELM</a:t>
            </a:r>
            <a:endParaRPr lang="en-US" dirty="0"/>
          </a:p>
          <a:p>
            <a:pPr lvl="1">
              <a:buFont typeface="Arial" panose="020B0604020202020204" pitchFamily="34" charset="0"/>
              <a:buChar char="•"/>
            </a:pPr>
            <a:r>
              <a:rPr lang="en-US" dirty="0"/>
              <a:t>Monomers are not universal</a:t>
            </a:r>
          </a:p>
          <a:p>
            <a:pPr lvl="1">
              <a:buFont typeface="Arial" panose="020B0604020202020204" pitchFamily="34" charset="0"/>
              <a:buChar char="•"/>
            </a:pPr>
            <a:r>
              <a:rPr lang="en-US" dirty="0"/>
              <a:t>Manual work required</a:t>
            </a:r>
          </a:p>
          <a:p>
            <a:pPr>
              <a:buFont typeface="Arial" panose="020B0604020202020204" pitchFamily="34" charset="0"/>
              <a:buChar char="•"/>
            </a:pPr>
            <a:endParaRPr lang="en-US" dirty="0"/>
          </a:p>
          <a:p>
            <a:pPr>
              <a:buFont typeface="Arial" panose="020B0604020202020204" pitchFamily="34" charset="0"/>
              <a:buChar char="•"/>
            </a:pPr>
            <a:r>
              <a:rPr lang="en-US" dirty="0"/>
              <a:t>Naming convention monomers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4052B9BB-495F-AE43-B85F-ED0A7D476DC5}"/>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FF62CCAE-5FA4-A346-A1BA-77CACD4D9376}"/>
              </a:ext>
            </a:extLst>
          </p:cNvPr>
          <p:cNvSpPr>
            <a:spLocks noGrp="1"/>
          </p:cNvSpPr>
          <p:nvPr>
            <p:ph type="sldNum" sz="quarter" idx="11"/>
          </p:nvPr>
        </p:nvSpPr>
        <p:spPr/>
        <p:txBody>
          <a:bodyPr/>
          <a:lstStyle/>
          <a:p>
            <a:fld id="{47547CF9-5B10-D24F-A8D7-45A9778164F7}" type="slidenum">
              <a:rPr lang="uk-UA" smtClean="0"/>
              <a:pPr/>
              <a:t>16</a:t>
            </a:fld>
            <a:endParaRPr lang="uk-UA" dirty="0"/>
          </a:p>
        </p:txBody>
      </p:sp>
      <p:pic>
        <p:nvPicPr>
          <p:cNvPr id="6" name="Picture 5">
            <a:extLst>
              <a:ext uri="{FF2B5EF4-FFF2-40B4-BE49-F238E27FC236}">
                <a16:creationId xmlns:a16="http://schemas.microsoft.com/office/drawing/2014/main" id="{5F8A8A11-36E8-FD46-BE78-68B8FBCA3DB1}"/>
              </a:ext>
            </a:extLst>
          </p:cNvPr>
          <p:cNvPicPr>
            <a:picLocks noChangeAspect="1"/>
          </p:cNvPicPr>
          <p:nvPr/>
        </p:nvPicPr>
        <p:blipFill>
          <a:blip r:embed="rId3"/>
          <a:stretch>
            <a:fillRect/>
          </a:stretch>
        </p:blipFill>
        <p:spPr>
          <a:xfrm>
            <a:off x="0" y="4014794"/>
            <a:ext cx="9144000" cy="2111686"/>
          </a:xfrm>
          <a:prstGeom prst="rect">
            <a:avLst/>
          </a:prstGeom>
        </p:spPr>
      </p:pic>
    </p:spTree>
    <p:extLst>
      <p:ext uri="{BB962C8B-B14F-4D97-AF65-F5344CB8AC3E}">
        <p14:creationId xmlns:p14="http://schemas.microsoft.com/office/powerpoint/2010/main" val="27864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471E-012E-A447-9AD1-07B5B97F1BA5}"/>
              </a:ext>
            </a:extLst>
          </p:cNvPr>
          <p:cNvSpPr>
            <a:spLocks noGrp="1"/>
          </p:cNvSpPr>
          <p:nvPr>
            <p:ph type="title"/>
          </p:nvPr>
        </p:nvSpPr>
        <p:spPr/>
        <p:txBody>
          <a:bodyPr/>
          <a:lstStyle/>
          <a:p>
            <a:r>
              <a:rPr lang="en-US" dirty="0"/>
              <a:t>Future steps</a:t>
            </a:r>
          </a:p>
        </p:txBody>
      </p:sp>
      <p:sp>
        <p:nvSpPr>
          <p:cNvPr id="3" name="Content Placeholder 2">
            <a:extLst>
              <a:ext uri="{FF2B5EF4-FFF2-40B4-BE49-F238E27FC236}">
                <a16:creationId xmlns:a16="http://schemas.microsoft.com/office/drawing/2014/main" id="{91FE2820-C37F-274F-AB7E-EC950ADD1757}"/>
              </a:ext>
            </a:extLst>
          </p:cNvPr>
          <p:cNvSpPr>
            <a:spLocks noGrp="1"/>
          </p:cNvSpPr>
          <p:nvPr>
            <p:ph idx="1"/>
          </p:nvPr>
        </p:nvSpPr>
        <p:spPr/>
        <p:txBody>
          <a:bodyPr/>
          <a:lstStyle/>
          <a:p>
            <a:pPr>
              <a:buFont typeface="Arial" panose="020B0604020202020204" pitchFamily="34" charset="0"/>
              <a:buChar char="•"/>
            </a:pPr>
            <a:r>
              <a:rPr lang="en-US" dirty="0"/>
              <a:t>Consolidation services</a:t>
            </a:r>
          </a:p>
          <a:p>
            <a:pPr>
              <a:buFont typeface="Arial" panose="020B0604020202020204" pitchFamily="34" charset="0"/>
              <a:buChar char="•"/>
            </a:pPr>
            <a:endParaRPr lang="en-US" dirty="0"/>
          </a:p>
          <a:p>
            <a:pPr>
              <a:buFont typeface="Arial" panose="020B0604020202020204" pitchFamily="34" charset="0"/>
              <a:buChar char="•"/>
            </a:pPr>
            <a:r>
              <a:rPr lang="en-US" dirty="0"/>
              <a:t>Integration with Registration</a:t>
            </a:r>
          </a:p>
          <a:p>
            <a:pPr>
              <a:buFont typeface="Arial" panose="020B0604020202020204" pitchFamily="34" charset="0"/>
              <a:buChar char="•"/>
            </a:pPr>
            <a:endParaRPr lang="en-US" dirty="0"/>
          </a:p>
          <a:p>
            <a:pPr>
              <a:buFont typeface="Arial" panose="020B0604020202020204" pitchFamily="34" charset="0"/>
              <a:buChar char="•"/>
            </a:pPr>
            <a:r>
              <a:rPr lang="en-US" dirty="0"/>
              <a:t>Automate everything!</a:t>
            </a:r>
          </a:p>
          <a:p>
            <a:pPr>
              <a:buFont typeface="Arial" panose="020B0604020202020204" pitchFamily="34" charset="0"/>
              <a:buChar char="•"/>
            </a:pPr>
            <a:endParaRPr lang="en-US" dirty="0"/>
          </a:p>
          <a:p>
            <a:pPr>
              <a:buFont typeface="Arial" panose="020B0604020202020204" pitchFamily="34" charset="0"/>
              <a:buChar char="•"/>
            </a:pPr>
            <a:r>
              <a:rPr lang="en-US" dirty="0"/>
              <a:t>Search, scripting, …</a:t>
            </a:r>
          </a:p>
          <a:p>
            <a:pPr>
              <a:buFont typeface="Arial" panose="020B0604020202020204" pitchFamily="34" charset="0"/>
              <a:buChar char="•"/>
            </a:pPr>
            <a:endParaRPr lang="en-US" dirty="0"/>
          </a:p>
          <a:p>
            <a:pPr>
              <a:buFont typeface="Arial" panose="020B0604020202020204" pitchFamily="34" charset="0"/>
              <a:buChar char="•"/>
            </a:pPr>
            <a:r>
              <a:rPr lang="en-US" dirty="0"/>
              <a:t>Expand to wider community</a:t>
            </a:r>
          </a:p>
        </p:txBody>
      </p:sp>
      <p:sp>
        <p:nvSpPr>
          <p:cNvPr id="4" name="Footer Placeholder 3">
            <a:extLst>
              <a:ext uri="{FF2B5EF4-FFF2-40B4-BE49-F238E27FC236}">
                <a16:creationId xmlns:a16="http://schemas.microsoft.com/office/drawing/2014/main" id="{9F7ECB33-70EB-CD4C-A6D3-32DFEF7D8686}"/>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F191C2B3-D88E-1D44-9765-50E30C9BCD6C}"/>
              </a:ext>
            </a:extLst>
          </p:cNvPr>
          <p:cNvSpPr>
            <a:spLocks noGrp="1"/>
          </p:cNvSpPr>
          <p:nvPr>
            <p:ph type="sldNum" sz="quarter" idx="11"/>
          </p:nvPr>
        </p:nvSpPr>
        <p:spPr/>
        <p:txBody>
          <a:bodyPr/>
          <a:lstStyle/>
          <a:p>
            <a:fld id="{47547CF9-5B10-D24F-A8D7-45A9778164F7}" type="slidenum">
              <a:rPr lang="uk-UA" smtClean="0"/>
              <a:pPr/>
              <a:t>17</a:t>
            </a:fld>
            <a:endParaRPr lang="uk-UA" dirty="0"/>
          </a:p>
        </p:txBody>
      </p:sp>
    </p:spTree>
    <p:extLst>
      <p:ext uri="{BB962C8B-B14F-4D97-AF65-F5344CB8AC3E}">
        <p14:creationId xmlns:p14="http://schemas.microsoft.com/office/powerpoint/2010/main" val="341626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DF544-2C80-244B-91B7-ADEFFAB254D4}"/>
              </a:ext>
            </a:extLst>
          </p:cNvPr>
          <p:cNvSpPr>
            <a:spLocks noGrp="1"/>
          </p:cNvSpPr>
          <p:nvPr>
            <p:ph sz="half" idx="1"/>
          </p:nvPr>
        </p:nvSpPr>
        <p:spPr/>
        <p:txBody>
          <a:bodyPr/>
          <a:lstStyle/>
          <a:p>
            <a:r>
              <a:rPr lang="en-US" dirty="0"/>
              <a:t>Elodie Sax</a:t>
            </a:r>
          </a:p>
          <a:p>
            <a:r>
              <a:rPr lang="en-US" dirty="0"/>
              <a:t>Bernd Rode</a:t>
            </a:r>
          </a:p>
          <a:p>
            <a:r>
              <a:rPr lang="en-US" dirty="0"/>
              <a:t>Alok Saldanha </a:t>
            </a:r>
          </a:p>
          <a:p>
            <a:r>
              <a:rPr lang="en-US" dirty="0"/>
              <a:t>Oskar </a:t>
            </a:r>
            <a:r>
              <a:rPr lang="en-US" dirty="0" err="1"/>
              <a:t>Bero</a:t>
            </a:r>
            <a:endParaRPr lang="en-US" dirty="0"/>
          </a:p>
          <a:p>
            <a:r>
              <a:rPr lang="en-US" dirty="0"/>
              <a:t>Yash Bhalla</a:t>
            </a:r>
          </a:p>
          <a:p>
            <a:r>
              <a:rPr lang="en-US" dirty="0"/>
              <a:t>Sven </a:t>
            </a:r>
            <a:r>
              <a:rPr lang="en-US" dirty="0" err="1"/>
              <a:t>Neumeyer</a:t>
            </a:r>
            <a:endParaRPr lang="en-US" dirty="0"/>
          </a:p>
          <a:p>
            <a:r>
              <a:rPr lang="en-US" dirty="0"/>
              <a:t>Quan Yang</a:t>
            </a:r>
          </a:p>
          <a:p>
            <a:r>
              <a:rPr lang="en-US" dirty="0"/>
              <a:t>Joann Prescott-Roy</a:t>
            </a:r>
          </a:p>
          <a:p>
            <a:r>
              <a:rPr lang="en-US" dirty="0"/>
              <a:t>Mike </a:t>
            </a:r>
            <a:r>
              <a:rPr lang="en-US" dirty="0" err="1"/>
              <a:t>Tarselli</a:t>
            </a:r>
            <a:endParaRPr lang="en-US" dirty="0"/>
          </a:p>
          <a:p>
            <a:endParaRPr lang="en-US" dirty="0"/>
          </a:p>
        </p:txBody>
      </p:sp>
      <p:sp>
        <p:nvSpPr>
          <p:cNvPr id="3" name="Content Placeholder 2">
            <a:extLst>
              <a:ext uri="{FF2B5EF4-FFF2-40B4-BE49-F238E27FC236}">
                <a16:creationId xmlns:a16="http://schemas.microsoft.com/office/drawing/2014/main" id="{AE439A55-3FAB-BA44-8533-EB367C0F0C99}"/>
              </a:ext>
            </a:extLst>
          </p:cNvPr>
          <p:cNvSpPr>
            <a:spLocks noGrp="1"/>
          </p:cNvSpPr>
          <p:nvPr>
            <p:ph sz="half" idx="2"/>
          </p:nvPr>
        </p:nvSpPr>
        <p:spPr/>
        <p:txBody>
          <a:bodyPr/>
          <a:lstStyle/>
          <a:p>
            <a:r>
              <a:rPr lang="en-US" dirty="0"/>
              <a:t>Claire Bellamy</a:t>
            </a:r>
          </a:p>
          <a:p>
            <a:r>
              <a:rPr lang="en-US" dirty="0"/>
              <a:t>Pistoia Alliance team</a:t>
            </a:r>
          </a:p>
        </p:txBody>
      </p:sp>
      <p:sp>
        <p:nvSpPr>
          <p:cNvPr id="4" name="Title 3">
            <a:extLst>
              <a:ext uri="{FF2B5EF4-FFF2-40B4-BE49-F238E27FC236}">
                <a16:creationId xmlns:a16="http://schemas.microsoft.com/office/drawing/2014/main" id="{5FB34581-8488-1045-B694-A4A423E66DD2}"/>
              </a:ext>
            </a:extLst>
          </p:cNvPr>
          <p:cNvSpPr>
            <a:spLocks noGrp="1"/>
          </p:cNvSpPr>
          <p:nvPr>
            <p:ph type="title"/>
          </p:nvPr>
        </p:nvSpPr>
        <p:spPr/>
        <p:txBody>
          <a:bodyPr/>
          <a:lstStyle/>
          <a:p>
            <a:r>
              <a:rPr lang="en-US" dirty="0"/>
              <a:t>Acknowledgements</a:t>
            </a:r>
          </a:p>
        </p:txBody>
      </p:sp>
      <p:sp>
        <p:nvSpPr>
          <p:cNvPr id="5" name="Footer Placeholder 4">
            <a:extLst>
              <a:ext uri="{FF2B5EF4-FFF2-40B4-BE49-F238E27FC236}">
                <a16:creationId xmlns:a16="http://schemas.microsoft.com/office/drawing/2014/main" id="{C5D33E69-7A4D-734C-920A-FF88872F97F3}"/>
              </a:ext>
            </a:extLst>
          </p:cNvPr>
          <p:cNvSpPr>
            <a:spLocks noGrp="1"/>
          </p:cNvSpPr>
          <p:nvPr>
            <p:ph type="ftr" sz="quarter" idx="10"/>
          </p:nvPr>
        </p:nvSpPr>
        <p:spPr/>
        <p:txBody>
          <a:bodyPr/>
          <a:lstStyle/>
          <a:p>
            <a:r>
              <a:rPr lang="en-US"/>
              <a:t>Business Use Only</a:t>
            </a:r>
            <a:endParaRPr lang="en-US" dirty="0"/>
          </a:p>
        </p:txBody>
      </p:sp>
      <p:sp>
        <p:nvSpPr>
          <p:cNvPr id="6" name="Slide Number Placeholder 5">
            <a:extLst>
              <a:ext uri="{FF2B5EF4-FFF2-40B4-BE49-F238E27FC236}">
                <a16:creationId xmlns:a16="http://schemas.microsoft.com/office/drawing/2014/main" id="{F54807CB-286B-D04F-8996-3E9CAAC826A3}"/>
              </a:ext>
            </a:extLst>
          </p:cNvPr>
          <p:cNvSpPr>
            <a:spLocks noGrp="1"/>
          </p:cNvSpPr>
          <p:nvPr>
            <p:ph type="sldNum" sz="quarter" idx="11"/>
          </p:nvPr>
        </p:nvSpPr>
        <p:spPr/>
        <p:txBody>
          <a:bodyPr/>
          <a:lstStyle/>
          <a:p>
            <a:fld id="{47547CF9-5B10-D24F-A8D7-45A9778164F7}" type="slidenum">
              <a:rPr lang="uk-UA" smtClean="0"/>
              <a:pPr/>
              <a:t>18</a:t>
            </a:fld>
            <a:endParaRPr lang="uk-UA" dirty="0"/>
          </a:p>
        </p:txBody>
      </p:sp>
    </p:spTree>
    <p:extLst>
      <p:ext uri="{BB962C8B-B14F-4D97-AF65-F5344CB8AC3E}">
        <p14:creationId xmlns:p14="http://schemas.microsoft.com/office/powerpoint/2010/main" val="1389154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238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Chemically modified entities</a:t>
            </a:r>
          </a:p>
          <a:p>
            <a:pPr lvl="1">
              <a:buFont typeface="Arial" panose="020B0604020202020204" pitchFamily="34" charset="0"/>
              <a:buChar char="•"/>
            </a:pPr>
            <a:endParaRPr lang="en-US" dirty="0"/>
          </a:p>
          <a:p>
            <a:pPr>
              <a:buFont typeface="Arial" panose="020B0604020202020204" pitchFamily="34" charset="0"/>
              <a:buChar char="•"/>
            </a:pPr>
            <a:r>
              <a:rPr lang="en-US" dirty="0"/>
              <a:t>HELM introduction at NIBR</a:t>
            </a:r>
          </a:p>
          <a:p>
            <a:pPr lvl="1">
              <a:buFont typeface="Arial" panose="020B0604020202020204" pitchFamily="34" charset="0"/>
              <a:buChar char="•"/>
            </a:pPr>
            <a:endParaRPr lang="en-US" dirty="0"/>
          </a:p>
          <a:p>
            <a:pPr>
              <a:buFont typeface="Arial" panose="020B0604020202020204" pitchFamily="34" charset="0"/>
              <a:buChar char="•"/>
            </a:pPr>
            <a:r>
              <a:rPr lang="en-US" dirty="0"/>
              <a:t>HELM landscape at NIBR</a:t>
            </a:r>
          </a:p>
          <a:p>
            <a:pPr lvl="1">
              <a:buFont typeface="Arial" panose="020B0604020202020204" pitchFamily="34" charset="0"/>
              <a:buChar char="•"/>
            </a:pPr>
            <a:endParaRPr lang="en-US" dirty="0"/>
          </a:p>
          <a:p>
            <a:pPr>
              <a:buFont typeface="Arial" panose="020B0604020202020204" pitchFamily="34" charset="0"/>
              <a:buChar char="•"/>
            </a:pPr>
            <a:r>
              <a:rPr lang="en-US" dirty="0"/>
              <a:t>Architecture</a:t>
            </a:r>
          </a:p>
          <a:p>
            <a:pPr lvl="1">
              <a:buFont typeface="Arial" panose="020B0604020202020204" pitchFamily="34" charset="0"/>
              <a:buChar char="•"/>
            </a:pPr>
            <a:endParaRPr lang="en-US" dirty="0"/>
          </a:p>
          <a:p>
            <a:pPr>
              <a:buFont typeface="Arial" panose="020B0604020202020204" pitchFamily="34" charset="0"/>
              <a:buChar char="•"/>
            </a:pPr>
            <a:r>
              <a:rPr lang="en-US" dirty="0"/>
              <a:t>Lessons learned</a:t>
            </a:r>
          </a:p>
        </p:txBody>
      </p:sp>
      <p:sp>
        <p:nvSpPr>
          <p:cNvPr id="4" name="Footer Placeholder 3"/>
          <p:cNvSpPr>
            <a:spLocks noGrp="1"/>
          </p:cNvSpPr>
          <p:nvPr>
            <p:ph type="ftr" sz="quarter" idx="10"/>
          </p:nvPr>
        </p:nvSpPr>
        <p:spPr/>
        <p:txBody>
          <a:bodyPr/>
          <a:lstStyle/>
          <a:p>
            <a:r>
              <a:rPr lang="en-US" dirty="0"/>
              <a:t>Public</a:t>
            </a:r>
          </a:p>
        </p:txBody>
      </p:sp>
      <p:sp>
        <p:nvSpPr>
          <p:cNvPr id="5" name="Slide Number Placeholder 4"/>
          <p:cNvSpPr>
            <a:spLocks noGrp="1"/>
          </p:cNvSpPr>
          <p:nvPr>
            <p:ph type="sldNum" sz="quarter" idx="11"/>
          </p:nvPr>
        </p:nvSpPr>
        <p:spPr/>
        <p:txBody>
          <a:bodyPr/>
          <a:lstStyle/>
          <a:p>
            <a:fld id="{47547CF9-5B10-D24F-A8D7-45A9778164F7}" type="slidenum">
              <a:rPr lang="uk-UA" smtClean="0"/>
              <a:pPr/>
              <a:t>2</a:t>
            </a:fld>
            <a:endParaRPr lang="uk-UA" dirty="0"/>
          </a:p>
        </p:txBody>
      </p:sp>
    </p:spTree>
    <p:extLst>
      <p:ext uri="{BB962C8B-B14F-4D97-AF65-F5344CB8AC3E}">
        <p14:creationId xmlns:p14="http://schemas.microsoft.com/office/powerpoint/2010/main" val="1114427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EE79AE-A819-DC42-8A5F-1CD4BE6E9B30}"/>
              </a:ext>
            </a:extLst>
          </p:cNvPr>
          <p:cNvSpPr>
            <a:spLocks noGrp="1"/>
          </p:cNvSpPr>
          <p:nvPr>
            <p:ph type="ftr" sz="quarter" idx="10"/>
          </p:nvPr>
        </p:nvSpPr>
        <p:spPr/>
        <p:txBody>
          <a:bodyPr/>
          <a:lstStyle/>
          <a:p>
            <a:r>
              <a:rPr lang="en-US"/>
              <a:t>Business Use Only</a:t>
            </a:r>
            <a:endParaRPr lang="en-US" dirty="0"/>
          </a:p>
        </p:txBody>
      </p:sp>
      <p:sp>
        <p:nvSpPr>
          <p:cNvPr id="3" name="Slide Number Placeholder 2">
            <a:extLst>
              <a:ext uri="{FF2B5EF4-FFF2-40B4-BE49-F238E27FC236}">
                <a16:creationId xmlns:a16="http://schemas.microsoft.com/office/drawing/2014/main" id="{7B334F29-B806-E045-89FC-BD703C640E89}"/>
              </a:ext>
            </a:extLst>
          </p:cNvPr>
          <p:cNvSpPr>
            <a:spLocks noGrp="1"/>
          </p:cNvSpPr>
          <p:nvPr>
            <p:ph type="sldNum" sz="quarter" idx="11"/>
          </p:nvPr>
        </p:nvSpPr>
        <p:spPr/>
        <p:txBody>
          <a:bodyPr/>
          <a:lstStyle/>
          <a:p>
            <a:fld id="{47547CF9-5B10-D24F-A8D7-45A9778164F7}" type="slidenum">
              <a:rPr lang="uk-UA" smtClean="0"/>
              <a:pPr/>
              <a:t>20</a:t>
            </a:fld>
            <a:endParaRPr lang="uk-UA" dirty="0"/>
          </a:p>
        </p:txBody>
      </p:sp>
    </p:spTree>
    <p:extLst>
      <p:ext uri="{BB962C8B-B14F-4D97-AF65-F5344CB8AC3E}">
        <p14:creationId xmlns:p14="http://schemas.microsoft.com/office/powerpoint/2010/main" val="146954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F736-143C-AC4C-801F-37D1B86815A5}"/>
              </a:ext>
            </a:extLst>
          </p:cNvPr>
          <p:cNvSpPr>
            <a:spLocks noGrp="1"/>
          </p:cNvSpPr>
          <p:nvPr>
            <p:ph type="title"/>
          </p:nvPr>
        </p:nvSpPr>
        <p:spPr/>
        <p:txBody>
          <a:bodyPr/>
          <a:lstStyle/>
          <a:p>
            <a:r>
              <a:rPr lang="en-US" b="1" dirty="0"/>
              <a:t>Novartis Institutes for BioMedical Research</a:t>
            </a:r>
            <a:endParaRPr lang="en-US" dirty="0"/>
          </a:p>
        </p:txBody>
      </p:sp>
      <p:sp>
        <p:nvSpPr>
          <p:cNvPr id="3" name="Content Placeholder 2">
            <a:extLst>
              <a:ext uri="{FF2B5EF4-FFF2-40B4-BE49-F238E27FC236}">
                <a16:creationId xmlns:a16="http://schemas.microsoft.com/office/drawing/2014/main" id="{87097DDE-9A98-864F-8321-FD89D162E135}"/>
              </a:ext>
            </a:extLst>
          </p:cNvPr>
          <p:cNvSpPr>
            <a:spLocks noGrp="1"/>
          </p:cNvSpPr>
          <p:nvPr>
            <p:ph idx="1"/>
          </p:nvPr>
        </p:nvSpPr>
        <p:spPr/>
        <p:txBody>
          <a:bodyPr/>
          <a:lstStyle/>
          <a:p>
            <a:pPr>
              <a:buFont typeface="Arial" charset="0"/>
              <a:buChar char="•"/>
            </a:pPr>
            <a:r>
              <a:rPr lang="en-US" b="1" dirty="0"/>
              <a:t>NIBR is the innovation engine of Novartis</a:t>
            </a:r>
          </a:p>
          <a:p>
            <a:pPr lvl="1">
              <a:buFont typeface="Arial" charset="0"/>
              <a:buChar char="•"/>
            </a:pPr>
            <a:r>
              <a:rPr lang="en-US" b="1" dirty="0"/>
              <a:t>Collaboration</a:t>
            </a:r>
          </a:p>
          <a:p>
            <a:pPr lvl="1">
              <a:buFont typeface="Arial" charset="0"/>
              <a:buChar char="•"/>
            </a:pPr>
            <a:r>
              <a:rPr lang="en-US" b="1" dirty="0"/>
              <a:t>New technologies</a:t>
            </a:r>
          </a:p>
          <a:p>
            <a:pPr lvl="1">
              <a:buFont typeface="Arial" charset="0"/>
              <a:buChar char="•"/>
            </a:pPr>
            <a:r>
              <a:rPr lang="en-US" b="1" dirty="0"/>
              <a:t>Focus on therapeutic breakthrough</a:t>
            </a:r>
          </a:p>
          <a:p>
            <a:pPr>
              <a:buFont typeface="Arial" charset="0"/>
              <a:buChar char="•"/>
            </a:pPr>
            <a:r>
              <a:rPr lang="en-US" b="1" dirty="0"/>
              <a:t>6000 people</a:t>
            </a:r>
          </a:p>
          <a:p>
            <a:pPr>
              <a:buFont typeface="Arial" charset="0"/>
              <a:buChar char="•"/>
            </a:pPr>
            <a:r>
              <a:rPr lang="en-US" b="1" dirty="0"/>
              <a:t>6 campuses</a:t>
            </a:r>
          </a:p>
          <a:p>
            <a:pPr>
              <a:buFont typeface="Arial" charset="0"/>
              <a:buChar char="•"/>
            </a:pPr>
            <a:endParaRPr lang="en-US" dirty="0"/>
          </a:p>
          <a:p>
            <a:pPr>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AC091C4E-3FD3-8148-ABF8-F82684DEC7D2}"/>
              </a:ext>
            </a:extLst>
          </p:cNvPr>
          <p:cNvSpPr>
            <a:spLocks noGrp="1"/>
          </p:cNvSpPr>
          <p:nvPr>
            <p:ph type="ftr" sz="quarter" idx="10"/>
          </p:nvPr>
        </p:nvSpPr>
        <p:spPr/>
        <p:txBody>
          <a:bodyPr/>
          <a:lstStyle/>
          <a:p>
            <a:r>
              <a:rPr lang="en-US" dirty="0"/>
              <a:t>Public</a:t>
            </a:r>
          </a:p>
        </p:txBody>
      </p:sp>
      <p:sp>
        <p:nvSpPr>
          <p:cNvPr id="5" name="Slide Number Placeholder 4">
            <a:extLst>
              <a:ext uri="{FF2B5EF4-FFF2-40B4-BE49-F238E27FC236}">
                <a16:creationId xmlns:a16="http://schemas.microsoft.com/office/drawing/2014/main" id="{2AB5F4A3-A26E-D044-B212-DD731DC285C4}"/>
              </a:ext>
            </a:extLst>
          </p:cNvPr>
          <p:cNvSpPr>
            <a:spLocks noGrp="1"/>
          </p:cNvSpPr>
          <p:nvPr>
            <p:ph type="sldNum" sz="quarter" idx="11"/>
          </p:nvPr>
        </p:nvSpPr>
        <p:spPr/>
        <p:txBody>
          <a:bodyPr/>
          <a:lstStyle/>
          <a:p>
            <a:fld id="{47547CF9-5B10-D24F-A8D7-45A9778164F7}" type="slidenum">
              <a:rPr lang="uk-UA" smtClean="0"/>
              <a:pPr/>
              <a:t>3</a:t>
            </a:fld>
            <a:endParaRPr lang="uk-UA" dirty="0"/>
          </a:p>
        </p:txBody>
      </p:sp>
      <p:pic>
        <p:nvPicPr>
          <p:cNvPr id="6" name="Picture 5">
            <a:extLst>
              <a:ext uri="{FF2B5EF4-FFF2-40B4-BE49-F238E27FC236}">
                <a16:creationId xmlns:a16="http://schemas.microsoft.com/office/drawing/2014/main" id="{E223068B-D4E3-7D43-ABAE-CE7C61127EFD}"/>
              </a:ext>
            </a:extLst>
          </p:cNvPr>
          <p:cNvPicPr>
            <a:picLocks noChangeAspect="1"/>
          </p:cNvPicPr>
          <p:nvPr/>
        </p:nvPicPr>
        <p:blipFill>
          <a:blip r:embed="rId3"/>
          <a:stretch>
            <a:fillRect/>
          </a:stretch>
        </p:blipFill>
        <p:spPr>
          <a:xfrm>
            <a:off x="3200400" y="2960864"/>
            <a:ext cx="5562600" cy="3128963"/>
          </a:xfrm>
          <a:prstGeom prst="rect">
            <a:avLst/>
          </a:prstGeom>
        </p:spPr>
      </p:pic>
    </p:spTree>
    <p:extLst>
      <p:ext uri="{BB962C8B-B14F-4D97-AF65-F5344CB8AC3E}">
        <p14:creationId xmlns:p14="http://schemas.microsoft.com/office/powerpoint/2010/main" val="103844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C651-9BCE-084E-8C56-884A3F316472}"/>
              </a:ext>
            </a:extLst>
          </p:cNvPr>
          <p:cNvSpPr>
            <a:spLocks noGrp="1"/>
          </p:cNvSpPr>
          <p:nvPr>
            <p:ph type="title"/>
          </p:nvPr>
        </p:nvSpPr>
        <p:spPr/>
        <p:txBody>
          <a:bodyPr/>
          <a:lstStyle/>
          <a:p>
            <a:r>
              <a:rPr lang="en-US" dirty="0"/>
              <a:t>Chemically modified entities</a:t>
            </a:r>
          </a:p>
        </p:txBody>
      </p:sp>
      <p:sp>
        <p:nvSpPr>
          <p:cNvPr id="3" name="Content Placeholder 2">
            <a:extLst>
              <a:ext uri="{FF2B5EF4-FFF2-40B4-BE49-F238E27FC236}">
                <a16:creationId xmlns:a16="http://schemas.microsoft.com/office/drawing/2014/main" id="{B85E38E6-95E2-0C4D-8ECD-D87B2203F01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286B0AA-C464-374D-9ABB-AEA5F3966649}"/>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74062D1B-1250-3A43-B67A-EF6030B323E3}"/>
              </a:ext>
            </a:extLst>
          </p:cNvPr>
          <p:cNvSpPr>
            <a:spLocks noGrp="1"/>
          </p:cNvSpPr>
          <p:nvPr>
            <p:ph type="sldNum" sz="quarter" idx="11"/>
          </p:nvPr>
        </p:nvSpPr>
        <p:spPr/>
        <p:txBody>
          <a:bodyPr/>
          <a:lstStyle/>
          <a:p>
            <a:fld id="{47547CF9-5B10-D24F-A8D7-45A9778164F7}" type="slidenum">
              <a:rPr lang="uk-UA" smtClean="0"/>
              <a:pPr/>
              <a:t>4</a:t>
            </a:fld>
            <a:endParaRPr lang="uk-UA" dirty="0"/>
          </a:p>
        </p:txBody>
      </p:sp>
      <p:pic>
        <p:nvPicPr>
          <p:cNvPr id="6" name="Picture 2" descr="http://cdn4.pistoiaalliance.org/wp-content/uploads/2014/09/So-whats-the-problem1.png">
            <a:extLst>
              <a:ext uri="{FF2B5EF4-FFF2-40B4-BE49-F238E27FC236}">
                <a16:creationId xmlns:a16="http://schemas.microsoft.com/office/drawing/2014/main" id="{72C61501-9D84-D448-B82A-CDAC68A24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71" y="1442719"/>
            <a:ext cx="6889559" cy="480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74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600D-2CB3-0442-9C26-53E4753BE29A}"/>
              </a:ext>
            </a:extLst>
          </p:cNvPr>
          <p:cNvSpPr>
            <a:spLocks noGrp="1"/>
          </p:cNvSpPr>
          <p:nvPr>
            <p:ph type="title"/>
          </p:nvPr>
        </p:nvSpPr>
        <p:spPr/>
        <p:txBody>
          <a:bodyPr/>
          <a:lstStyle/>
          <a:p>
            <a:r>
              <a:rPr lang="en-US" dirty="0"/>
              <a:t>siRNA program</a:t>
            </a:r>
          </a:p>
        </p:txBody>
      </p:sp>
      <p:sp>
        <p:nvSpPr>
          <p:cNvPr id="3" name="Content Placeholder 2">
            <a:extLst>
              <a:ext uri="{FF2B5EF4-FFF2-40B4-BE49-F238E27FC236}">
                <a16:creationId xmlns:a16="http://schemas.microsoft.com/office/drawing/2014/main" id="{AB13E722-378C-D547-BE27-D73018A344F2}"/>
              </a:ext>
            </a:extLst>
          </p:cNvPr>
          <p:cNvSpPr>
            <a:spLocks noGrp="1"/>
          </p:cNvSpPr>
          <p:nvPr>
            <p:ph idx="1"/>
          </p:nvPr>
        </p:nvSpPr>
        <p:spPr/>
        <p:txBody>
          <a:bodyPr/>
          <a:lstStyle/>
          <a:p>
            <a:pPr>
              <a:buFont typeface="Arial" panose="020B0604020202020204" pitchFamily="34" charset="0"/>
              <a:buChar char="•"/>
            </a:pPr>
            <a:r>
              <a:rPr lang="en-US" dirty="0"/>
              <a:t>Structures of the siRNA strands and duplexes can be registered (ID, properties)</a:t>
            </a:r>
          </a:p>
          <a:p>
            <a:pPr>
              <a:buFont typeface="Arial" panose="020B0604020202020204" pitchFamily="34" charset="0"/>
              <a:buChar char="•"/>
            </a:pPr>
            <a:r>
              <a:rPr lang="en-US" dirty="0" err="1"/>
              <a:t>siTrack</a:t>
            </a:r>
            <a:r>
              <a:rPr lang="en-US" dirty="0"/>
              <a:t>; in-silico design and modification of siRNAs</a:t>
            </a:r>
          </a:p>
          <a:p>
            <a:pPr>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742C253A-F0FD-5240-ABC5-38CBD11506C6}"/>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0F6DC27F-566C-D541-800C-3B16BCDD321E}"/>
              </a:ext>
            </a:extLst>
          </p:cNvPr>
          <p:cNvSpPr>
            <a:spLocks noGrp="1"/>
          </p:cNvSpPr>
          <p:nvPr>
            <p:ph type="sldNum" sz="quarter" idx="11"/>
          </p:nvPr>
        </p:nvSpPr>
        <p:spPr/>
        <p:txBody>
          <a:bodyPr/>
          <a:lstStyle/>
          <a:p>
            <a:fld id="{47547CF9-5B10-D24F-A8D7-45A9778164F7}" type="slidenum">
              <a:rPr lang="uk-UA" smtClean="0"/>
              <a:pPr/>
              <a:t>5</a:t>
            </a:fld>
            <a:endParaRPr lang="uk-UA" dirty="0"/>
          </a:p>
        </p:txBody>
      </p:sp>
      <p:pic>
        <p:nvPicPr>
          <p:cNvPr id="6" name="Picture 5">
            <a:extLst>
              <a:ext uri="{FF2B5EF4-FFF2-40B4-BE49-F238E27FC236}">
                <a16:creationId xmlns:a16="http://schemas.microsoft.com/office/drawing/2014/main" id="{9E400335-9AD8-5C42-AF47-B3802A385CAE}"/>
              </a:ext>
            </a:extLst>
          </p:cNvPr>
          <p:cNvPicPr>
            <a:picLocks noChangeAspect="1"/>
          </p:cNvPicPr>
          <p:nvPr/>
        </p:nvPicPr>
        <p:blipFill>
          <a:blip r:embed="rId3"/>
          <a:stretch>
            <a:fillRect/>
          </a:stretch>
        </p:blipFill>
        <p:spPr>
          <a:xfrm>
            <a:off x="914400" y="2833687"/>
            <a:ext cx="7315200" cy="3567113"/>
          </a:xfrm>
          <a:prstGeom prst="rect">
            <a:avLst/>
          </a:prstGeom>
        </p:spPr>
      </p:pic>
    </p:spTree>
    <p:extLst>
      <p:ext uri="{BB962C8B-B14F-4D97-AF65-F5344CB8AC3E}">
        <p14:creationId xmlns:p14="http://schemas.microsoft.com/office/powerpoint/2010/main" val="26439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58AB-5097-624F-9F2F-909034B240E3}"/>
              </a:ext>
            </a:extLst>
          </p:cNvPr>
          <p:cNvSpPr>
            <a:spLocks noGrp="1"/>
          </p:cNvSpPr>
          <p:nvPr>
            <p:ph type="title"/>
          </p:nvPr>
        </p:nvSpPr>
        <p:spPr/>
        <p:txBody>
          <a:bodyPr/>
          <a:lstStyle/>
          <a:p>
            <a:r>
              <a:rPr lang="en-US" dirty="0" err="1"/>
              <a:t>siTrack</a:t>
            </a:r>
            <a:r>
              <a:rPr lang="en-US" dirty="0"/>
              <a:t> building blocks</a:t>
            </a:r>
          </a:p>
        </p:txBody>
      </p:sp>
      <p:sp>
        <p:nvSpPr>
          <p:cNvPr id="3" name="Content Placeholder 2">
            <a:extLst>
              <a:ext uri="{FF2B5EF4-FFF2-40B4-BE49-F238E27FC236}">
                <a16:creationId xmlns:a16="http://schemas.microsoft.com/office/drawing/2014/main" id="{50059418-376B-0D4C-819E-F02BD454E1EF}"/>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B96E2F24-E0E1-004D-BE4D-D202913F66E2}"/>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160CCA18-5861-1C43-9F2F-FBA2506EACE4}"/>
              </a:ext>
            </a:extLst>
          </p:cNvPr>
          <p:cNvSpPr>
            <a:spLocks noGrp="1"/>
          </p:cNvSpPr>
          <p:nvPr>
            <p:ph type="sldNum" sz="quarter" idx="11"/>
          </p:nvPr>
        </p:nvSpPr>
        <p:spPr/>
        <p:txBody>
          <a:bodyPr/>
          <a:lstStyle/>
          <a:p>
            <a:fld id="{47547CF9-5B10-D24F-A8D7-45A9778164F7}" type="slidenum">
              <a:rPr lang="uk-UA" smtClean="0"/>
              <a:pPr/>
              <a:t>6</a:t>
            </a:fld>
            <a:endParaRPr lang="uk-UA" dirty="0"/>
          </a:p>
        </p:txBody>
      </p:sp>
      <p:pic>
        <p:nvPicPr>
          <p:cNvPr id="7" name="Picture 6">
            <a:extLst>
              <a:ext uri="{FF2B5EF4-FFF2-40B4-BE49-F238E27FC236}">
                <a16:creationId xmlns:a16="http://schemas.microsoft.com/office/drawing/2014/main" id="{EAADBFA5-EC42-704F-8E74-1DB4380522C9}"/>
              </a:ext>
            </a:extLst>
          </p:cNvPr>
          <p:cNvPicPr>
            <a:picLocks noChangeAspect="1"/>
          </p:cNvPicPr>
          <p:nvPr/>
        </p:nvPicPr>
        <p:blipFill>
          <a:blip r:embed="rId3"/>
          <a:stretch>
            <a:fillRect/>
          </a:stretch>
        </p:blipFill>
        <p:spPr>
          <a:xfrm>
            <a:off x="0" y="1494234"/>
            <a:ext cx="9144000" cy="4601766"/>
          </a:xfrm>
          <a:prstGeom prst="rect">
            <a:avLst/>
          </a:prstGeom>
        </p:spPr>
      </p:pic>
      <p:pic>
        <p:nvPicPr>
          <p:cNvPr id="6" name="Picture 5">
            <a:extLst>
              <a:ext uri="{FF2B5EF4-FFF2-40B4-BE49-F238E27FC236}">
                <a16:creationId xmlns:a16="http://schemas.microsoft.com/office/drawing/2014/main" id="{E6B08F03-BA63-9441-8C8B-F5D9DF82665D}"/>
              </a:ext>
            </a:extLst>
          </p:cNvPr>
          <p:cNvPicPr>
            <a:picLocks noChangeAspect="1"/>
          </p:cNvPicPr>
          <p:nvPr/>
        </p:nvPicPr>
        <p:blipFill>
          <a:blip r:embed="rId4"/>
          <a:stretch>
            <a:fillRect/>
          </a:stretch>
        </p:blipFill>
        <p:spPr>
          <a:xfrm>
            <a:off x="685800" y="1494234"/>
            <a:ext cx="7543800" cy="4465752"/>
          </a:xfrm>
          <a:prstGeom prst="rect">
            <a:avLst/>
          </a:prstGeom>
        </p:spPr>
      </p:pic>
    </p:spTree>
    <p:extLst>
      <p:ext uri="{BB962C8B-B14F-4D97-AF65-F5344CB8AC3E}">
        <p14:creationId xmlns:p14="http://schemas.microsoft.com/office/powerpoint/2010/main" val="279100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E25635-301A-044D-AB93-6D12AC42331C}"/>
              </a:ext>
            </a:extLst>
          </p:cNvPr>
          <p:cNvSpPr>
            <a:spLocks noGrp="1"/>
          </p:cNvSpPr>
          <p:nvPr>
            <p:ph sz="half" idx="1"/>
          </p:nvPr>
        </p:nvSpPr>
        <p:spPr>
          <a:xfrm>
            <a:off x="685800" y="1508761"/>
            <a:ext cx="7772400" cy="4525328"/>
          </a:xfrm>
        </p:spPr>
        <p:txBody>
          <a:bodyPr/>
          <a:lstStyle/>
          <a:p>
            <a:r>
              <a:rPr lang="en-US" dirty="0"/>
              <a:t>Accurate description</a:t>
            </a:r>
          </a:p>
          <a:p>
            <a:r>
              <a:rPr lang="en-US" dirty="0"/>
              <a:t>Uniqueness </a:t>
            </a:r>
          </a:p>
          <a:p>
            <a:endParaRPr lang="en-US" dirty="0"/>
          </a:p>
          <a:p>
            <a:r>
              <a:rPr lang="en-US" dirty="0"/>
              <a:t>Not generic</a:t>
            </a:r>
          </a:p>
          <a:p>
            <a:r>
              <a:rPr lang="en-US" dirty="0"/>
              <a:t>Sharing impossible</a:t>
            </a:r>
          </a:p>
          <a:p>
            <a:endParaRPr lang="en-US" dirty="0"/>
          </a:p>
          <a:p>
            <a:pPr marL="0" indent="0">
              <a:buNone/>
            </a:pPr>
            <a:r>
              <a:rPr lang="en-US" sz="4000" dirty="0"/>
              <a:t>→ HELM</a:t>
            </a:r>
          </a:p>
        </p:txBody>
      </p:sp>
      <p:sp>
        <p:nvSpPr>
          <p:cNvPr id="4" name="Title 3">
            <a:extLst>
              <a:ext uri="{FF2B5EF4-FFF2-40B4-BE49-F238E27FC236}">
                <a16:creationId xmlns:a16="http://schemas.microsoft.com/office/drawing/2014/main" id="{CFBE5C12-0E31-B643-B1F4-A5A1B2AE7329}"/>
              </a:ext>
            </a:extLst>
          </p:cNvPr>
          <p:cNvSpPr>
            <a:spLocks noGrp="1"/>
          </p:cNvSpPr>
          <p:nvPr>
            <p:ph type="title"/>
          </p:nvPr>
        </p:nvSpPr>
        <p:spPr/>
        <p:txBody>
          <a:bodyPr/>
          <a:lstStyle/>
          <a:p>
            <a:r>
              <a:rPr lang="en-US" dirty="0"/>
              <a:t>Beyond siRNAs</a:t>
            </a:r>
          </a:p>
        </p:txBody>
      </p:sp>
      <p:sp>
        <p:nvSpPr>
          <p:cNvPr id="5" name="Footer Placeholder 4">
            <a:extLst>
              <a:ext uri="{FF2B5EF4-FFF2-40B4-BE49-F238E27FC236}">
                <a16:creationId xmlns:a16="http://schemas.microsoft.com/office/drawing/2014/main" id="{56F435FB-B561-D04E-8CE6-ACC351614DF9}"/>
              </a:ext>
            </a:extLst>
          </p:cNvPr>
          <p:cNvSpPr>
            <a:spLocks noGrp="1"/>
          </p:cNvSpPr>
          <p:nvPr>
            <p:ph type="ftr" sz="quarter" idx="10"/>
          </p:nvPr>
        </p:nvSpPr>
        <p:spPr/>
        <p:txBody>
          <a:bodyPr/>
          <a:lstStyle/>
          <a:p>
            <a:r>
              <a:rPr lang="en-US"/>
              <a:t>Business Use Only</a:t>
            </a:r>
            <a:endParaRPr lang="en-US" dirty="0"/>
          </a:p>
        </p:txBody>
      </p:sp>
      <p:sp>
        <p:nvSpPr>
          <p:cNvPr id="6" name="Slide Number Placeholder 5">
            <a:extLst>
              <a:ext uri="{FF2B5EF4-FFF2-40B4-BE49-F238E27FC236}">
                <a16:creationId xmlns:a16="http://schemas.microsoft.com/office/drawing/2014/main" id="{E33894B7-3360-6442-97F0-67357FE4D1F0}"/>
              </a:ext>
            </a:extLst>
          </p:cNvPr>
          <p:cNvSpPr>
            <a:spLocks noGrp="1"/>
          </p:cNvSpPr>
          <p:nvPr>
            <p:ph type="sldNum" sz="quarter" idx="11"/>
          </p:nvPr>
        </p:nvSpPr>
        <p:spPr/>
        <p:txBody>
          <a:bodyPr/>
          <a:lstStyle/>
          <a:p>
            <a:fld id="{47547CF9-5B10-D24F-A8D7-45A9778164F7}" type="slidenum">
              <a:rPr lang="uk-UA" smtClean="0"/>
              <a:pPr/>
              <a:t>7</a:t>
            </a:fld>
            <a:endParaRPr lang="uk-UA" dirty="0"/>
          </a:p>
        </p:txBody>
      </p:sp>
      <p:pic>
        <p:nvPicPr>
          <p:cNvPr id="7" name="Picture 6">
            <a:extLst>
              <a:ext uri="{FF2B5EF4-FFF2-40B4-BE49-F238E27FC236}">
                <a16:creationId xmlns:a16="http://schemas.microsoft.com/office/drawing/2014/main" id="{48C8DDD9-EF33-E34E-A952-D0BBBE89B117}"/>
              </a:ext>
            </a:extLst>
          </p:cNvPr>
          <p:cNvPicPr>
            <a:picLocks noChangeAspect="1"/>
          </p:cNvPicPr>
          <p:nvPr/>
        </p:nvPicPr>
        <p:blipFill>
          <a:blip r:embed="rId3"/>
          <a:stretch>
            <a:fillRect/>
          </a:stretch>
        </p:blipFill>
        <p:spPr>
          <a:xfrm>
            <a:off x="4800600" y="1828800"/>
            <a:ext cx="4044863" cy="2923515"/>
          </a:xfrm>
          <a:prstGeom prst="rect">
            <a:avLst/>
          </a:prstGeom>
        </p:spPr>
      </p:pic>
    </p:spTree>
    <p:extLst>
      <p:ext uri="{BB962C8B-B14F-4D97-AF65-F5344CB8AC3E}">
        <p14:creationId xmlns:p14="http://schemas.microsoft.com/office/powerpoint/2010/main" val="35058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C9C-6F2B-C845-9C38-60D7B83381C1}"/>
              </a:ext>
            </a:extLst>
          </p:cNvPr>
          <p:cNvSpPr>
            <a:spLocks noGrp="1"/>
          </p:cNvSpPr>
          <p:nvPr>
            <p:ph type="title"/>
          </p:nvPr>
        </p:nvSpPr>
        <p:spPr/>
        <p:txBody>
          <a:bodyPr/>
          <a:lstStyle/>
          <a:p>
            <a:r>
              <a:rPr lang="en-US" dirty="0"/>
              <a:t>HELM introduction</a:t>
            </a:r>
          </a:p>
        </p:txBody>
      </p:sp>
      <p:sp>
        <p:nvSpPr>
          <p:cNvPr id="3" name="Content Placeholder 2">
            <a:extLst>
              <a:ext uri="{FF2B5EF4-FFF2-40B4-BE49-F238E27FC236}">
                <a16:creationId xmlns:a16="http://schemas.microsoft.com/office/drawing/2014/main" id="{4100B9B1-2874-F34C-B2D1-8C5DC7F21332}"/>
              </a:ext>
            </a:extLst>
          </p:cNvPr>
          <p:cNvSpPr>
            <a:spLocks noGrp="1"/>
          </p:cNvSpPr>
          <p:nvPr>
            <p:ph idx="1"/>
          </p:nvPr>
        </p:nvSpPr>
        <p:spPr/>
        <p:txBody>
          <a:bodyPr/>
          <a:lstStyle/>
          <a:p>
            <a:r>
              <a:rPr lang="en-US" dirty="0"/>
              <a:t>mRNA Registration</a:t>
            </a:r>
          </a:p>
          <a:p>
            <a:endParaRPr lang="en-US" dirty="0"/>
          </a:p>
          <a:p>
            <a:r>
              <a:rPr lang="en-US" dirty="0"/>
              <a:t>HELM toolkit</a:t>
            </a:r>
          </a:p>
          <a:p>
            <a:pPr lvl="1"/>
            <a:r>
              <a:rPr lang="en-US" dirty="0"/>
              <a:t>Web services implementation</a:t>
            </a:r>
          </a:p>
          <a:p>
            <a:pPr lvl="1"/>
            <a:r>
              <a:rPr lang="en-US" dirty="0" err="1"/>
              <a:t>siTrack</a:t>
            </a:r>
            <a:r>
              <a:rPr lang="en-US" dirty="0"/>
              <a:t> to HELM converter</a:t>
            </a:r>
          </a:p>
          <a:p>
            <a:pPr lvl="1"/>
            <a:endParaRPr lang="en-US" dirty="0"/>
          </a:p>
          <a:p>
            <a:r>
              <a:rPr lang="en-US" dirty="0"/>
              <a:t>Legacy data migration</a:t>
            </a:r>
          </a:p>
        </p:txBody>
      </p:sp>
      <p:sp>
        <p:nvSpPr>
          <p:cNvPr id="4" name="Footer Placeholder 3">
            <a:extLst>
              <a:ext uri="{FF2B5EF4-FFF2-40B4-BE49-F238E27FC236}">
                <a16:creationId xmlns:a16="http://schemas.microsoft.com/office/drawing/2014/main" id="{B4B87892-1AE4-A940-BA18-64737DDEC692}"/>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CAFA4DAD-9A20-0E4E-B1CB-D855ECC0718A}"/>
              </a:ext>
            </a:extLst>
          </p:cNvPr>
          <p:cNvSpPr>
            <a:spLocks noGrp="1"/>
          </p:cNvSpPr>
          <p:nvPr>
            <p:ph type="sldNum" sz="quarter" idx="11"/>
          </p:nvPr>
        </p:nvSpPr>
        <p:spPr/>
        <p:txBody>
          <a:bodyPr/>
          <a:lstStyle/>
          <a:p>
            <a:fld id="{47547CF9-5B10-D24F-A8D7-45A9778164F7}" type="slidenum">
              <a:rPr lang="uk-UA" smtClean="0"/>
              <a:pPr/>
              <a:t>8</a:t>
            </a:fld>
            <a:endParaRPr lang="uk-UA" dirty="0"/>
          </a:p>
        </p:txBody>
      </p:sp>
      <p:pic>
        <p:nvPicPr>
          <p:cNvPr id="6" name="Picture 5">
            <a:extLst>
              <a:ext uri="{FF2B5EF4-FFF2-40B4-BE49-F238E27FC236}">
                <a16:creationId xmlns:a16="http://schemas.microsoft.com/office/drawing/2014/main" id="{9AA79AE3-23E8-5944-A94C-1EE9B3DFE68C}"/>
              </a:ext>
            </a:extLst>
          </p:cNvPr>
          <p:cNvPicPr>
            <a:picLocks noChangeAspect="1"/>
          </p:cNvPicPr>
          <p:nvPr/>
        </p:nvPicPr>
        <p:blipFill>
          <a:blip r:embed="rId3"/>
          <a:stretch>
            <a:fillRect/>
          </a:stretch>
        </p:blipFill>
        <p:spPr>
          <a:xfrm>
            <a:off x="4273489" y="1508761"/>
            <a:ext cx="4220337" cy="4038600"/>
          </a:xfrm>
          <a:prstGeom prst="rect">
            <a:avLst/>
          </a:prstGeom>
        </p:spPr>
      </p:pic>
      <p:sp>
        <p:nvSpPr>
          <p:cNvPr id="7" name="TextBox 6">
            <a:extLst>
              <a:ext uri="{FF2B5EF4-FFF2-40B4-BE49-F238E27FC236}">
                <a16:creationId xmlns:a16="http://schemas.microsoft.com/office/drawing/2014/main" id="{03CDCA28-9CF3-C341-A57D-51F1208A6008}"/>
              </a:ext>
            </a:extLst>
          </p:cNvPr>
          <p:cNvSpPr txBox="1"/>
          <p:nvPr/>
        </p:nvSpPr>
        <p:spPr>
          <a:xfrm>
            <a:off x="6934200" y="5423356"/>
            <a:ext cx="1290738" cy="215444"/>
          </a:xfrm>
          <a:prstGeom prst="rect">
            <a:avLst/>
          </a:prstGeom>
          <a:noFill/>
        </p:spPr>
        <p:txBody>
          <a:bodyPr wrap="none" rtlCol="0">
            <a:spAutoFit/>
          </a:bodyPr>
          <a:lstStyle/>
          <a:p>
            <a:r>
              <a:rPr lang="en-US" sz="800" dirty="0">
                <a:solidFill>
                  <a:schemeClr val="bg1">
                    <a:lumMod val="50000"/>
                  </a:schemeClr>
                </a:solidFill>
              </a:rPr>
              <a:t>https://</a:t>
            </a:r>
            <a:r>
              <a:rPr lang="en-US" sz="800" dirty="0" err="1">
                <a:solidFill>
                  <a:schemeClr val="bg1">
                    <a:lumMod val="50000"/>
                  </a:schemeClr>
                </a:solidFill>
              </a:rPr>
              <a:t>www.nature.com</a:t>
            </a:r>
            <a:r>
              <a:rPr lang="en-US" sz="800" dirty="0">
                <a:solidFill>
                  <a:schemeClr val="bg1">
                    <a:lumMod val="50000"/>
                  </a:schemeClr>
                </a:solidFill>
              </a:rPr>
              <a:t>/</a:t>
            </a:r>
          </a:p>
        </p:txBody>
      </p:sp>
      <p:pic>
        <p:nvPicPr>
          <p:cNvPr id="8" name="Picture 7">
            <a:extLst>
              <a:ext uri="{FF2B5EF4-FFF2-40B4-BE49-F238E27FC236}">
                <a16:creationId xmlns:a16="http://schemas.microsoft.com/office/drawing/2014/main" id="{CBEEB251-4797-8B40-B9FA-3D0630D8A972}"/>
              </a:ext>
            </a:extLst>
          </p:cNvPr>
          <p:cNvPicPr>
            <a:picLocks noChangeAspect="1"/>
          </p:cNvPicPr>
          <p:nvPr/>
        </p:nvPicPr>
        <p:blipFill>
          <a:blip r:embed="rId4"/>
          <a:stretch>
            <a:fillRect/>
          </a:stretch>
        </p:blipFill>
        <p:spPr>
          <a:xfrm>
            <a:off x="4273489" y="937261"/>
            <a:ext cx="4574746" cy="5181600"/>
          </a:xfrm>
          <a:prstGeom prst="rect">
            <a:avLst/>
          </a:prstGeom>
        </p:spPr>
      </p:pic>
    </p:spTree>
    <p:extLst>
      <p:ext uri="{BB962C8B-B14F-4D97-AF65-F5344CB8AC3E}">
        <p14:creationId xmlns:p14="http://schemas.microsoft.com/office/powerpoint/2010/main" val="212851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90E4-BC7A-704D-B667-55EAAB902859}"/>
              </a:ext>
            </a:extLst>
          </p:cNvPr>
          <p:cNvSpPr>
            <a:spLocks noGrp="1"/>
          </p:cNvSpPr>
          <p:nvPr>
            <p:ph type="title"/>
          </p:nvPr>
        </p:nvSpPr>
        <p:spPr/>
        <p:txBody>
          <a:bodyPr/>
          <a:lstStyle/>
          <a:p>
            <a:r>
              <a:rPr lang="en-US" dirty="0"/>
              <a:t>HELM landscape at NIBR</a:t>
            </a:r>
          </a:p>
        </p:txBody>
      </p:sp>
      <p:sp>
        <p:nvSpPr>
          <p:cNvPr id="3" name="Content Placeholder 2">
            <a:extLst>
              <a:ext uri="{FF2B5EF4-FFF2-40B4-BE49-F238E27FC236}">
                <a16:creationId xmlns:a16="http://schemas.microsoft.com/office/drawing/2014/main" id="{431F8F8B-E94C-7845-8606-C31553676053}"/>
              </a:ext>
            </a:extLst>
          </p:cNvPr>
          <p:cNvSpPr>
            <a:spLocks noGrp="1"/>
          </p:cNvSpPr>
          <p:nvPr>
            <p:ph idx="1"/>
          </p:nvPr>
        </p:nvSpPr>
        <p:spPr/>
        <p:txBody>
          <a:bodyPr/>
          <a:lstStyle/>
          <a:p>
            <a:pPr>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49D80D92-3A0A-0540-BBF0-18BD6FC83398}"/>
              </a:ext>
            </a:extLst>
          </p:cNvPr>
          <p:cNvSpPr>
            <a:spLocks noGrp="1"/>
          </p:cNvSpPr>
          <p:nvPr>
            <p:ph type="ftr" sz="quarter" idx="10"/>
          </p:nvPr>
        </p:nvSpPr>
        <p:spPr/>
        <p:txBody>
          <a:bodyPr/>
          <a:lstStyle/>
          <a:p>
            <a:r>
              <a:rPr lang="en-US"/>
              <a:t>Public</a:t>
            </a:r>
            <a:endParaRPr lang="en-US" dirty="0"/>
          </a:p>
        </p:txBody>
      </p:sp>
      <p:sp>
        <p:nvSpPr>
          <p:cNvPr id="5" name="Slide Number Placeholder 4">
            <a:extLst>
              <a:ext uri="{FF2B5EF4-FFF2-40B4-BE49-F238E27FC236}">
                <a16:creationId xmlns:a16="http://schemas.microsoft.com/office/drawing/2014/main" id="{F334BE62-603D-1042-ABC5-0975067F1ECE}"/>
              </a:ext>
            </a:extLst>
          </p:cNvPr>
          <p:cNvSpPr>
            <a:spLocks noGrp="1"/>
          </p:cNvSpPr>
          <p:nvPr>
            <p:ph type="sldNum" sz="quarter" idx="11"/>
          </p:nvPr>
        </p:nvSpPr>
        <p:spPr/>
        <p:txBody>
          <a:bodyPr/>
          <a:lstStyle/>
          <a:p>
            <a:fld id="{47547CF9-5B10-D24F-A8D7-45A9778164F7}" type="slidenum">
              <a:rPr lang="uk-UA" smtClean="0"/>
              <a:pPr/>
              <a:t>9</a:t>
            </a:fld>
            <a:endParaRPr lang="uk-UA" dirty="0"/>
          </a:p>
        </p:txBody>
      </p:sp>
      <p:pic>
        <p:nvPicPr>
          <p:cNvPr id="8" name="Picture 7">
            <a:extLst>
              <a:ext uri="{FF2B5EF4-FFF2-40B4-BE49-F238E27FC236}">
                <a16:creationId xmlns:a16="http://schemas.microsoft.com/office/drawing/2014/main" id="{C348584B-1C41-E641-AC0D-DDB6B8C58089}"/>
              </a:ext>
            </a:extLst>
          </p:cNvPr>
          <p:cNvPicPr>
            <a:picLocks noChangeAspect="1"/>
          </p:cNvPicPr>
          <p:nvPr/>
        </p:nvPicPr>
        <p:blipFill>
          <a:blip r:embed="rId3"/>
          <a:stretch>
            <a:fillRect/>
          </a:stretch>
        </p:blipFill>
        <p:spPr>
          <a:xfrm>
            <a:off x="457200" y="914400"/>
            <a:ext cx="8458200" cy="5170145"/>
          </a:xfrm>
          <a:prstGeom prst="rect">
            <a:avLst/>
          </a:prstGeom>
        </p:spPr>
      </p:pic>
      <p:sp>
        <p:nvSpPr>
          <p:cNvPr id="9" name="Rounded Rectangle 8">
            <a:extLst>
              <a:ext uri="{FF2B5EF4-FFF2-40B4-BE49-F238E27FC236}">
                <a16:creationId xmlns:a16="http://schemas.microsoft.com/office/drawing/2014/main" id="{7FFB3D57-A196-2340-AA84-954D5D35408C}"/>
              </a:ext>
            </a:extLst>
          </p:cNvPr>
          <p:cNvSpPr/>
          <p:nvPr/>
        </p:nvSpPr>
        <p:spPr>
          <a:xfrm>
            <a:off x="381000" y="5334000"/>
            <a:ext cx="4343400" cy="609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75486FF-D403-B743-B684-FCC8986FC825}"/>
              </a:ext>
            </a:extLst>
          </p:cNvPr>
          <p:cNvGrpSpPr/>
          <p:nvPr/>
        </p:nvGrpSpPr>
        <p:grpSpPr>
          <a:xfrm>
            <a:off x="4876800" y="5297269"/>
            <a:ext cx="3962400" cy="646331"/>
            <a:chOff x="4876800" y="5297269"/>
            <a:chExt cx="3962400" cy="646331"/>
          </a:xfrm>
        </p:grpSpPr>
        <p:cxnSp>
          <p:nvCxnSpPr>
            <p:cNvPr id="11" name="Straight Arrow Connector 10">
              <a:extLst>
                <a:ext uri="{FF2B5EF4-FFF2-40B4-BE49-F238E27FC236}">
                  <a16:creationId xmlns:a16="http://schemas.microsoft.com/office/drawing/2014/main" id="{18B96E9F-9AD6-0341-9691-5E3C2EF089D4}"/>
                </a:ext>
              </a:extLst>
            </p:cNvPr>
            <p:cNvCxnSpPr/>
            <p:nvPr/>
          </p:nvCxnSpPr>
          <p:spPr>
            <a:xfrm>
              <a:off x="4876800" y="5638800"/>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3729381-27D6-374A-A96C-4D86156E8587}"/>
                </a:ext>
              </a:extLst>
            </p:cNvPr>
            <p:cNvSpPr txBox="1"/>
            <p:nvPr/>
          </p:nvSpPr>
          <p:spPr>
            <a:xfrm>
              <a:off x="5562600" y="5297269"/>
              <a:ext cx="3276600" cy="646331"/>
            </a:xfrm>
            <a:prstGeom prst="rect">
              <a:avLst/>
            </a:prstGeom>
            <a:noFill/>
          </p:spPr>
          <p:txBody>
            <a:bodyPr wrap="square" rtlCol="0">
              <a:spAutoFit/>
            </a:bodyPr>
            <a:lstStyle/>
            <a:p>
              <a:r>
                <a:rPr lang="en-US" sz="1200" b="1" dirty="0"/>
                <a:t>CHEM1{[A6OH]}|RNA1{R([</a:t>
              </a:r>
              <a:r>
                <a:rPr lang="en-US" sz="1200" b="1" dirty="0" err="1"/>
                <a:t>meA</a:t>
              </a:r>
              <a:r>
                <a:rPr lang="en-US" sz="1200" b="1" dirty="0"/>
                <a:t>])P.R(T)P.R([5meC])P.R([5meC])P.R(G)P.R(T)P.R([</a:t>
              </a:r>
              <a:r>
                <a:rPr lang="en-US" sz="1200" b="1" dirty="0" err="1"/>
                <a:t>meA</a:t>
              </a:r>
              <a:r>
                <a:rPr lang="en-US" sz="1200" b="1" dirty="0"/>
                <a:t>])}$CHEM1,RNA1,1:R2-1:R1$$$V2.0</a:t>
              </a:r>
            </a:p>
          </p:txBody>
        </p:sp>
      </p:grpSp>
      <p:sp>
        <p:nvSpPr>
          <p:cNvPr id="14" name="Rounded Rectangle 13">
            <a:extLst>
              <a:ext uri="{FF2B5EF4-FFF2-40B4-BE49-F238E27FC236}">
                <a16:creationId xmlns:a16="http://schemas.microsoft.com/office/drawing/2014/main" id="{42F09DD9-A3C2-0B45-9AD3-EFEB5FBFCB74}"/>
              </a:ext>
            </a:extLst>
          </p:cNvPr>
          <p:cNvSpPr/>
          <p:nvPr/>
        </p:nvSpPr>
        <p:spPr>
          <a:xfrm>
            <a:off x="381000" y="3682876"/>
            <a:ext cx="7467600" cy="14225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37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theme/theme1.xml><?xml version="1.0" encoding="utf-8"?>
<a:theme xmlns:a="http://schemas.openxmlformats.org/drawingml/2006/main" name="Novartis Presentation Standard Blue Carbon">
  <a:themeElements>
    <a:clrScheme name="Novartis 2016">
      <a:dk1>
        <a:srgbClr val="000000"/>
      </a:dk1>
      <a:lt1>
        <a:srgbClr val="FFFFFF"/>
      </a:lt1>
      <a:dk2>
        <a:srgbClr val="404040"/>
      </a:dk2>
      <a:lt2>
        <a:srgbClr val="CCCCCC"/>
      </a:lt2>
      <a:accent1>
        <a:srgbClr val="0460A9"/>
      </a:accent1>
      <a:accent2>
        <a:srgbClr val="E74A21"/>
      </a:accent2>
      <a:accent3>
        <a:srgbClr val="EC9A1E"/>
      </a:accent3>
      <a:accent4>
        <a:srgbClr val="8D1F1B"/>
      </a:accent4>
      <a:accent5>
        <a:srgbClr val="7F7F7F"/>
      </a:accent5>
      <a:accent6>
        <a:srgbClr val="404040"/>
      </a:accent6>
      <a:hlink>
        <a:srgbClr val="0460A9"/>
      </a:hlink>
      <a:folHlink>
        <a:srgbClr val="0460A9"/>
      </a:folHlink>
    </a:clrScheme>
    <a:fontScheme name="Novartis 2016">
      <a:majorFont>
        <a:latin typeface="Arial Black"/>
        <a:ea typeface=""/>
        <a:cs typeface=""/>
      </a:majorFont>
      <a:minorFont>
        <a:latin typeface="Arial"/>
        <a:ea typeface=""/>
        <a:cs typeface=""/>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Novartis Presentation Standard Blue Carbon</Template>
  <TotalTime>7490</TotalTime>
  <Words>2290</Words>
  <Application>Microsoft Macintosh PowerPoint</Application>
  <PresentationFormat>On-screen Show (4:3)</PresentationFormat>
  <Paragraphs>308</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宋体</vt:lpstr>
      <vt:lpstr>Arial</vt:lpstr>
      <vt:lpstr>Arial Black</vt:lpstr>
      <vt:lpstr>Novartis Presentation Standard Blue Carbon</vt:lpstr>
      <vt:lpstr>Registering chemically modified oligonucleotides: implementations and challenges</vt:lpstr>
      <vt:lpstr>Agenda</vt:lpstr>
      <vt:lpstr>Novartis Institutes for BioMedical Research</vt:lpstr>
      <vt:lpstr>Chemically modified entities</vt:lpstr>
      <vt:lpstr>siRNA program</vt:lpstr>
      <vt:lpstr>siTrack building blocks</vt:lpstr>
      <vt:lpstr>Beyond siRNAs</vt:lpstr>
      <vt:lpstr>HELM introduction</vt:lpstr>
      <vt:lpstr>HELM landscape at NIBR</vt:lpstr>
      <vt:lpstr>HELM landscape at NIBR</vt:lpstr>
      <vt:lpstr>HELM web editor</vt:lpstr>
      <vt:lpstr>HELM implementation at NIBR</vt:lpstr>
      <vt:lpstr>HELM deployment </vt:lpstr>
      <vt:lpstr>Architecture</vt:lpstr>
      <vt:lpstr>Community</vt:lpstr>
      <vt:lpstr>Limitations</vt:lpstr>
      <vt:lpstr>Future steps</vt:lpstr>
      <vt:lpstr>Acknowledgements</vt:lpstr>
      <vt:lpstr>PowerPoint Presentation</vt:lpstr>
      <vt:lpstr>PowerPoint Presentation</vt:lpstr>
    </vt:vector>
  </TitlesOfParts>
  <Manager/>
  <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is Arial Black 32pt,  on one or two lines</dc:title>
  <dc:subject/>
  <dc:creator>Potier, Yohann</dc:creator>
  <cp:keywords/>
  <dc:description/>
  <cp:lastModifiedBy>Potier, Yohann</cp:lastModifiedBy>
  <cp:revision>173</cp:revision>
  <dcterms:created xsi:type="dcterms:W3CDTF">2018-08-02T13:34:31Z</dcterms:created>
  <dcterms:modified xsi:type="dcterms:W3CDTF">2018-08-20T01:31:24Z</dcterms:modified>
  <cp:category/>
</cp:coreProperties>
</file>