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72" r:id="rId7"/>
    <p:sldId id="262" r:id="rId8"/>
    <p:sldId id="266" r:id="rId9"/>
    <p:sldId id="267" r:id="rId10"/>
    <p:sldId id="268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9" r:id="rId24"/>
    <p:sldId id="263" r:id="rId25"/>
    <p:sldId id="264" r:id="rId26"/>
    <p:sldId id="265" r:id="rId2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E7D"/>
    <a:srgbClr val="0000FF"/>
    <a:srgbClr val="FF0000"/>
    <a:srgbClr val="6B9830"/>
    <a:srgbClr val="2D598F"/>
    <a:srgbClr val="78AB36"/>
    <a:srgbClr val="214169"/>
    <a:srgbClr val="379B29"/>
    <a:srgbClr val="006896"/>
    <a:srgbClr val="017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7" autoAdjust="0"/>
    <p:restoredTop sz="93750" autoAdjust="0"/>
  </p:normalViewPr>
  <p:slideViewPr>
    <p:cSldViewPr>
      <p:cViewPr>
        <p:scale>
          <a:sx n="130" d="100"/>
          <a:sy n="130" d="100"/>
        </p:scale>
        <p:origin x="210" y="3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60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2D598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87524" y="4948014"/>
            <a:ext cx="8568952" cy="0"/>
          </a:xfrm>
          <a:prstGeom prst="line">
            <a:avLst/>
          </a:prstGeom>
          <a:ln w="28575">
            <a:solidFill>
              <a:srgbClr val="0068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53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  <a:endParaRPr lang="de-D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07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28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09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D598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3305175"/>
            <a:ext cx="7776864" cy="0"/>
          </a:xfrm>
          <a:prstGeom prst="line">
            <a:avLst/>
          </a:prstGeom>
          <a:ln w="19050">
            <a:solidFill>
              <a:srgbClr val="6B98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4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57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89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26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86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35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6522-1C37-4C3D-8015-A4BA90F321F0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83B3-6BF1-4AB3-9A77-7BAE5392F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60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9346522-1C37-4C3D-8015-A4BA90F321F0}" type="datetimeFigureOut">
              <a:rPr lang="de-DE" smtClean="0"/>
              <a:pPr/>
              <a:t>15.08.2018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1AE83B3-6BF1-4AB3-9A77-7BAE5392FE0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7524" y="4948014"/>
            <a:ext cx="8568952" cy="0"/>
          </a:xfrm>
          <a:prstGeom prst="line">
            <a:avLst/>
          </a:prstGeom>
          <a:ln w="28575">
            <a:solidFill>
              <a:srgbClr val="2D5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6CF23B6E-54CC-49B0-AC6B-B08D3451266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5486"/>
            <a:ext cx="1656184" cy="49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5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2D598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2D598F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6B983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noProof="0" dirty="0"/>
              <a:t>Similarity analysis of </a:t>
            </a:r>
            <a:br>
              <a:rPr lang="en-US" noProof="0" dirty="0"/>
            </a:br>
            <a:r>
              <a:rPr lang="en-US" noProof="0" dirty="0"/>
              <a:t>oligonucleotides</a:t>
            </a:r>
            <a:br>
              <a:rPr lang="en-US" noProof="0" dirty="0"/>
            </a:br>
            <a:r>
              <a:rPr lang="en-US" noProof="0" dirty="0"/>
              <a:t> based on HELM notation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85ED55A0-C183-49FA-BCC5-059BF0291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01516"/>
            <a:ext cx="7016824" cy="1314450"/>
          </a:xfrm>
        </p:spPr>
        <p:txBody>
          <a:bodyPr>
            <a:normAutofit lnSpcReduction="10000"/>
          </a:bodyPr>
          <a:lstStyle/>
          <a:p>
            <a:pPr algn="r"/>
            <a:endParaRPr lang="en-US" sz="2000" i="1" noProof="0" dirty="0"/>
          </a:p>
          <a:p>
            <a:pPr algn="r"/>
            <a:endParaRPr lang="en-US" sz="2000" i="1" noProof="0" dirty="0"/>
          </a:p>
          <a:p>
            <a:pPr algn="r"/>
            <a:r>
              <a:rPr lang="en-US" sz="2000" i="1" noProof="0" dirty="0"/>
              <a:t>Dr. Markus Weisser,</a:t>
            </a:r>
            <a:br>
              <a:rPr lang="en-US" sz="2000" i="1" noProof="0" dirty="0"/>
            </a:br>
            <a:r>
              <a:rPr lang="en-US" sz="2000" i="1" noProof="0" dirty="0"/>
              <a:t>quattro research GmbH</a:t>
            </a:r>
          </a:p>
        </p:txBody>
      </p:sp>
    </p:spTree>
    <p:extLst>
      <p:ext uri="{BB962C8B-B14F-4D97-AF65-F5344CB8AC3E}">
        <p14:creationId xmlns:p14="http://schemas.microsoft.com/office/powerpoint/2010/main" val="3968370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59B46-682A-410C-8CDC-A8FC9F6B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HELM2WebService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39D831-DE98-4E2C-A887-03619C8D403E}"/>
              </a:ext>
            </a:extLst>
          </p:cNvPr>
          <p:cNvSpPr txBox="1"/>
          <p:nvPr/>
        </p:nvSpPr>
        <p:spPr>
          <a:xfrm>
            <a:off x="3275856" y="3098453"/>
            <a:ext cx="19561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00B050"/>
                </a:solidFill>
              </a:rPr>
              <a:t>{ REST }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EC6FDED-BBE4-488B-ABD7-684264D66F32}"/>
              </a:ext>
            </a:extLst>
          </p:cNvPr>
          <p:cNvSpPr/>
          <p:nvPr/>
        </p:nvSpPr>
        <p:spPr>
          <a:xfrm>
            <a:off x="1403648" y="3939902"/>
            <a:ext cx="1440160" cy="6412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HELM2Notation</a:t>
            </a:r>
            <a:br>
              <a:rPr lang="de-DE" sz="1400" dirty="0"/>
            </a:br>
            <a:r>
              <a:rPr lang="de-DE" sz="1400" dirty="0"/>
              <a:t>Toolkit</a:t>
            </a:r>
            <a:endParaRPr lang="en-US" sz="1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D4D9CA8-9B5D-4BFF-989D-A1FD62194CDD}"/>
              </a:ext>
            </a:extLst>
          </p:cNvPr>
          <p:cNvSpPr/>
          <p:nvPr/>
        </p:nvSpPr>
        <p:spPr>
          <a:xfrm>
            <a:off x="2843808" y="3939902"/>
            <a:ext cx="1440160" cy="6412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HELMNotation</a:t>
            </a:r>
            <a:br>
              <a:rPr lang="de-DE" sz="1400" dirty="0"/>
            </a:br>
            <a:r>
              <a:rPr lang="de-DE" sz="1400" dirty="0"/>
              <a:t>Parser</a:t>
            </a:r>
            <a:endParaRPr lang="en-US" sz="14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14C5C39-3315-46DB-BB32-C51ACC1209F5}"/>
              </a:ext>
            </a:extLst>
          </p:cNvPr>
          <p:cNvSpPr/>
          <p:nvPr/>
        </p:nvSpPr>
        <p:spPr>
          <a:xfrm>
            <a:off x="4283968" y="3939902"/>
            <a:ext cx="1440160" cy="6412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Chemistry</a:t>
            </a:r>
            <a:br>
              <a:rPr lang="de-DE" sz="1400" dirty="0"/>
            </a:br>
            <a:r>
              <a:rPr lang="de-DE" sz="1400" dirty="0"/>
              <a:t>Toolkit</a:t>
            </a:r>
            <a:endParaRPr lang="en-US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4F55507-DACC-465C-845D-79C4EC17290F}"/>
              </a:ext>
            </a:extLst>
          </p:cNvPr>
          <p:cNvSpPr/>
          <p:nvPr/>
        </p:nvSpPr>
        <p:spPr>
          <a:xfrm>
            <a:off x="5724128" y="3939902"/>
            <a:ext cx="1440160" cy="6412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HELMSimilarity</a:t>
            </a:r>
            <a:br>
              <a:rPr lang="de-DE" sz="1400" dirty="0"/>
            </a:br>
            <a:r>
              <a:rPr lang="de-DE" sz="1400" dirty="0"/>
              <a:t>Library</a:t>
            </a:r>
            <a:endParaRPr lang="en-US" sz="1400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23945638-D446-4023-AD16-B8359EAE94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20757"/>
            <a:ext cx="2974564" cy="1983041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E16E7589-AE49-4918-BDCF-EE20BBEBDAF1}"/>
              </a:ext>
            </a:extLst>
          </p:cNvPr>
          <p:cNvSpPr txBox="1"/>
          <p:nvPr/>
        </p:nvSpPr>
        <p:spPr>
          <a:xfrm>
            <a:off x="5249188" y="2958212"/>
            <a:ext cx="6767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© </a:t>
            </a:r>
            <a:r>
              <a:rPr lang="de-DE" sz="800" dirty="0" err="1"/>
              <a:t>Hireclout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14139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E93EB-926D-4A89-8B73-BD7FB622C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Python Example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7B6D21-2791-4CDB-8730-5FEEEA9B8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noProof="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requests</a:t>
            </a:r>
          </a:p>
          <a:p>
            <a:pPr marL="0" indent="0">
              <a:buNone/>
            </a:pPr>
            <a:endParaRPr lang="en-US" sz="1200" b="0" noProof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0" noProof="0" dirty="0" err="1">
                <a:solidFill>
                  <a:srgbClr val="000000"/>
                </a:solidFill>
                <a:latin typeface="Consolas" panose="020B0609020204030204" pitchFamily="49" charset="0"/>
              </a:rPr>
              <a:t>base_url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0" noProof="0" dirty="0">
                <a:solidFill>
                  <a:srgbClr val="808080"/>
                </a:solidFill>
                <a:latin typeface="Consolas" panose="020B0609020204030204" pitchFamily="49" charset="0"/>
              </a:rPr>
              <a:t>'</a:t>
            </a:r>
            <a:r>
              <a:rPr lang="en-US" sz="1200" b="0" u="sng" noProof="0" dirty="0">
                <a:solidFill>
                  <a:srgbClr val="808080"/>
                </a:solidFill>
                <a:latin typeface="Consolas" panose="020B0609020204030204" pitchFamily="49" charset="0"/>
              </a:rPr>
              <a:t>http://localhost:8080/</a:t>
            </a:r>
            <a:r>
              <a:rPr lang="en-US" sz="1200" b="0" u="sng" noProof="0" dirty="0" err="1">
                <a:solidFill>
                  <a:srgbClr val="808080"/>
                </a:solidFill>
                <a:latin typeface="Consolas" panose="020B0609020204030204" pitchFamily="49" charset="0"/>
              </a:rPr>
              <a:t>WebService</a:t>
            </a:r>
            <a:r>
              <a:rPr lang="en-US" sz="1200" b="0" u="sng" noProof="0" dirty="0">
                <a:solidFill>
                  <a:srgbClr val="808080"/>
                </a:solidFill>
                <a:latin typeface="Consolas" panose="020B0609020204030204" pitchFamily="49" charset="0"/>
              </a:rPr>
              <a:t>/service/Calculation/Similarity/</a:t>
            </a:r>
            <a:r>
              <a:rPr lang="en-US" sz="1200" b="0" u="sng" noProof="0" dirty="0" err="1">
                <a:solidFill>
                  <a:srgbClr val="808080"/>
                </a:solidFill>
                <a:latin typeface="Consolas" panose="020B0609020204030204" pitchFamily="49" charset="0"/>
              </a:rPr>
              <a:t>naturalAnalogs</a:t>
            </a:r>
            <a:r>
              <a:rPr lang="en-US" sz="1200" b="0" u="sng" noProof="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b="0" noProof="0" dirty="0">
                <a:solidFill>
                  <a:srgbClr val="808080"/>
                </a:solidFill>
                <a:latin typeface="Consolas" panose="020B0609020204030204" pitchFamily="49" charset="0"/>
              </a:rPr>
              <a:t>'</a:t>
            </a:r>
            <a:endParaRPr lang="en-US" sz="1200" b="0" noProof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oligo_1 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0" noProof="0" dirty="0">
                <a:solidFill>
                  <a:srgbClr val="808080"/>
                </a:solidFill>
                <a:latin typeface="Consolas" panose="020B0609020204030204" pitchFamily="49" charset="0"/>
              </a:rPr>
              <a:t>'RNA1{R(A)P.R(C)P}$$$$V2.0'</a:t>
            </a:r>
            <a:endParaRPr lang="en-US" sz="1200" b="0" noProof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oligo_2 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0" noProof="0" dirty="0">
                <a:solidFill>
                  <a:srgbClr val="808080"/>
                </a:solidFill>
                <a:latin typeface="Consolas" panose="020B0609020204030204" pitchFamily="49" charset="0"/>
              </a:rPr>
              <a:t>'RNA1{R(A)P.R(G)P}$$$$V2.0'</a:t>
            </a:r>
            <a:endParaRPr lang="en-US" sz="1200" b="0" noProof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r 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0" noProof="0" dirty="0" err="1">
                <a:solidFill>
                  <a:srgbClr val="000000"/>
                </a:solidFill>
                <a:latin typeface="Consolas" panose="020B0609020204030204" pitchFamily="49" charset="0"/>
              </a:rPr>
              <a:t>requests</a:t>
            </a:r>
            <a:r>
              <a:rPr lang="en-US" sz="1200" noProof="0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1200" b="0" noProof="0" dirty="0" err="1">
                <a:solidFill>
                  <a:srgbClr val="000000"/>
                </a:solidFill>
                <a:latin typeface="Consolas" panose="020B0609020204030204" pitchFamily="49" charset="0"/>
              </a:rPr>
              <a:t>get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1200" b="0" noProof="0" dirty="0" err="1">
                <a:solidFill>
                  <a:srgbClr val="000000"/>
                </a:solidFill>
                <a:latin typeface="Consolas" panose="020B0609020204030204" pitchFamily="49" charset="0"/>
              </a:rPr>
              <a:t>base_url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+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oligo_1 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+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0" noProof="0" dirty="0">
                <a:solidFill>
                  <a:srgbClr val="808080"/>
                </a:solidFill>
                <a:latin typeface="Consolas" panose="020B0609020204030204" pitchFamily="49" charset="0"/>
              </a:rPr>
              <a:t>'/'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+</a:t>
            </a:r>
            <a:r>
              <a:rPr lang="en-US" sz="1200" b="0" noProof="0" dirty="0">
                <a:solidFill>
                  <a:srgbClr val="000000"/>
                </a:solidFill>
                <a:latin typeface="Consolas" panose="020B0609020204030204" pitchFamily="49" charset="0"/>
              </a:rPr>
              <a:t> oligo_2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sz="1200" b="0" noProof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noProof="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1200" b="0" noProof="0" dirty="0" err="1">
                <a:solidFill>
                  <a:srgbClr val="000000"/>
                </a:solidFill>
                <a:latin typeface="Consolas" panose="020B0609020204030204" pitchFamily="49" charset="0"/>
              </a:rPr>
              <a:t>r</a:t>
            </a:r>
            <a:r>
              <a:rPr lang="en-US" sz="1200" noProof="0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1200" b="0" noProof="0" dirty="0" err="1">
                <a:solidFill>
                  <a:srgbClr val="000000"/>
                </a:solidFill>
                <a:latin typeface="Consolas" panose="020B0609020204030204" pitchFamily="49" charset="0"/>
              </a:rPr>
              <a:t>json</a:t>
            </a:r>
            <a:r>
              <a:rPr lang="en-US" sz="1200" noProof="0" dirty="0">
                <a:solidFill>
                  <a:srgbClr val="000080"/>
                </a:solidFill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endParaRPr lang="en-US" sz="1200" noProof="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noProof="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noProof="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b="0" noProof="0" dirty="0">
                <a:solidFill>
                  <a:schemeClr val="tx1"/>
                </a:solidFill>
                <a:latin typeface="Consolas" panose="020B0609020204030204" pitchFamily="49" charset="0"/>
              </a:rPr>
              <a:t>{	</a:t>
            </a:r>
          </a:p>
          <a:p>
            <a:pPr marL="0" indent="0">
              <a:buNone/>
            </a:pPr>
            <a:r>
              <a:rPr lang="en-US" sz="1200" b="0" noProof="0" dirty="0">
                <a:solidFill>
                  <a:schemeClr val="tx1"/>
                </a:solidFill>
                <a:latin typeface="Consolas" panose="020B0609020204030204" pitchFamily="49" charset="0"/>
              </a:rPr>
              <a:t>'HELMNotation1': 'RNA1{R(A)P.R(C)P}$$$$V2.0',	</a:t>
            </a:r>
          </a:p>
          <a:p>
            <a:pPr marL="0" indent="0">
              <a:buNone/>
            </a:pPr>
            <a:r>
              <a:rPr lang="en-US" sz="1200" b="0" noProof="0" dirty="0">
                <a:solidFill>
                  <a:schemeClr val="tx1"/>
                </a:solidFill>
                <a:latin typeface="Consolas" panose="020B0609020204030204" pitchFamily="49" charset="0"/>
              </a:rPr>
              <a:t>'HELMNotation2': 'RNA1{R(A)P.R(G)P}$$$$V2.0',	</a:t>
            </a:r>
          </a:p>
          <a:p>
            <a:pPr marL="0" indent="0">
              <a:buNone/>
            </a:pPr>
            <a:r>
              <a:rPr lang="en-US" sz="1200" b="0" noProof="0" dirty="0">
                <a:solidFill>
                  <a:schemeClr val="tx1"/>
                </a:solidFill>
                <a:latin typeface="Consolas" panose="020B0609020204030204" pitchFamily="49" charset="0"/>
              </a:rPr>
              <a:t>'Similarity': 0.5238095238095238</a:t>
            </a:r>
          </a:p>
          <a:p>
            <a:pPr marL="0" indent="0">
              <a:buNone/>
            </a:pPr>
            <a:r>
              <a:rPr lang="en-US" sz="1200" b="0" noProof="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345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90033-1FD4-437E-920E-CF87E43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with KNIME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405219-C63E-491A-B8E5-DEA4201F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1131590"/>
            <a:ext cx="58102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16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90033-1FD4-437E-920E-CF87E43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with KNIME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405219-C63E-491A-B8E5-DEA4201F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1131590"/>
            <a:ext cx="5810250" cy="158115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F74B2C0-9B31-4F64-AD93-6BA77EDD0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983" y="947928"/>
            <a:ext cx="4345289" cy="3928078"/>
          </a:xfrm>
          <a:prstGeom prst="rect">
            <a:avLst/>
          </a:prstGeom>
        </p:spPr>
      </p:pic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98A14B05-E5FA-48C7-9F8D-2E012BC727E8}"/>
              </a:ext>
            </a:extLst>
          </p:cNvPr>
          <p:cNvSpPr/>
          <p:nvPr/>
        </p:nvSpPr>
        <p:spPr>
          <a:xfrm>
            <a:off x="1695949" y="1418108"/>
            <a:ext cx="946448" cy="1153641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90033-1FD4-437E-920E-CF87E43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with KNIME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405219-C63E-491A-B8E5-DEA4201F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1131590"/>
            <a:ext cx="5810250" cy="158115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BF7DC5E-4855-400A-8D14-19B7E790B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375" y="2075677"/>
            <a:ext cx="4361033" cy="2440289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404686B-58F3-4E92-BF1B-517E2A49A7F4}"/>
              </a:ext>
            </a:extLst>
          </p:cNvPr>
          <p:cNvSpPr/>
          <p:nvPr/>
        </p:nvSpPr>
        <p:spPr>
          <a:xfrm>
            <a:off x="2617440" y="1347614"/>
            <a:ext cx="1162472" cy="1153641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84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90033-1FD4-437E-920E-CF87E43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with KNIME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405219-C63E-491A-B8E5-DEA4201F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4" y="1131590"/>
            <a:ext cx="5810250" cy="1581150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404686B-58F3-4E92-BF1B-517E2A49A7F4}"/>
              </a:ext>
            </a:extLst>
          </p:cNvPr>
          <p:cNvSpPr/>
          <p:nvPr/>
        </p:nvSpPr>
        <p:spPr>
          <a:xfrm>
            <a:off x="2113384" y="1347614"/>
            <a:ext cx="874440" cy="1153641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F58D13F-812C-4564-8499-691EC4152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217814"/>
            <a:ext cx="5918238" cy="34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11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90033-1FD4-437E-920E-CF87E43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with KNIME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405219-C63E-491A-B8E5-DEA4201F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4" y="1131590"/>
            <a:ext cx="5810250" cy="1581150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404686B-58F3-4E92-BF1B-517E2A49A7F4}"/>
              </a:ext>
            </a:extLst>
          </p:cNvPr>
          <p:cNvSpPr/>
          <p:nvPr/>
        </p:nvSpPr>
        <p:spPr>
          <a:xfrm>
            <a:off x="3049488" y="1347614"/>
            <a:ext cx="874440" cy="1153641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20311A4-2A1B-4E1A-B58F-6ED0A744C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585" y="1074895"/>
            <a:ext cx="4843887" cy="351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75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90033-1FD4-437E-920E-CF87E43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with KNIME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405219-C63E-491A-B8E5-DEA4201F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31590"/>
            <a:ext cx="5810250" cy="1581150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404686B-58F3-4E92-BF1B-517E2A49A7F4}"/>
              </a:ext>
            </a:extLst>
          </p:cNvPr>
          <p:cNvSpPr/>
          <p:nvPr/>
        </p:nvSpPr>
        <p:spPr>
          <a:xfrm>
            <a:off x="6156176" y="1347614"/>
            <a:ext cx="874440" cy="1153641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846B099-B9E6-48E6-8766-F1190FC9B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488" y="2759151"/>
            <a:ext cx="7557025" cy="211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22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90033-1FD4-437E-920E-CF87E43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with KNIME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846B099-B9E6-48E6-8766-F1190FC9B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1707654"/>
            <a:ext cx="8312728" cy="2328541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404686B-58F3-4E92-BF1B-517E2A49A7F4}"/>
              </a:ext>
            </a:extLst>
          </p:cNvPr>
          <p:cNvSpPr/>
          <p:nvPr/>
        </p:nvSpPr>
        <p:spPr>
          <a:xfrm>
            <a:off x="1498048" y="2511653"/>
            <a:ext cx="1777808" cy="1190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53F09AA-095A-4616-8423-B94027AB5043}"/>
              </a:ext>
            </a:extLst>
          </p:cNvPr>
          <p:cNvSpPr/>
          <p:nvPr/>
        </p:nvSpPr>
        <p:spPr>
          <a:xfrm>
            <a:off x="1499763" y="2642789"/>
            <a:ext cx="1056013" cy="1190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66B081D-C3D0-489C-9B0E-D1349308D883}"/>
              </a:ext>
            </a:extLst>
          </p:cNvPr>
          <p:cNvSpPr/>
          <p:nvPr/>
        </p:nvSpPr>
        <p:spPr>
          <a:xfrm>
            <a:off x="2843808" y="2643758"/>
            <a:ext cx="720080" cy="1190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1F607D33-D1B0-4468-A34E-69B23C21CD05}"/>
              </a:ext>
            </a:extLst>
          </p:cNvPr>
          <p:cNvSpPr/>
          <p:nvPr/>
        </p:nvSpPr>
        <p:spPr>
          <a:xfrm>
            <a:off x="2579883" y="2773762"/>
            <a:ext cx="767981" cy="1190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B1CC5350-2370-4FD4-82E7-D580158F5E94}"/>
              </a:ext>
            </a:extLst>
          </p:cNvPr>
          <p:cNvSpPr/>
          <p:nvPr/>
        </p:nvSpPr>
        <p:spPr>
          <a:xfrm>
            <a:off x="3660003" y="2774772"/>
            <a:ext cx="479949" cy="1190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A238986-2048-41C6-BC17-69A22A9B935E}"/>
              </a:ext>
            </a:extLst>
          </p:cNvPr>
          <p:cNvSpPr/>
          <p:nvPr/>
        </p:nvSpPr>
        <p:spPr>
          <a:xfrm>
            <a:off x="1763688" y="2774772"/>
            <a:ext cx="479949" cy="1190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9C8B4C07-588A-4EBD-A496-501AC37D2BD3}"/>
              </a:ext>
            </a:extLst>
          </p:cNvPr>
          <p:cNvSpPr/>
          <p:nvPr/>
        </p:nvSpPr>
        <p:spPr>
          <a:xfrm>
            <a:off x="2580594" y="2898788"/>
            <a:ext cx="767981" cy="1190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95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F2623-ED78-4FB3-9690-D2A978DD6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056" y="1499821"/>
            <a:ext cx="3538736" cy="855905"/>
          </a:xfrm>
        </p:spPr>
        <p:txBody>
          <a:bodyPr/>
          <a:lstStyle/>
          <a:p>
            <a:r>
              <a:rPr lang="en-US" noProof="0" dirty="0" err="1"/>
              <a:t>HELMSimilarity</a:t>
            </a:r>
            <a:r>
              <a:rPr lang="en-US" noProof="0" dirty="0"/>
              <a:t> GUI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424CFF6-712E-4B07-801A-6F9E54C87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3796"/>
            <a:ext cx="4359214" cy="467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0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A6D08-36AF-4632-A4B9-3B28124B0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Why Similarity?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3FF7A4-E689-43EA-B42C-AA720E704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11710"/>
            <a:ext cx="8229600" cy="2739238"/>
          </a:xfrm>
        </p:spPr>
        <p:txBody>
          <a:bodyPr/>
          <a:lstStyle/>
          <a:p>
            <a:pPr marL="0" indent="0">
              <a:buNone/>
            </a:pPr>
            <a:r>
              <a:rPr lang="en-US" b="0" i="1" noProof="0" dirty="0"/>
              <a:t>„Similar compounds have similar properties”</a:t>
            </a:r>
          </a:p>
          <a:p>
            <a:pPr marL="0" indent="0">
              <a:buNone/>
            </a:pPr>
            <a:endParaRPr lang="en-US" b="0" i="1" noProof="0" dirty="0"/>
          </a:p>
          <a:p>
            <a:pPr marL="0" indent="0">
              <a:buNone/>
            </a:pPr>
            <a:endParaRPr lang="en-US" b="0" i="1" noProof="0" dirty="0"/>
          </a:p>
          <a:p>
            <a:pPr marL="0" indent="0">
              <a:buNone/>
            </a:pPr>
            <a:r>
              <a:rPr lang="en-US" sz="2400" noProof="0" dirty="0"/>
              <a:t>Johnson, A. M.; </a:t>
            </a:r>
            <a:r>
              <a:rPr lang="en-US" sz="2400" noProof="0" dirty="0" err="1"/>
              <a:t>Maggiora</a:t>
            </a:r>
            <a:r>
              <a:rPr lang="en-US" sz="2400" noProof="0" dirty="0"/>
              <a:t>, G. M. (1990)</a:t>
            </a:r>
          </a:p>
        </p:txBody>
      </p:sp>
    </p:spTree>
    <p:extLst>
      <p:ext uri="{BB962C8B-B14F-4D97-AF65-F5344CB8AC3E}">
        <p14:creationId xmlns:p14="http://schemas.microsoft.com/office/powerpoint/2010/main" val="2587125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BDE8C-AC7E-45CA-BD63-11C93385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2D0B9-C6D8-4F48-B45E-8B7462B90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noProof="0" dirty="0"/>
              <a:t>Java based open source </a:t>
            </a:r>
            <a:r>
              <a:rPr lang="en-US" sz="2800" noProof="0" dirty="0" err="1"/>
              <a:t>HELMSimilarity</a:t>
            </a:r>
            <a:r>
              <a:rPr lang="en-US" sz="2800" noProof="0" dirty="0"/>
              <a:t> library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noProof="0" dirty="0"/>
              <a:t>REST interface to this library via Pistoia HELM2WebService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noProof="0" dirty="0"/>
              <a:t>KNIME works very well with HELM2WebService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S</a:t>
            </a:r>
            <a:r>
              <a:rPr lang="en-US" sz="2800" dirty="0" err="1"/>
              <a:t>earch</a:t>
            </a:r>
            <a:r>
              <a:rPr lang="en-US" sz="2800" dirty="0"/>
              <a:t> an filter oligonucleotide databases</a:t>
            </a:r>
            <a:endParaRPr lang="en-US" sz="2800" noProof="0" dirty="0"/>
          </a:p>
        </p:txBody>
      </p:sp>
    </p:spTree>
    <p:extLst>
      <p:ext uri="{BB962C8B-B14F-4D97-AF65-F5344CB8AC3E}">
        <p14:creationId xmlns:p14="http://schemas.microsoft.com/office/powerpoint/2010/main" val="2027630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753B5-4F69-4BC9-BA96-67F04EEA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Acknowledgement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A8AE70-8A86-42E2-82C7-1356AA41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659631"/>
          </a:xfrm>
        </p:spPr>
        <p:txBody>
          <a:bodyPr>
            <a:noAutofit/>
          </a:bodyPr>
          <a:lstStyle/>
          <a:p>
            <a:r>
              <a:rPr lang="en-US" sz="1600" noProof="0" dirty="0"/>
              <a:t>Eva Bültel, quattro research</a:t>
            </a:r>
          </a:p>
          <a:p>
            <a:r>
              <a:rPr lang="en-US" sz="1600" noProof="0" dirty="0"/>
              <a:t>Dr. Anne von Raven, quattro research</a:t>
            </a:r>
          </a:p>
          <a:p>
            <a:r>
              <a:rPr lang="en-US" sz="1600" noProof="0" dirty="0"/>
              <a:t>Sabrina Hecht, quattro research</a:t>
            </a:r>
          </a:p>
          <a:p>
            <a:r>
              <a:rPr lang="en-US" sz="1600" noProof="0" dirty="0"/>
              <a:t>Prof. Dr. Matthias </a:t>
            </a:r>
            <a:r>
              <a:rPr lang="en-US" sz="1600" noProof="0" dirty="0" err="1"/>
              <a:t>Rarey</a:t>
            </a:r>
            <a:r>
              <a:rPr lang="en-US" sz="1600" noProof="0" dirty="0"/>
              <a:t>, University of Hamburg</a:t>
            </a:r>
          </a:p>
          <a:p>
            <a:r>
              <a:rPr lang="en-US" sz="1600" noProof="0" dirty="0"/>
              <a:t>Dennis Hansen, PhD, Roche Innovation Center Copenhagen</a:t>
            </a:r>
          </a:p>
          <a:p>
            <a:endParaRPr lang="en-US" sz="1600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DC9B82-7753-47A9-A59B-69873BDFC7BF}"/>
              </a:ext>
            </a:extLst>
          </p:cNvPr>
          <p:cNvSpPr txBox="1"/>
          <p:nvPr/>
        </p:nvSpPr>
        <p:spPr>
          <a:xfrm>
            <a:off x="2627784" y="3664644"/>
            <a:ext cx="3315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err="1">
                <a:solidFill>
                  <a:srgbClr val="274E7D"/>
                </a:solidFill>
              </a:rPr>
              <a:t>Thank</a:t>
            </a:r>
            <a:r>
              <a:rPr lang="de-DE" sz="5400" dirty="0">
                <a:solidFill>
                  <a:srgbClr val="274E7D"/>
                </a:solidFill>
              </a:rPr>
              <a:t> </a:t>
            </a:r>
            <a:r>
              <a:rPr lang="de-DE" sz="5400" dirty="0" err="1">
                <a:solidFill>
                  <a:srgbClr val="274E7D"/>
                </a:solidFill>
              </a:rPr>
              <a:t>you</a:t>
            </a:r>
            <a:r>
              <a:rPr lang="de-DE" sz="5400" dirty="0">
                <a:solidFill>
                  <a:srgbClr val="274E7D"/>
                </a:solidFill>
              </a:rPr>
              <a:t>!</a:t>
            </a:r>
            <a:endParaRPr lang="en-US" sz="5400" dirty="0">
              <a:solidFill>
                <a:srgbClr val="274E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01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838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85617-8B86-4789-97E2-C1AA8566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noProof="0" dirty="0"/>
              <a:t>REST Service Documentation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634A213-D7CB-4D3C-9578-2B84D5266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14" y="970465"/>
            <a:ext cx="6467313" cy="383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90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EA219-C5AA-49FC-8A83-471B31537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Fingerprinting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95B8C-AF74-492A-B6E9-CB4B05E15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noProof="0" dirty="0"/>
              <a:t>Build molecule graph representation</a:t>
            </a:r>
          </a:p>
          <a:p>
            <a:r>
              <a:rPr lang="en-US" sz="2800" noProof="0" dirty="0"/>
              <a:t>Depth-first-search through graph</a:t>
            </a:r>
          </a:p>
          <a:p>
            <a:r>
              <a:rPr lang="en-US" sz="2800" noProof="0" dirty="0"/>
              <a:t>Find every path between 1 and 6 vertices</a:t>
            </a:r>
          </a:p>
          <a:p>
            <a:r>
              <a:rPr lang="en-US" sz="2800" noProof="0" dirty="0"/>
              <a:t>Generate fingerprint</a:t>
            </a:r>
          </a:p>
          <a:p>
            <a:r>
              <a:rPr lang="en-US" sz="2800" noProof="0" dirty="0"/>
              <a:t>Calculate </a:t>
            </a:r>
            <a:r>
              <a:rPr lang="en-US" sz="2800" noProof="0" dirty="0" err="1"/>
              <a:t>Tanimoto</a:t>
            </a:r>
            <a:endParaRPr lang="en-US" sz="2800" noProof="0" dirty="0"/>
          </a:p>
        </p:txBody>
      </p:sp>
    </p:spTree>
    <p:extLst>
      <p:ext uri="{BB962C8B-B14F-4D97-AF65-F5344CB8AC3E}">
        <p14:creationId xmlns:p14="http://schemas.microsoft.com/office/powerpoint/2010/main" val="118992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248CE-01C1-4789-B932-B96B3BAD2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B17DAC-5FCC-4655-8A7B-FF886C157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049" y="987574"/>
            <a:ext cx="5891902" cy="355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99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4A92C-3EF3-49A0-8046-3D4A0202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6DF945A-A11B-4F43-8EA3-8EB464E5F1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92" b="32119"/>
          <a:stretch/>
        </p:blipFill>
        <p:spPr>
          <a:xfrm>
            <a:off x="1392467" y="914573"/>
            <a:ext cx="6481092" cy="1440161"/>
          </a:xfrm>
          <a:prstGeom prst="rect">
            <a:avLst/>
          </a:prstGeom>
        </p:spPr>
      </p:pic>
      <p:sp>
        <p:nvSpPr>
          <p:cNvPr id="5" name="Textfeld 5">
            <a:extLst>
              <a:ext uri="{FF2B5EF4-FFF2-40B4-BE49-F238E27FC236}">
                <a16:creationId xmlns:a16="http://schemas.microsoft.com/office/drawing/2014/main" id="{BBC5877F-E755-4ABD-993E-1E81E3D4BE8E}"/>
              </a:ext>
            </a:extLst>
          </p:cNvPr>
          <p:cNvSpPr txBox="1"/>
          <p:nvPr/>
        </p:nvSpPr>
        <p:spPr>
          <a:xfrm>
            <a:off x="982036" y="1020639"/>
            <a:ext cx="288032" cy="64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3200" dirty="0"/>
              <a:t>A</a:t>
            </a:r>
          </a:p>
        </p:txBody>
      </p:sp>
      <p:sp>
        <p:nvSpPr>
          <p:cNvPr id="6" name="Textfeld 6">
            <a:extLst>
              <a:ext uri="{FF2B5EF4-FFF2-40B4-BE49-F238E27FC236}">
                <a16:creationId xmlns:a16="http://schemas.microsoft.com/office/drawing/2014/main" id="{F45DEF7E-A1B1-4341-84B3-32EF37DC4174}"/>
              </a:ext>
            </a:extLst>
          </p:cNvPr>
          <p:cNvSpPr txBox="1"/>
          <p:nvPr/>
        </p:nvSpPr>
        <p:spPr>
          <a:xfrm>
            <a:off x="990420" y="1605414"/>
            <a:ext cx="288032" cy="64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173B64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32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7">
                <a:extLst>
                  <a:ext uri="{FF2B5EF4-FFF2-40B4-BE49-F238E27FC236}">
                    <a16:creationId xmlns:a16="http://schemas.microsoft.com/office/drawing/2014/main" id="{3BECD977-2995-46F6-B645-B69B6AA238C7}"/>
                  </a:ext>
                </a:extLst>
              </p:cNvPr>
              <p:cNvSpPr txBox="1"/>
              <p:nvPr/>
            </p:nvSpPr>
            <p:spPr>
              <a:xfrm>
                <a:off x="982036" y="2281220"/>
                <a:ext cx="7179927" cy="2642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de-DE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rgbClr val="173B64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=9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Tanimoto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9+7</m:t>
                              </m:r>
                            </m:e>
                          </m:d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=0.4545=45.45 %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𝑠𝑖𝑚𝑖𝑙𝑎𝑟𝑖𝑡𝑦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7">
                <a:extLst>
                  <a:ext uri="{FF2B5EF4-FFF2-40B4-BE49-F238E27FC236}">
                    <a16:creationId xmlns:a16="http://schemas.microsoft.com/office/drawing/2014/main" id="{3BECD977-2995-46F6-B645-B69B6AA23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036" y="2281220"/>
                <a:ext cx="7179927" cy="2642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85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28A16-3BD5-4C6A-94F3-E7E6A12D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pic>
        <p:nvPicPr>
          <p:cNvPr id="1026" name="Picture 2" descr="https://upload.wikimedia.org/wikipedia/commons/thumb/e/e1/Amphetamine_%26_Methylhexanamine_similarity_V.2.svg/220px-Amphetamine_%26_Methylhexanamine_similarity_V.2.svg.png">
            <a:extLst>
              <a:ext uri="{FF2B5EF4-FFF2-40B4-BE49-F238E27FC236}">
                <a16:creationId xmlns:a16="http://schemas.microsoft.com/office/drawing/2014/main" id="{E4DA0B61-D68E-487E-AED5-08C90637B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647825"/>
            <a:ext cx="2095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76CE944-CBFB-4DF4-B923-152C951E74A9}"/>
              </a:ext>
            </a:extLst>
          </p:cNvPr>
          <p:cNvSpPr txBox="1"/>
          <p:nvPr/>
        </p:nvSpPr>
        <p:spPr>
          <a:xfrm>
            <a:off x="971600" y="1995686"/>
            <a:ext cx="1519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Amphetamine</a:t>
            </a:r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FBEABC-7EE2-440E-9D9C-41B2138016CB}"/>
              </a:ext>
            </a:extLst>
          </p:cNvPr>
          <p:cNvSpPr txBox="1"/>
          <p:nvPr/>
        </p:nvSpPr>
        <p:spPr>
          <a:xfrm>
            <a:off x="971600" y="3066514"/>
            <a:ext cx="199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Methylhexanamine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7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244841B3-EA9E-4364-9DBD-C533A0D95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636" y="2527319"/>
            <a:ext cx="2800727" cy="141258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C94A73B-898A-4248-80A9-F66EE73E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Opposite Effect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F03F469-1DD9-40D3-AECD-8E69D2BF0B18}"/>
              </a:ext>
            </a:extLst>
          </p:cNvPr>
          <p:cNvSpPr txBox="1"/>
          <p:nvPr/>
        </p:nvSpPr>
        <p:spPr>
          <a:xfrm>
            <a:off x="971600" y="1995686"/>
            <a:ext cx="107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Folic</a:t>
            </a:r>
            <a:r>
              <a:rPr lang="de-DE" dirty="0"/>
              <a:t> Acid</a:t>
            </a:r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DCAE4A-D79E-4213-86DD-E80C058F0E64}"/>
              </a:ext>
            </a:extLst>
          </p:cNvPr>
          <p:cNvSpPr txBox="1"/>
          <p:nvPr/>
        </p:nvSpPr>
        <p:spPr>
          <a:xfrm>
            <a:off x="971600" y="3066514"/>
            <a:ext cx="147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Methotrexate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2818472-8B81-4FF5-A52A-ADAF989A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081" y="1131590"/>
            <a:ext cx="2795839" cy="14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8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ED377-50FF-454E-81F5-DA0ECABC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Studying Similarity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455903-8440-425F-A04F-FC8471D25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Find new therapeutic molecules</a:t>
            </a:r>
          </a:p>
          <a:p>
            <a:r>
              <a:rPr lang="en-US" noProof="0" dirty="0"/>
              <a:t>Understand mode of action</a:t>
            </a:r>
          </a:p>
          <a:p>
            <a:r>
              <a:rPr lang="en-US" noProof="0" dirty="0"/>
              <a:t>Identify core fragments</a:t>
            </a:r>
          </a:p>
        </p:txBody>
      </p:sp>
    </p:spTree>
    <p:extLst>
      <p:ext uri="{BB962C8B-B14F-4D97-AF65-F5344CB8AC3E}">
        <p14:creationId xmlns:p14="http://schemas.microsoft.com/office/powerpoint/2010/main" val="86380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54544-FCA2-47A3-A575-25DA84710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noProof="0" dirty="0"/>
              <a:t>Similarity within Biomolecules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82EDB5-A7AF-4FCD-A936-87DAB8056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Atom and bonds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E8D8EC-A633-4FE0-ACA3-42FB47D66A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noProof="0" dirty="0"/>
              <a:t>Large number of elements</a:t>
            </a:r>
          </a:p>
          <a:p>
            <a:r>
              <a:rPr lang="en-US" noProof="0" dirty="0"/>
              <a:t>High level of similarity based on backbone</a:t>
            </a:r>
          </a:p>
          <a:p>
            <a:pPr lvl="1"/>
            <a:r>
              <a:rPr lang="en-US" noProof="0" dirty="0"/>
              <a:t>RNA (sugar-phosphate)</a:t>
            </a:r>
          </a:p>
          <a:p>
            <a:pPr lvl="1"/>
            <a:r>
              <a:rPr lang="en-US" noProof="0" dirty="0"/>
              <a:t>Peptide (amino-acid)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04746B7-988C-4B8F-9B0F-66FE3840A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noProof="0" dirty="0"/>
              <a:t>Sequence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42820D1-839E-419A-B595-329A33CC7A2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noProof="0" dirty="0"/>
              <a:t>Unnatural amino acids</a:t>
            </a:r>
          </a:p>
          <a:p>
            <a:r>
              <a:rPr lang="en-US" noProof="0" dirty="0"/>
              <a:t>Branches</a:t>
            </a:r>
          </a:p>
          <a:p>
            <a:r>
              <a:rPr lang="en-US" noProof="0" dirty="0"/>
              <a:t>Complex molecules</a:t>
            </a:r>
          </a:p>
          <a:p>
            <a:pPr lvl="1"/>
            <a:r>
              <a:rPr lang="en-US" noProof="0" dirty="0"/>
              <a:t>RNA/PEPTIDE/CHEM combinations</a:t>
            </a:r>
          </a:p>
        </p:txBody>
      </p:sp>
    </p:spTree>
    <p:extLst>
      <p:ext uri="{BB962C8B-B14F-4D97-AF65-F5344CB8AC3E}">
        <p14:creationId xmlns:p14="http://schemas.microsoft.com/office/powerpoint/2010/main" val="270425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B3AC5-8DAC-4ED5-AC9D-08C056D8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HELM Similarity Library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AD497A-ACCD-4792-A55B-3485FA3A1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noProof="0" dirty="0"/>
              <a:t>Create fingerprint of molecules based on HELM notation</a:t>
            </a:r>
          </a:p>
          <a:p>
            <a:r>
              <a:rPr lang="en-US" sz="2800" noProof="0" dirty="0"/>
              <a:t>Calculate similarity based on </a:t>
            </a:r>
            <a:r>
              <a:rPr lang="en-US" sz="2800" noProof="0" dirty="0" err="1"/>
              <a:t>Tanimoto</a:t>
            </a:r>
            <a:r>
              <a:rPr lang="en-US" sz="2800" noProof="0" dirty="0"/>
              <a:t> coefficient</a:t>
            </a:r>
          </a:p>
          <a:p>
            <a:r>
              <a:rPr lang="en-US" sz="2800" noProof="0" dirty="0"/>
              <a:t>Consider natural analogs</a:t>
            </a:r>
          </a:p>
          <a:p>
            <a:r>
              <a:rPr lang="en-US" sz="2800" noProof="0" dirty="0"/>
              <a:t>Similarity search</a:t>
            </a:r>
          </a:p>
          <a:p>
            <a:r>
              <a:rPr lang="en-US" sz="2800" noProof="0" dirty="0"/>
              <a:t>Substructure filter</a:t>
            </a:r>
          </a:p>
          <a:p>
            <a:r>
              <a:rPr lang="en-US" sz="2800" noProof="0" dirty="0"/>
              <a:t>Example GUI</a:t>
            </a:r>
          </a:p>
        </p:txBody>
      </p:sp>
    </p:spTree>
    <p:extLst>
      <p:ext uri="{BB962C8B-B14F-4D97-AF65-F5344CB8AC3E}">
        <p14:creationId xmlns:p14="http://schemas.microsoft.com/office/powerpoint/2010/main" val="12028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2867F-B31C-4BE3-9573-1467FEF4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How to use the Library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430135-EF87-4ACC-9A11-CEFAF8AB0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507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noProof="0" dirty="0"/>
              <a:t>Native Java class library:</a:t>
            </a:r>
          </a:p>
          <a:p>
            <a:pPr marL="0" indent="0">
              <a:buNone/>
            </a:pPr>
            <a:r>
              <a:rPr lang="en-US" sz="2000" noProof="0" dirty="0"/>
              <a:t>https://github.com/QuattroResearch/HELMSimilarityLibrary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2F74FE0-BC16-49EA-B4DB-AF92E6CE0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670" y="2270526"/>
            <a:ext cx="6104659" cy="217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93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2867F-B31C-4BE3-9573-1467FEF4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How to use the library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430135-EF87-4ACC-9A11-CEFAF8AB0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856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noProof="0" dirty="0"/>
              <a:t>As a REST service:</a:t>
            </a:r>
          </a:p>
          <a:p>
            <a:pPr marL="0" indent="0">
              <a:buNone/>
            </a:pPr>
            <a:r>
              <a:rPr lang="en-US" sz="2000" noProof="0" dirty="0"/>
              <a:t>https://github.com/PistoiaHELM/HELM2WebService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DA8F0B9-119C-42DC-B1C6-FD99135091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36578"/>
            <a:ext cx="4163069" cy="263942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1EB6058-8641-46C9-BEBB-03B570328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27734"/>
            <a:ext cx="2857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5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Bildschirmpräsentation (16:9)</PresentationFormat>
  <Paragraphs>101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Consolas</vt:lpstr>
      <vt:lpstr>Wingdings</vt:lpstr>
      <vt:lpstr>Office Theme</vt:lpstr>
      <vt:lpstr>Similarity analysis of  oligonucleotides  based on HELM notation</vt:lpstr>
      <vt:lpstr>Why Similarity?</vt:lpstr>
      <vt:lpstr>Example</vt:lpstr>
      <vt:lpstr>Opposite Effect</vt:lpstr>
      <vt:lpstr>Studying Similarity</vt:lpstr>
      <vt:lpstr>Similarity within Biomolecules</vt:lpstr>
      <vt:lpstr>HELM Similarity Library</vt:lpstr>
      <vt:lpstr>How to use the Library</vt:lpstr>
      <vt:lpstr>How to use the library</vt:lpstr>
      <vt:lpstr>HELM2WebService</vt:lpstr>
      <vt:lpstr>Python Example</vt:lpstr>
      <vt:lpstr>HELM Similarity with KNIME</vt:lpstr>
      <vt:lpstr>HELM Similarity with KNIME</vt:lpstr>
      <vt:lpstr>HELM Similarity with KNIME</vt:lpstr>
      <vt:lpstr>HELM Similarity with KNIME</vt:lpstr>
      <vt:lpstr>HELM Similarity with KNIME</vt:lpstr>
      <vt:lpstr>HELM Similarity with KNIME</vt:lpstr>
      <vt:lpstr>HELM Similarity with KNIME</vt:lpstr>
      <vt:lpstr>HELMSimilarity GUI</vt:lpstr>
      <vt:lpstr>Summary</vt:lpstr>
      <vt:lpstr>Acknowledgement</vt:lpstr>
      <vt:lpstr>PowerPoint-Präsentation</vt:lpstr>
      <vt:lpstr>REST Service Documentation</vt:lpstr>
      <vt:lpstr>Fingerprinting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Findeis</dc:creator>
  <cp:lastModifiedBy>Markus Weisser</cp:lastModifiedBy>
  <cp:revision>131</cp:revision>
  <dcterms:created xsi:type="dcterms:W3CDTF">2013-04-25T12:00:03Z</dcterms:created>
  <dcterms:modified xsi:type="dcterms:W3CDTF">2018-08-15T12:36:29Z</dcterms:modified>
</cp:coreProperties>
</file>