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43" r:id="rId3"/>
    <p:sldId id="344" r:id="rId4"/>
    <p:sldId id="355" r:id="rId5"/>
    <p:sldId id="357" r:id="rId6"/>
    <p:sldId id="362" r:id="rId7"/>
    <p:sldId id="351" r:id="rId8"/>
    <p:sldId id="352" r:id="rId9"/>
    <p:sldId id="348" r:id="rId10"/>
    <p:sldId id="361" r:id="rId11"/>
    <p:sldId id="369" r:id="rId12"/>
    <p:sldId id="349" r:id="rId13"/>
    <p:sldId id="269" r:id="rId14"/>
    <p:sldId id="353" r:id="rId15"/>
    <p:sldId id="350" r:id="rId16"/>
    <p:sldId id="366" r:id="rId17"/>
    <p:sldId id="262" r:id="rId18"/>
    <p:sldId id="263" r:id="rId19"/>
    <p:sldId id="265" r:id="rId20"/>
    <p:sldId id="335" r:id="rId21"/>
    <p:sldId id="336" r:id="rId22"/>
    <p:sldId id="371" r:id="rId23"/>
    <p:sldId id="360" r:id="rId24"/>
    <p:sldId id="332" r:id="rId25"/>
    <p:sldId id="294" r:id="rId26"/>
    <p:sldId id="363" r:id="rId27"/>
    <p:sldId id="270" r:id="rId28"/>
    <p:sldId id="364" r:id="rId29"/>
    <p:sldId id="301" r:id="rId30"/>
    <p:sldId id="365" r:id="rId31"/>
    <p:sldId id="370" r:id="rId32"/>
    <p:sldId id="257" r:id="rId33"/>
    <p:sldId id="266" r:id="rId34"/>
    <p:sldId id="261" r:id="rId35"/>
    <p:sldId id="258" r:id="rId36"/>
    <p:sldId id="373" r:id="rId37"/>
    <p:sldId id="367" r:id="rId38"/>
    <p:sldId id="284" r:id="rId39"/>
    <p:sldId id="372" r:id="rId40"/>
    <p:sldId id="267" r:id="rId41"/>
    <p:sldId id="296" r:id="rId42"/>
    <p:sldId id="333" r:id="rId43"/>
    <p:sldId id="268" r:id="rId44"/>
    <p:sldId id="338" r:id="rId45"/>
    <p:sldId id="339" r:id="rId46"/>
    <p:sldId id="340" r:id="rId47"/>
    <p:sldId id="341" r:id="rId48"/>
    <p:sldId id="374" r:id="rId49"/>
    <p:sldId id="334" r:id="rId50"/>
    <p:sldId id="35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70AD47"/>
    <a:srgbClr val="ED7D31"/>
    <a:srgbClr val="E72121"/>
    <a:srgbClr val="000000"/>
    <a:srgbClr val="5B9BD5"/>
    <a:srgbClr val="EE0000"/>
    <a:srgbClr val="77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856" autoAdjust="0"/>
  </p:normalViewPr>
  <p:slideViewPr>
    <p:cSldViewPr snapToGrid="0">
      <p:cViewPr varScale="1">
        <p:scale>
          <a:sx n="74" d="100"/>
          <a:sy n="74" d="100"/>
        </p:scale>
        <p:origin x="104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55A1F4-12B5-451F-A5FE-0DDB81D0BDC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8F01483-D155-4892-9EE4-E95120B60E07}">
      <dgm:prSet phldrT="[Text]"/>
      <dgm:spPr/>
      <dgm:t>
        <a:bodyPr/>
        <a:lstStyle/>
        <a:p>
          <a:r>
            <a:rPr lang="en-US" dirty="0"/>
            <a:t>Twist Bioscience</a:t>
          </a:r>
        </a:p>
      </dgm:t>
    </dgm:pt>
    <dgm:pt modelId="{FCA49D8E-3AC2-42AD-9390-3AA18FBAEAF1}" type="parTrans" cxnId="{B65C228F-3B08-43B5-8314-604530F88E72}">
      <dgm:prSet/>
      <dgm:spPr/>
      <dgm:t>
        <a:bodyPr/>
        <a:lstStyle/>
        <a:p>
          <a:endParaRPr lang="en-US"/>
        </a:p>
      </dgm:t>
    </dgm:pt>
    <dgm:pt modelId="{B9E5E1EB-DEBE-40F9-AD4E-6DCCEBEC8722}" type="sibTrans" cxnId="{B65C228F-3B08-43B5-8314-604530F88E72}">
      <dgm:prSet/>
      <dgm:spPr/>
      <dgm:t>
        <a:bodyPr/>
        <a:lstStyle/>
        <a:p>
          <a:endParaRPr lang="en-US"/>
        </a:p>
      </dgm:t>
    </dgm:pt>
    <dgm:pt modelId="{89A004EF-81FF-4466-851A-D972B1256125}">
      <dgm:prSet phldrT="[Text]"/>
      <dgm:spPr/>
      <dgm:t>
        <a:bodyPr/>
        <a:lstStyle/>
        <a:p>
          <a:r>
            <a:rPr lang="en-US" dirty="0"/>
            <a:t>Ionis</a:t>
          </a:r>
        </a:p>
      </dgm:t>
    </dgm:pt>
    <dgm:pt modelId="{ECFAF079-F943-453C-91F1-6BE161001551}" type="parTrans" cxnId="{48D844A5-71D8-4A30-8465-7A19A4A181A0}">
      <dgm:prSet/>
      <dgm:spPr/>
      <dgm:t>
        <a:bodyPr/>
        <a:lstStyle/>
        <a:p>
          <a:endParaRPr lang="en-US"/>
        </a:p>
      </dgm:t>
    </dgm:pt>
    <dgm:pt modelId="{F132EBD2-C45A-4EE6-910E-4E8A7ECEE663}" type="sibTrans" cxnId="{48D844A5-71D8-4A30-8465-7A19A4A181A0}">
      <dgm:prSet/>
      <dgm:spPr/>
      <dgm:t>
        <a:bodyPr/>
        <a:lstStyle/>
        <a:p>
          <a:endParaRPr lang="en-US"/>
        </a:p>
      </dgm:t>
    </dgm:pt>
    <dgm:pt modelId="{02F5122C-C1A0-45C0-BC61-81E2D038BFA7}">
      <dgm:prSet phldrT="[Text]"/>
      <dgm:spPr/>
      <dgm:t>
        <a:bodyPr/>
        <a:lstStyle/>
        <a:p>
          <a:r>
            <a:rPr lang="en-US" dirty="0"/>
            <a:t>Genentech</a:t>
          </a:r>
        </a:p>
      </dgm:t>
    </dgm:pt>
    <dgm:pt modelId="{36932D43-3574-4524-A7CF-10354F7E5F2C}" type="parTrans" cxnId="{C8E1E15C-E5E8-4337-A53F-C012C3B432E1}">
      <dgm:prSet/>
      <dgm:spPr/>
      <dgm:t>
        <a:bodyPr/>
        <a:lstStyle/>
        <a:p>
          <a:endParaRPr lang="en-US"/>
        </a:p>
      </dgm:t>
    </dgm:pt>
    <dgm:pt modelId="{520E29D7-DC74-4680-8FBF-DBFDF12A35D8}" type="sibTrans" cxnId="{C8E1E15C-E5E8-4337-A53F-C012C3B432E1}">
      <dgm:prSet/>
      <dgm:spPr/>
      <dgm:t>
        <a:bodyPr/>
        <a:lstStyle/>
        <a:p>
          <a:endParaRPr lang="en-US"/>
        </a:p>
      </dgm:t>
    </dgm:pt>
    <dgm:pt modelId="{44A40858-39B3-4647-B304-CA134D19D9A8}">
      <dgm:prSet phldrT="[Text]"/>
      <dgm:spPr/>
      <dgm:t>
        <a:bodyPr/>
        <a:lstStyle/>
        <a:p>
          <a:r>
            <a:rPr lang="en-US" dirty="0"/>
            <a:t>Integrated DNA Technologies</a:t>
          </a:r>
        </a:p>
      </dgm:t>
    </dgm:pt>
    <dgm:pt modelId="{14541D7D-C7FA-437E-9F75-E03CB13C1A36}" type="parTrans" cxnId="{93DCAB0A-000E-409F-9496-F357986EC8F9}">
      <dgm:prSet/>
      <dgm:spPr/>
      <dgm:t>
        <a:bodyPr/>
        <a:lstStyle/>
        <a:p>
          <a:endParaRPr lang="en-US"/>
        </a:p>
      </dgm:t>
    </dgm:pt>
    <dgm:pt modelId="{C94C3D33-8C6F-4938-8E6C-002F61D3EBB4}" type="sibTrans" cxnId="{93DCAB0A-000E-409F-9496-F357986EC8F9}">
      <dgm:prSet/>
      <dgm:spPr/>
      <dgm:t>
        <a:bodyPr/>
        <a:lstStyle/>
        <a:p>
          <a:endParaRPr lang="en-US"/>
        </a:p>
      </dgm:t>
    </dgm:pt>
    <dgm:pt modelId="{99658274-8FE0-4AB1-B793-6B7DFF97A239}">
      <dgm:prSet phldrT="[Text]"/>
      <dgm:spPr/>
      <dgm:t>
        <a:bodyPr/>
        <a:lstStyle/>
        <a:p>
          <a:r>
            <a:rPr lang="en-US" dirty="0"/>
            <a:t>PerkinElmer</a:t>
          </a:r>
        </a:p>
      </dgm:t>
    </dgm:pt>
    <dgm:pt modelId="{0104AE6C-ED80-4A0D-88C6-72B17E9C935B}" type="parTrans" cxnId="{1695AD12-1365-4210-997B-1158947628F7}">
      <dgm:prSet/>
      <dgm:spPr/>
      <dgm:t>
        <a:bodyPr/>
        <a:lstStyle/>
        <a:p>
          <a:endParaRPr lang="en-US"/>
        </a:p>
      </dgm:t>
    </dgm:pt>
    <dgm:pt modelId="{804BEC39-0C8A-4092-ABAB-9AFB94F21CCF}" type="sibTrans" cxnId="{1695AD12-1365-4210-997B-1158947628F7}">
      <dgm:prSet/>
      <dgm:spPr/>
      <dgm:t>
        <a:bodyPr/>
        <a:lstStyle/>
        <a:p>
          <a:endParaRPr lang="en-US"/>
        </a:p>
      </dgm:t>
    </dgm:pt>
    <dgm:pt modelId="{DFAF6122-930C-4C30-93B2-542768F40A43}">
      <dgm:prSet phldrT="[Text]"/>
      <dgm:spPr/>
      <dgm:t>
        <a:bodyPr/>
        <a:lstStyle/>
        <a:p>
          <a:r>
            <a:rPr lang="en-US" dirty="0" err="1"/>
            <a:t>Thermo</a:t>
          </a:r>
          <a:r>
            <a:rPr lang="en-US" dirty="0"/>
            <a:t> Fisher Scientific</a:t>
          </a:r>
        </a:p>
      </dgm:t>
    </dgm:pt>
    <dgm:pt modelId="{83C4FB74-C7F0-436B-B47B-2E79DA77632D}" type="parTrans" cxnId="{E4281887-F070-4B54-A848-4DA661ECE0CE}">
      <dgm:prSet/>
      <dgm:spPr/>
      <dgm:t>
        <a:bodyPr/>
        <a:lstStyle/>
        <a:p>
          <a:endParaRPr lang="en-US"/>
        </a:p>
      </dgm:t>
    </dgm:pt>
    <dgm:pt modelId="{FE949592-1220-4262-ACC8-0CA19221A719}" type="sibTrans" cxnId="{E4281887-F070-4B54-A848-4DA661ECE0CE}">
      <dgm:prSet/>
      <dgm:spPr/>
      <dgm:t>
        <a:bodyPr/>
        <a:lstStyle/>
        <a:p>
          <a:endParaRPr lang="en-US"/>
        </a:p>
      </dgm:t>
    </dgm:pt>
    <dgm:pt modelId="{80527F22-1132-49C9-97C0-608746E35D6D}">
      <dgm:prSet phldrT="[Text]"/>
      <dgm:spPr/>
      <dgm:t>
        <a:bodyPr/>
        <a:lstStyle/>
        <a:p>
          <a:r>
            <a:rPr lang="en-US" dirty="0" err="1"/>
            <a:t>etc</a:t>
          </a:r>
          <a:endParaRPr lang="en-US" dirty="0"/>
        </a:p>
      </dgm:t>
    </dgm:pt>
    <dgm:pt modelId="{79D48609-82B7-4E3F-9218-4B0F82E27BA0}" type="parTrans" cxnId="{76AEB11E-BB6E-48BF-967A-78313AD6B6EB}">
      <dgm:prSet/>
      <dgm:spPr/>
      <dgm:t>
        <a:bodyPr/>
        <a:lstStyle/>
        <a:p>
          <a:endParaRPr lang="en-US"/>
        </a:p>
      </dgm:t>
    </dgm:pt>
    <dgm:pt modelId="{11D28E09-845A-4F13-8C21-9468300FC1D4}" type="sibTrans" cxnId="{76AEB11E-BB6E-48BF-967A-78313AD6B6EB}">
      <dgm:prSet/>
      <dgm:spPr/>
      <dgm:t>
        <a:bodyPr/>
        <a:lstStyle/>
        <a:p>
          <a:endParaRPr lang="en-US"/>
        </a:p>
      </dgm:t>
    </dgm:pt>
    <dgm:pt modelId="{02C87E51-35E5-469C-A7A3-1875E15EE4A7}">
      <dgm:prSet phldrT="[Text]"/>
      <dgm:spPr/>
      <dgm:t>
        <a:bodyPr/>
        <a:lstStyle/>
        <a:p>
          <a:r>
            <a:rPr lang="en-US" dirty="0" err="1"/>
            <a:t>Bioautomation</a:t>
          </a:r>
          <a:r>
            <a:rPr lang="en-US" dirty="0"/>
            <a:t> </a:t>
          </a:r>
        </a:p>
      </dgm:t>
    </dgm:pt>
    <dgm:pt modelId="{0B63AD1A-65E8-4F84-82AC-16F188A4B97A}" type="parTrans" cxnId="{2D709064-6D00-4EF8-8089-A361EF4ECA9A}">
      <dgm:prSet/>
      <dgm:spPr/>
      <dgm:t>
        <a:bodyPr/>
        <a:lstStyle/>
        <a:p>
          <a:endParaRPr lang="en-US"/>
        </a:p>
      </dgm:t>
    </dgm:pt>
    <dgm:pt modelId="{436BFB6F-2EC1-419F-A0D7-A89EC5E33ACA}" type="sibTrans" cxnId="{2D709064-6D00-4EF8-8089-A361EF4ECA9A}">
      <dgm:prSet/>
      <dgm:spPr/>
      <dgm:t>
        <a:bodyPr/>
        <a:lstStyle/>
        <a:p>
          <a:endParaRPr lang="en-US"/>
        </a:p>
      </dgm:t>
    </dgm:pt>
    <dgm:pt modelId="{F3C1AAE3-071C-4B5A-A283-0CF9E1959ABB}" type="pres">
      <dgm:prSet presAssocID="{C155A1F4-12B5-451F-A5FE-0DDB81D0BDC1}" presName="linear" presStyleCnt="0">
        <dgm:presLayoutVars>
          <dgm:dir/>
          <dgm:animLvl val="lvl"/>
          <dgm:resizeHandles val="exact"/>
        </dgm:presLayoutVars>
      </dgm:prSet>
      <dgm:spPr/>
    </dgm:pt>
    <dgm:pt modelId="{0F4A3EB8-AD2A-49BA-A5CB-F536174BD821}" type="pres">
      <dgm:prSet presAssocID="{78F01483-D155-4892-9EE4-E95120B60E07}" presName="parentLin" presStyleCnt="0"/>
      <dgm:spPr/>
    </dgm:pt>
    <dgm:pt modelId="{C2FB705C-E7A8-43CC-AD69-6F933D6E6CDB}" type="pres">
      <dgm:prSet presAssocID="{78F01483-D155-4892-9EE4-E95120B60E07}" presName="parentLeftMargin" presStyleLbl="node1" presStyleIdx="0" presStyleCnt="8"/>
      <dgm:spPr/>
    </dgm:pt>
    <dgm:pt modelId="{314627FC-68A6-4FD5-A18C-DA8C61A2D82E}" type="pres">
      <dgm:prSet presAssocID="{78F01483-D155-4892-9EE4-E95120B60E07}" presName="parentText" presStyleLbl="node1" presStyleIdx="0" presStyleCnt="8">
        <dgm:presLayoutVars>
          <dgm:chMax val="0"/>
          <dgm:bulletEnabled val="1"/>
        </dgm:presLayoutVars>
      </dgm:prSet>
      <dgm:spPr/>
    </dgm:pt>
    <dgm:pt modelId="{3558E203-1EC5-4EDE-838E-33CA22148946}" type="pres">
      <dgm:prSet presAssocID="{78F01483-D155-4892-9EE4-E95120B60E07}" presName="negativeSpace" presStyleCnt="0"/>
      <dgm:spPr/>
    </dgm:pt>
    <dgm:pt modelId="{7EFCAAC3-FD6D-4B64-95B9-1EC85AD4F1A8}" type="pres">
      <dgm:prSet presAssocID="{78F01483-D155-4892-9EE4-E95120B60E07}" presName="childText" presStyleLbl="conFgAcc1" presStyleIdx="0" presStyleCnt="8">
        <dgm:presLayoutVars>
          <dgm:bulletEnabled val="1"/>
        </dgm:presLayoutVars>
      </dgm:prSet>
      <dgm:spPr/>
    </dgm:pt>
    <dgm:pt modelId="{D8BAA012-3F33-4883-9BDC-9E9E0E50A7F0}" type="pres">
      <dgm:prSet presAssocID="{B9E5E1EB-DEBE-40F9-AD4E-6DCCEBEC8722}" presName="spaceBetweenRectangles" presStyleCnt="0"/>
      <dgm:spPr/>
    </dgm:pt>
    <dgm:pt modelId="{9579118B-D9AB-493C-874D-889257E1C47B}" type="pres">
      <dgm:prSet presAssocID="{89A004EF-81FF-4466-851A-D972B1256125}" presName="parentLin" presStyleCnt="0"/>
      <dgm:spPr/>
    </dgm:pt>
    <dgm:pt modelId="{679B601D-6EA3-49EF-84D8-2C7C5CAEB7E1}" type="pres">
      <dgm:prSet presAssocID="{89A004EF-81FF-4466-851A-D972B1256125}" presName="parentLeftMargin" presStyleLbl="node1" presStyleIdx="0" presStyleCnt="8"/>
      <dgm:spPr/>
    </dgm:pt>
    <dgm:pt modelId="{84EC6AAB-3066-4867-A435-1A17BD353CD2}" type="pres">
      <dgm:prSet presAssocID="{89A004EF-81FF-4466-851A-D972B1256125}" presName="parentText" presStyleLbl="node1" presStyleIdx="1" presStyleCnt="8">
        <dgm:presLayoutVars>
          <dgm:chMax val="0"/>
          <dgm:bulletEnabled val="1"/>
        </dgm:presLayoutVars>
      </dgm:prSet>
      <dgm:spPr/>
    </dgm:pt>
    <dgm:pt modelId="{B33E0A87-3EF6-466C-A293-9A6CE256ECE0}" type="pres">
      <dgm:prSet presAssocID="{89A004EF-81FF-4466-851A-D972B1256125}" presName="negativeSpace" presStyleCnt="0"/>
      <dgm:spPr/>
    </dgm:pt>
    <dgm:pt modelId="{0D38A92B-D280-4116-8DD3-B8C63CE653F3}" type="pres">
      <dgm:prSet presAssocID="{89A004EF-81FF-4466-851A-D972B1256125}" presName="childText" presStyleLbl="conFgAcc1" presStyleIdx="1" presStyleCnt="8">
        <dgm:presLayoutVars>
          <dgm:bulletEnabled val="1"/>
        </dgm:presLayoutVars>
      </dgm:prSet>
      <dgm:spPr/>
    </dgm:pt>
    <dgm:pt modelId="{0233DA6A-0257-4610-9772-D3E616D38652}" type="pres">
      <dgm:prSet presAssocID="{F132EBD2-C45A-4EE6-910E-4E8A7ECEE663}" presName="spaceBetweenRectangles" presStyleCnt="0"/>
      <dgm:spPr/>
    </dgm:pt>
    <dgm:pt modelId="{D4D4E43D-012B-4A8C-88DD-E2BAF6F678FF}" type="pres">
      <dgm:prSet presAssocID="{02F5122C-C1A0-45C0-BC61-81E2D038BFA7}" presName="parentLin" presStyleCnt="0"/>
      <dgm:spPr/>
    </dgm:pt>
    <dgm:pt modelId="{E2C030FE-924E-47B7-A940-132192C96185}" type="pres">
      <dgm:prSet presAssocID="{02F5122C-C1A0-45C0-BC61-81E2D038BFA7}" presName="parentLeftMargin" presStyleLbl="node1" presStyleIdx="1" presStyleCnt="8"/>
      <dgm:spPr/>
    </dgm:pt>
    <dgm:pt modelId="{E78642D0-B5C6-4C27-ABB4-3A9FF63BF33E}" type="pres">
      <dgm:prSet presAssocID="{02F5122C-C1A0-45C0-BC61-81E2D038BFA7}" presName="parentText" presStyleLbl="node1" presStyleIdx="2" presStyleCnt="8">
        <dgm:presLayoutVars>
          <dgm:chMax val="0"/>
          <dgm:bulletEnabled val="1"/>
        </dgm:presLayoutVars>
      </dgm:prSet>
      <dgm:spPr/>
    </dgm:pt>
    <dgm:pt modelId="{F0922E88-F9A4-4170-A65F-2C85B7CBB2A0}" type="pres">
      <dgm:prSet presAssocID="{02F5122C-C1A0-45C0-BC61-81E2D038BFA7}" presName="negativeSpace" presStyleCnt="0"/>
      <dgm:spPr/>
    </dgm:pt>
    <dgm:pt modelId="{8F2EFD29-17F6-4DCB-9471-2A285E4191A2}" type="pres">
      <dgm:prSet presAssocID="{02F5122C-C1A0-45C0-BC61-81E2D038BFA7}" presName="childText" presStyleLbl="conFgAcc1" presStyleIdx="2" presStyleCnt="8">
        <dgm:presLayoutVars>
          <dgm:bulletEnabled val="1"/>
        </dgm:presLayoutVars>
      </dgm:prSet>
      <dgm:spPr/>
    </dgm:pt>
    <dgm:pt modelId="{A54734FF-F1F7-4212-BB95-413830B5CC79}" type="pres">
      <dgm:prSet presAssocID="{520E29D7-DC74-4680-8FBF-DBFDF12A35D8}" presName="spaceBetweenRectangles" presStyleCnt="0"/>
      <dgm:spPr/>
    </dgm:pt>
    <dgm:pt modelId="{5B466268-2B87-494E-8E26-CE2D221E80ED}" type="pres">
      <dgm:prSet presAssocID="{44A40858-39B3-4647-B304-CA134D19D9A8}" presName="parentLin" presStyleCnt="0"/>
      <dgm:spPr/>
    </dgm:pt>
    <dgm:pt modelId="{E2E2320D-37BA-413E-8ECF-EB4EC5050602}" type="pres">
      <dgm:prSet presAssocID="{44A40858-39B3-4647-B304-CA134D19D9A8}" presName="parentLeftMargin" presStyleLbl="node1" presStyleIdx="2" presStyleCnt="8"/>
      <dgm:spPr/>
    </dgm:pt>
    <dgm:pt modelId="{5602F0E4-5A1C-4DC1-96A6-A2A56338253E}" type="pres">
      <dgm:prSet presAssocID="{44A40858-39B3-4647-B304-CA134D19D9A8}" presName="parentText" presStyleLbl="node1" presStyleIdx="3" presStyleCnt="8">
        <dgm:presLayoutVars>
          <dgm:chMax val="0"/>
          <dgm:bulletEnabled val="1"/>
        </dgm:presLayoutVars>
      </dgm:prSet>
      <dgm:spPr/>
    </dgm:pt>
    <dgm:pt modelId="{9FB4891A-0C89-40D5-AD19-569B68108C92}" type="pres">
      <dgm:prSet presAssocID="{44A40858-39B3-4647-B304-CA134D19D9A8}" presName="negativeSpace" presStyleCnt="0"/>
      <dgm:spPr/>
    </dgm:pt>
    <dgm:pt modelId="{468EA472-3D54-4905-B4F5-5C8F9E63B092}" type="pres">
      <dgm:prSet presAssocID="{44A40858-39B3-4647-B304-CA134D19D9A8}" presName="childText" presStyleLbl="conFgAcc1" presStyleIdx="3" presStyleCnt="8">
        <dgm:presLayoutVars>
          <dgm:bulletEnabled val="1"/>
        </dgm:presLayoutVars>
      </dgm:prSet>
      <dgm:spPr/>
    </dgm:pt>
    <dgm:pt modelId="{529702C8-355F-4106-90E3-B94B204E152D}" type="pres">
      <dgm:prSet presAssocID="{C94C3D33-8C6F-4938-8E6C-002F61D3EBB4}" presName="spaceBetweenRectangles" presStyleCnt="0"/>
      <dgm:spPr/>
    </dgm:pt>
    <dgm:pt modelId="{D1EAE77D-A985-4FCA-8839-A5EF4857BD13}" type="pres">
      <dgm:prSet presAssocID="{02C87E51-35E5-469C-A7A3-1875E15EE4A7}" presName="parentLin" presStyleCnt="0"/>
      <dgm:spPr/>
    </dgm:pt>
    <dgm:pt modelId="{E9BDA7FE-BF06-420D-8042-66481ED642AC}" type="pres">
      <dgm:prSet presAssocID="{02C87E51-35E5-469C-A7A3-1875E15EE4A7}" presName="parentLeftMargin" presStyleLbl="node1" presStyleIdx="3" presStyleCnt="8"/>
      <dgm:spPr/>
    </dgm:pt>
    <dgm:pt modelId="{F77E4EE8-D99E-486C-A996-74A8A01E151C}" type="pres">
      <dgm:prSet presAssocID="{02C87E51-35E5-469C-A7A3-1875E15EE4A7}" presName="parentText" presStyleLbl="node1" presStyleIdx="4" presStyleCnt="8">
        <dgm:presLayoutVars>
          <dgm:chMax val="0"/>
          <dgm:bulletEnabled val="1"/>
        </dgm:presLayoutVars>
      </dgm:prSet>
      <dgm:spPr/>
    </dgm:pt>
    <dgm:pt modelId="{AA95C0A9-8684-4BE5-9174-9E59E5A245BA}" type="pres">
      <dgm:prSet presAssocID="{02C87E51-35E5-469C-A7A3-1875E15EE4A7}" presName="negativeSpace" presStyleCnt="0"/>
      <dgm:spPr/>
    </dgm:pt>
    <dgm:pt modelId="{A6FC37C6-D439-4E83-8732-385CB9EEB4F1}" type="pres">
      <dgm:prSet presAssocID="{02C87E51-35E5-469C-A7A3-1875E15EE4A7}" presName="childText" presStyleLbl="conFgAcc1" presStyleIdx="4" presStyleCnt="8">
        <dgm:presLayoutVars>
          <dgm:bulletEnabled val="1"/>
        </dgm:presLayoutVars>
      </dgm:prSet>
      <dgm:spPr/>
    </dgm:pt>
    <dgm:pt modelId="{51BFE7BB-4DB3-4213-A86F-59D0A59C817A}" type="pres">
      <dgm:prSet presAssocID="{436BFB6F-2EC1-419F-A0D7-A89EC5E33ACA}" presName="spaceBetweenRectangles" presStyleCnt="0"/>
      <dgm:spPr/>
    </dgm:pt>
    <dgm:pt modelId="{65200EE3-1FE7-48EE-8C31-37A2CE9AE700}" type="pres">
      <dgm:prSet presAssocID="{99658274-8FE0-4AB1-B793-6B7DFF97A239}" presName="parentLin" presStyleCnt="0"/>
      <dgm:spPr/>
    </dgm:pt>
    <dgm:pt modelId="{E90F31D5-0EDF-4FB8-89BA-E75A84F7DBD5}" type="pres">
      <dgm:prSet presAssocID="{99658274-8FE0-4AB1-B793-6B7DFF97A239}" presName="parentLeftMargin" presStyleLbl="node1" presStyleIdx="4" presStyleCnt="8"/>
      <dgm:spPr/>
    </dgm:pt>
    <dgm:pt modelId="{5982BF6B-4EF2-4A87-B931-B808FDB0A46A}" type="pres">
      <dgm:prSet presAssocID="{99658274-8FE0-4AB1-B793-6B7DFF97A239}" presName="parentText" presStyleLbl="node1" presStyleIdx="5" presStyleCnt="8">
        <dgm:presLayoutVars>
          <dgm:chMax val="0"/>
          <dgm:bulletEnabled val="1"/>
        </dgm:presLayoutVars>
      </dgm:prSet>
      <dgm:spPr/>
    </dgm:pt>
    <dgm:pt modelId="{2DC55E35-4A6F-4323-BEC9-FF99B631D03C}" type="pres">
      <dgm:prSet presAssocID="{99658274-8FE0-4AB1-B793-6B7DFF97A239}" presName="negativeSpace" presStyleCnt="0"/>
      <dgm:spPr/>
    </dgm:pt>
    <dgm:pt modelId="{82CBFBE3-F711-47F3-AF56-CDFBE3D9CB54}" type="pres">
      <dgm:prSet presAssocID="{99658274-8FE0-4AB1-B793-6B7DFF97A239}" presName="childText" presStyleLbl="conFgAcc1" presStyleIdx="5" presStyleCnt="8">
        <dgm:presLayoutVars>
          <dgm:bulletEnabled val="1"/>
        </dgm:presLayoutVars>
      </dgm:prSet>
      <dgm:spPr/>
    </dgm:pt>
    <dgm:pt modelId="{AF988956-FD37-4B71-9C5A-A784BFD28780}" type="pres">
      <dgm:prSet presAssocID="{804BEC39-0C8A-4092-ABAB-9AFB94F21CCF}" presName="spaceBetweenRectangles" presStyleCnt="0"/>
      <dgm:spPr/>
    </dgm:pt>
    <dgm:pt modelId="{D6BF5365-9A71-4464-8EB6-D9ABB1DC5FBE}" type="pres">
      <dgm:prSet presAssocID="{DFAF6122-930C-4C30-93B2-542768F40A43}" presName="parentLin" presStyleCnt="0"/>
      <dgm:spPr/>
    </dgm:pt>
    <dgm:pt modelId="{E14F14A2-E12D-4D45-94FC-3D0E1E961C3E}" type="pres">
      <dgm:prSet presAssocID="{DFAF6122-930C-4C30-93B2-542768F40A43}" presName="parentLeftMargin" presStyleLbl="node1" presStyleIdx="5" presStyleCnt="8"/>
      <dgm:spPr/>
    </dgm:pt>
    <dgm:pt modelId="{07E36BFC-9E61-49ED-AD57-E491044220BC}" type="pres">
      <dgm:prSet presAssocID="{DFAF6122-930C-4C30-93B2-542768F40A43}" presName="parentText" presStyleLbl="node1" presStyleIdx="6" presStyleCnt="8">
        <dgm:presLayoutVars>
          <dgm:chMax val="0"/>
          <dgm:bulletEnabled val="1"/>
        </dgm:presLayoutVars>
      </dgm:prSet>
      <dgm:spPr/>
    </dgm:pt>
    <dgm:pt modelId="{E603051E-16AB-48B5-86D2-5E9DC6AC4298}" type="pres">
      <dgm:prSet presAssocID="{DFAF6122-930C-4C30-93B2-542768F40A43}" presName="negativeSpace" presStyleCnt="0"/>
      <dgm:spPr/>
    </dgm:pt>
    <dgm:pt modelId="{46096179-F761-4033-9DBC-2DBC2D1270F8}" type="pres">
      <dgm:prSet presAssocID="{DFAF6122-930C-4C30-93B2-542768F40A43}" presName="childText" presStyleLbl="conFgAcc1" presStyleIdx="6" presStyleCnt="8">
        <dgm:presLayoutVars>
          <dgm:bulletEnabled val="1"/>
        </dgm:presLayoutVars>
      </dgm:prSet>
      <dgm:spPr/>
    </dgm:pt>
    <dgm:pt modelId="{738FD301-3272-49E5-A631-D294468C47F7}" type="pres">
      <dgm:prSet presAssocID="{FE949592-1220-4262-ACC8-0CA19221A719}" presName="spaceBetweenRectangles" presStyleCnt="0"/>
      <dgm:spPr/>
    </dgm:pt>
    <dgm:pt modelId="{3D936A14-CAAD-4B2A-BCFC-321912B3C214}" type="pres">
      <dgm:prSet presAssocID="{80527F22-1132-49C9-97C0-608746E35D6D}" presName="parentLin" presStyleCnt="0"/>
      <dgm:spPr/>
    </dgm:pt>
    <dgm:pt modelId="{8388C4DE-0377-41BC-B86F-15F5744FB62C}" type="pres">
      <dgm:prSet presAssocID="{80527F22-1132-49C9-97C0-608746E35D6D}" presName="parentLeftMargin" presStyleLbl="node1" presStyleIdx="6" presStyleCnt="8"/>
      <dgm:spPr/>
    </dgm:pt>
    <dgm:pt modelId="{22DC3701-7F8D-4BBF-AC93-B7D9240A077D}" type="pres">
      <dgm:prSet presAssocID="{80527F22-1132-49C9-97C0-608746E35D6D}" presName="parentText" presStyleLbl="node1" presStyleIdx="7" presStyleCnt="8">
        <dgm:presLayoutVars>
          <dgm:chMax val="0"/>
          <dgm:bulletEnabled val="1"/>
        </dgm:presLayoutVars>
      </dgm:prSet>
      <dgm:spPr/>
    </dgm:pt>
    <dgm:pt modelId="{8D2B4C23-4310-40E0-9478-7FB0E74CE423}" type="pres">
      <dgm:prSet presAssocID="{80527F22-1132-49C9-97C0-608746E35D6D}" presName="negativeSpace" presStyleCnt="0"/>
      <dgm:spPr/>
    </dgm:pt>
    <dgm:pt modelId="{4428B240-B482-4CE4-B498-1CAD1838C292}" type="pres">
      <dgm:prSet presAssocID="{80527F22-1132-49C9-97C0-608746E35D6D}" presName="childText" presStyleLbl="conFgAcc1" presStyleIdx="7" presStyleCnt="8">
        <dgm:presLayoutVars>
          <dgm:bulletEnabled val="1"/>
        </dgm:presLayoutVars>
      </dgm:prSet>
      <dgm:spPr/>
    </dgm:pt>
  </dgm:ptLst>
  <dgm:cxnLst>
    <dgm:cxn modelId="{93DCAB0A-000E-409F-9496-F357986EC8F9}" srcId="{C155A1F4-12B5-451F-A5FE-0DDB81D0BDC1}" destId="{44A40858-39B3-4647-B304-CA134D19D9A8}" srcOrd="3" destOrd="0" parTransId="{14541D7D-C7FA-437E-9F75-E03CB13C1A36}" sibTransId="{C94C3D33-8C6F-4938-8E6C-002F61D3EBB4}"/>
    <dgm:cxn modelId="{1695AD12-1365-4210-997B-1158947628F7}" srcId="{C155A1F4-12B5-451F-A5FE-0DDB81D0BDC1}" destId="{99658274-8FE0-4AB1-B793-6B7DFF97A239}" srcOrd="5" destOrd="0" parTransId="{0104AE6C-ED80-4A0D-88C6-72B17E9C935B}" sibTransId="{804BEC39-0C8A-4092-ABAB-9AFB94F21CCF}"/>
    <dgm:cxn modelId="{76AEB11E-BB6E-48BF-967A-78313AD6B6EB}" srcId="{C155A1F4-12B5-451F-A5FE-0DDB81D0BDC1}" destId="{80527F22-1132-49C9-97C0-608746E35D6D}" srcOrd="7" destOrd="0" parTransId="{79D48609-82B7-4E3F-9218-4B0F82E27BA0}" sibTransId="{11D28E09-845A-4F13-8C21-9468300FC1D4}"/>
    <dgm:cxn modelId="{FFEF8424-C76D-494F-B63E-F5C12CFFD86A}" type="presOf" srcId="{89A004EF-81FF-4466-851A-D972B1256125}" destId="{679B601D-6EA3-49EF-84D8-2C7C5CAEB7E1}" srcOrd="0" destOrd="0" presId="urn:microsoft.com/office/officeart/2005/8/layout/list1"/>
    <dgm:cxn modelId="{AA4C452D-E38A-42FD-BCFD-07E40A72E83D}" type="presOf" srcId="{78F01483-D155-4892-9EE4-E95120B60E07}" destId="{C2FB705C-E7A8-43CC-AD69-6F933D6E6CDB}" srcOrd="0" destOrd="0" presId="urn:microsoft.com/office/officeart/2005/8/layout/list1"/>
    <dgm:cxn modelId="{37778733-883D-4CBA-B650-0C98258EE1FC}" type="presOf" srcId="{44A40858-39B3-4647-B304-CA134D19D9A8}" destId="{E2E2320D-37BA-413E-8ECF-EB4EC5050602}" srcOrd="0" destOrd="0" presId="urn:microsoft.com/office/officeart/2005/8/layout/list1"/>
    <dgm:cxn modelId="{67AA3139-A1B3-408A-A4D2-BEDF0BACF9D0}" type="presOf" srcId="{44A40858-39B3-4647-B304-CA134D19D9A8}" destId="{5602F0E4-5A1C-4DC1-96A6-A2A56338253E}" srcOrd="1" destOrd="0" presId="urn:microsoft.com/office/officeart/2005/8/layout/list1"/>
    <dgm:cxn modelId="{667C5F40-444B-4D76-99EA-CD8F043F6F8F}" type="presOf" srcId="{80527F22-1132-49C9-97C0-608746E35D6D}" destId="{8388C4DE-0377-41BC-B86F-15F5744FB62C}" srcOrd="0" destOrd="0" presId="urn:microsoft.com/office/officeart/2005/8/layout/list1"/>
    <dgm:cxn modelId="{40921A5B-545E-4679-B65F-CAB2A4FF834F}" type="presOf" srcId="{02F5122C-C1A0-45C0-BC61-81E2D038BFA7}" destId="{E78642D0-B5C6-4C27-ABB4-3A9FF63BF33E}" srcOrd="1" destOrd="0" presId="urn:microsoft.com/office/officeart/2005/8/layout/list1"/>
    <dgm:cxn modelId="{C8E1E15C-E5E8-4337-A53F-C012C3B432E1}" srcId="{C155A1F4-12B5-451F-A5FE-0DDB81D0BDC1}" destId="{02F5122C-C1A0-45C0-BC61-81E2D038BFA7}" srcOrd="2" destOrd="0" parTransId="{36932D43-3574-4524-A7CF-10354F7E5F2C}" sibTransId="{520E29D7-DC74-4680-8FBF-DBFDF12A35D8}"/>
    <dgm:cxn modelId="{E3B00A5D-7179-4986-AD14-FE27C89FF7D1}" type="presOf" srcId="{02C87E51-35E5-469C-A7A3-1875E15EE4A7}" destId="{E9BDA7FE-BF06-420D-8042-66481ED642AC}" srcOrd="0" destOrd="0" presId="urn:microsoft.com/office/officeart/2005/8/layout/list1"/>
    <dgm:cxn modelId="{60894C43-F90A-433F-B283-402D039FB161}" type="presOf" srcId="{DFAF6122-930C-4C30-93B2-542768F40A43}" destId="{E14F14A2-E12D-4D45-94FC-3D0E1E961C3E}" srcOrd="0" destOrd="0" presId="urn:microsoft.com/office/officeart/2005/8/layout/list1"/>
    <dgm:cxn modelId="{C1CC8244-179C-4BF1-9315-C9C99AEC2BF4}" type="presOf" srcId="{99658274-8FE0-4AB1-B793-6B7DFF97A239}" destId="{E90F31D5-0EDF-4FB8-89BA-E75A84F7DBD5}" srcOrd="0" destOrd="0" presId="urn:microsoft.com/office/officeart/2005/8/layout/list1"/>
    <dgm:cxn modelId="{2D709064-6D00-4EF8-8089-A361EF4ECA9A}" srcId="{C155A1F4-12B5-451F-A5FE-0DDB81D0BDC1}" destId="{02C87E51-35E5-469C-A7A3-1875E15EE4A7}" srcOrd="4" destOrd="0" parTransId="{0B63AD1A-65E8-4F84-82AC-16F188A4B97A}" sibTransId="{436BFB6F-2EC1-419F-A0D7-A89EC5E33ACA}"/>
    <dgm:cxn modelId="{BE627B4C-4AD8-4667-9153-842296F8EF3E}" type="presOf" srcId="{02C87E51-35E5-469C-A7A3-1875E15EE4A7}" destId="{F77E4EE8-D99E-486C-A996-74A8A01E151C}" srcOrd="1" destOrd="0" presId="urn:microsoft.com/office/officeart/2005/8/layout/list1"/>
    <dgm:cxn modelId="{4BD2E27C-B497-4EC1-800A-A7F223B58492}" type="presOf" srcId="{C155A1F4-12B5-451F-A5FE-0DDB81D0BDC1}" destId="{F3C1AAE3-071C-4B5A-A283-0CF9E1959ABB}" srcOrd="0" destOrd="0" presId="urn:microsoft.com/office/officeart/2005/8/layout/list1"/>
    <dgm:cxn modelId="{E4281887-F070-4B54-A848-4DA661ECE0CE}" srcId="{C155A1F4-12B5-451F-A5FE-0DDB81D0BDC1}" destId="{DFAF6122-930C-4C30-93B2-542768F40A43}" srcOrd="6" destOrd="0" parTransId="{83C4FB74-C7F0-436B-B47B-2E79DA77632D}" sibTransId="{FE949592-1220-4262-ACC8-0CA19221A719}"/>
    <dgm:cxn modelId="{B65C228F-3B08-43B5-8314-604530F88E72}" srcId="{C155A1F4-12B5-451F-A5FE-0DDB81D0BDC1}" destId="{78F01483-D155-4892-9EE4-E95120B60E07}" srcOrd="0" destOrd="0" parTransId="{FCA49D8E-3AC2-42AD-9390-3AA18FBAEAF1}" sibTransId="{B9E5E1EB-DEBE-40F9-AD4E-6DCCEBEC8722}"/>
    <dgm:cxn modelId="{3C966D97-899D-4F4E-A662-37D4AF09898C}" type="presOf" srcId="{80527F22-1132-49C9-97C0-608746E35D6D}" destId="{22DC3701-7F8D-4BBF-AC93-B7D9240A077D}" srcOrd="1" destOrd="0" presId="urn:microsoft.com/office/officeart/2005/8/layout/list1"/>
    <dgm:cxn modelId="{C4CCC6A1-14D2-4294-BDAD-68E56985950D}" type="presOf" srcId="{99658274-8FE0-4AB1-B793-6B7DFF97A239}" destId="{5982BF6B-4EF2-4A87-B931-B808FDB0A46A}" srcOrd="1" destOrd="0" presId="urn:microsoft.com/office/officeart/2005/8/layout/list1"/>
    <dgm:cxn modelId="{48D844A5-71D8-4A30-8465-7A19A4A181A0}" srcId="{C155A1F4-12B5-451F-A5FE-0DDB81D0BDC1}" destId="{89A004EF-81FF-4466-851A-D972B1256125}" srcOrd="1" destOrd="0" parTransId="{ECFAF079-F943-453C-91F1-6BE161001551}" sibTransId="{F132EBD2-C45A-4EE6-910E-4E8A7ECEE663}"/>
    <dgm:cxn modelId="{2BB4F6A5-F5BB-4856-AFFB-1D08CD817D9A}" type="presOf" srcId="{DFAF6122-930C-4C30-93B2-542768F40A43}" destId="{07E36BFC-9E61-49ED-AD57-E491044220BC}" srcOrd="1" destOrd="0" presId="urn:microsoft.com/office/officeart/2005/8/layout/list1"/>
    <dgm:cxn modelId="{8898AAB2-032C-4917-A0BE-45334E1B860C}" type="presOf" srcId="{02F5122C-C1A0-45C0-BC61-81E2D038BFA7}" destId="{E2C030FE-924E-47B7-A940-132192C96185}" srcOrd="0" destOrd="0" presId="urn:microsoft.com/office/officeart/2005/8/layout/list1"/>
    <dgm:cxn modelId="{C055F4C7-F3DE-447E-8C31-3A208CACC0FF}" type="presOf" srcId="{89A004EF-81FF-4466-851A-D972B1256125}" destId="{84EC6AAB-3066-4867-A435-1A17BD353CD2}" srcOrd="1" destOrd="0" presId="urn:microsoft.com/office/officeart/2005/8/layout/list1"/>
    <dgm:cxn modelId="{7B9AEADF-1B1D-4175-B41E-8501B60D212D}" type="presOf" srcId="{78F01483-D155-4892-9EE4-E95120B60E07}" destId="{314627FC-68A6-4FD5-A18C-DA8C61A2D82E}" srcOrd="1" destOrd="0" presId="urn:microsoft.com/office/officeart/2005/8/layout/list1"/>
    <dgm:cxn modelId="{80103DEA-16A9-466F-88B4-01B8AEA51A88}" type="presParOf" srcId="{F3C1AAE3-071C-4B5A-A283-0CF9E1959ABB}" destId="{0F4A3EB8-AD2A-49BA-A5CB-F536174BD821}" srcOrd="0" destOrd="0" presId="urn:microsoft.com/office/officeart/2005/8/layout/list1"/>
    <dgm:cxn modelId="{BD5DA571-A2A5-440A-8273-44D41F8F5FB1}" type="presParOf" srcId="{0F4A3EB8-AD2A-49BA-A5CB-F536174BD821}" destId="{C2FB705C-E7A8-43CC-AD69-6F933D6E6CDB}" srcOrd="0" destOrd="0" presId="urn:microsoft.com/office/officeart/2005/8/layout/list1"/>
    <dgm:cxn modelId="{CBCD5AE7-4D0A-4C23-B8F3-75C1222B8183}" type="presParOf" srcId="{0F4A3EB8-AD2A-49BA-A5CB-F536174BD821}" destId="{314627FC-68A6-4FD5-A18C-DA8C61A2D82E}" srcOrd="1" destOrd="0" presId="urn:microsoft.com/office/officeart/2005/8/layout/list1"/>
    <dgm:cxn modelId="{81E59A0E-D726-4F12-883D-E3D45983C825}" type="presParOf" srcId="{F3C1AAE3-071C-4B5A-A283-0CF9E1959ABB}" destId="{3558E203-1EC5-4EDE-838E-33CA22148946}" srcOrd="1" destOrd="0" presId="urn:microsoft.com/office/officeart/2005/8/layout/list1"/>
    <dgm:cxn modelId="{7AE2A05E-F702-4AC7-A056-9A7037E99E70}" type="presParOf" srcId="{F3C1AAE3-071C-4B5A-A283-0CF9E1959ABB}" destId="{7EFCAAC3-FD6D-4B64-95B9-1EC85AD4F1A8}" srcOrd="2" destOrd="0" presId="urn:microsoft.com/office/officeart/2005/8/layout/list1"/>
    <dgm:cxn modelId="{02F85FD6-1ABB-4E42-A022-0342BAD0ADF4}" type="presParOf" srcId="{F3C1AAE3-071C-4B5A-A283-0CF9E1959ABB}" destId="{D8BAA012-3F33-4883-9BDC-9E9E0E50A7F0}" srcOrd="3" destOrd="0" presId="urn:microsoft.com/office/officeart/2005/8/layout/list1"/>
    <dgm:cxn modelId="{2724EB1B-2944-4740-964B-8B5BA218C599}" type="presParOf" srcId="{F3C1AAE3-071C-4B5A-A283-0CF9E1959ABB}" destId="{9579118B-D9AB-493C-874D-889257E1C47B}" srcOrd="4" destOrd="0" presId="urn:microsoft.com/office/officeart/2005/8/layout/list1"/>
    <dgm:cxn modelId="{28E9EA98-10DC-47B8-B125-5021B876D40F}" type="presParOf" srcId="{9579118B-D9AB-493C-874D-889257E1C47B}" destId="{679B601D-6EA3-49EF-84D8-2C7C5CAEB7E1}" srcOrd="0" destOrd="0" presId="urn:microsoft.com/office/officeart/2005/8/layout/list1"/>
    <dgm:cxn modelId="{9E18B2D7-7EB8-46F0-A4FD-07D77CD16EB0}" type="presParOf" srcId="{9579118B-D9AB-493C-874D-889257E1C47B}" destId="{84EC6AAB-3066-4867-A435-1A17BD353CD2}" srcOrd="1" destOrd="0" presId="urn:microsoft.com/office/officeart/2005/8/layout/list1"/>
    <dgm:cxn modelId="{CFF5298B-0349-4B35-9249-69C31778AD59}" type="presParOf" srcId="{F3C1AAE3-071C-4B5A-A283-0CF9E1959ABB}" destId="{B33E0A87-3EF6-466C-A293-9A6CE256ECE0}" srcOrd="5" destOrd="0" presId="urn:microsoft.com/office/officeart/2005/8/layout/list1"/>
    <dgm:cxn modelId="{3BD0FEDF-4046-4C9B-B4DF-70BAF7A7E004}" type="presParOf" srcId="{F3C1AAE3-071C-4B5A-A283-0CF9E1959ABB}" destId="{0D38A92B-D280-4116-8DD3-B8C63CE653F3}" srcOrd="6" destOrd="0" presId="urn:microsoft.com/office/officeart/2005/8/layout/list1"/>
    <dgm:cxn modelId="{D266DC2C-89F4-4370-8867-90D5598BA34E}" type="presParOf" srcId="{F3C1AAE3-071C-4B5A-A283-0CF9E1959ABB}" destId="{0233DA6A-0257-4610-9772-D3E616D38652}" srcOrd="7" destOrd="0" presId="urn:microsoft.com/office/officeart/2005/8/layout/list1"/>
    <dgm:cxn modelId="{94829CD3-6BD5-4A8D-A941-A203518A4704}" type="presParOf" srcId="{F3C1AAE3-071C-4B5A-A283-0CF9E1959ABB}" destId="{D4D4E43D-012B-4A8C-88DD-E2BAF6F678FF}" srcOrd="8" destOrd="0" presId="urn:microsoft.com/office/officeart/2005/8/layout/list1"/>
    <dgm:cxn modelId="{BAF7CF8F-EFD9-4CC7-BB09-8478DC1E31EC}" type="presParOf" srcId="{D4D4E43D-012B-4A8C-88DD-E2BAF6F678FF}" destId="{E2C030FE-924E-47B7-A940-132192C96185}" srcOrd="0" destOrd="0" presId="urn:microsoft.com/office/officeart/2005/8/layout/list1"/>
    <dgm:cxn modelId="{25B22184-A5A0-42DB-89ED-0EE5ABDB7DE5}" type="presParOf" srcId="{D4D4E43D-012B-4A8C-88DD-E2BAF6F678FF}" destId="{E78642D0-B5C6-4C27-ABB4-3A9FF63BF33E}" srcOrd="1" destOrd="0" presId="urn:microsoft.com/office/officeart/2005/8/layout/list1"/>
    <dgm:cxn modelId="{6488BDE3-5755-4B9E-959D-0AD42F8F0C86}" type="presParOf" srcId="{F3C1AAE3-071C-4B5A-A283-0CF9E1959ABB}" destId="{F0922E88-F9A4-4170-A65F-2C85B7CBB2A0}" srcOrd="9" destOrd="0" presId="urn:microsoft.com/office/officeart/2005/8/layout/list1"/>
    <dgm:cxn modelId="{940D12EB-2014-41E3-A96C-772F8AFAC587}" type="presParOf" srcId="{F3C1AAE3-071C-4B5A-A283-0CF9E1959ABB}" destId="{8F2EFD29-17F6-4DCB-9471-2A285E4191A2}" srcOrd="10" destOrd="0" presId="urn:microsoft.com/office/officeart/2005/8/layout/list1"/>
    <dgm:cxn modelId="{C45B2AF7-717F-4147-A3A1-2C1A6FAF1334}" type="presParOf" srcId="{F3C1AAE3-071C-4B5A-A283-0CF9E1959ABB}" destId="{A54734FF-F1F7-4212-BB95-413830B5CC79}" srcOrd="11" destOrd="0" presId="urn:microsoft.com/office/officeart/2005/8/layout/list1"/>
    <dgm:cxn modelId="{7E099B62-1D78-4454-9BBE-73073A194AD1}" type="presParOf" srcId="{F3C1AAE3-071C-4B5A-A283-0CF9E1959ABB}" destId="{5B466268-2B87-494E-8E26-CE2D221E80ED}" srcOrd="12" destOrd="0" presId="urn:microsoft.com/office/officeart/2005/8/layout/list1"/>
    <dgm:cxn modelId="{9F1D9AD5-73B3-4690-A4FE-3210517F2AFD}" type="presParOf" srcId="{5B466268-2B87-494E-8E26-CE2D221E80ED}" destId="{E2E2320D-37BA-413E-8ECF-EB4EC5050602}" srcOrd="0" destOrd="0" presId="urn:microsoft.com/office/officeart/2005/8/layout/list1"/>
    <dgm:cxn modelId="{4E5216D7-4973-4041-A294-839584150C23}" type="presParOf" srcId="{5B466268-2B87-494E-8E26-CE2D221E80ED}" destId="{5602F0E4-5A1C-4DC1-96A6-A2A56338253E}" srcOrd="1" destOrd="0" presId="urn:microsoft.com/office/officeart/2005/8/layout/list1"/>
    <dgm:cxn modelId="{8C276909-910C-4C79-96E3-1F83F75788DA}" type="presParOf" srcId="{F3C1AAE3-071C-4B5A-A283-0CF9E1959ABB}" destId="{9FB4891A-0C89-40D5-AD19-569B68108C92}" srcOrd="13" destOrd="0" presId="urn:microsoft.com/office/officeart/2005/8/layout/list1"/>
    <dgm:cxn modelId="{08E98A18-2B81-4EF7-9AEC-B0EA089A7397}" type="presParOf" srcId="{F3C1AAE3-071C-4B5A-A283-0CF9E1959ABB}" destId="{468EA472-3D54-4905-B4F5-5C8F9E63B092}" srcOrd="14" destOrd="0" presId="urn:microsoft.com/office/officeart/2005/8/layout/list1"/>
    <dgm:cxn modelId="{811FD43D-2CEE-4692-BE56-C8603D9A338C}" type="presParOf" srcId="{F3C1AAE3-071C-4B5A-A283-0CF9E1959ABB}" destId="{529702C8-355F-4106-90E3-B94B204E152D}" srcOrd="15" destOrd="0" presId="urn:microsoft.com/office/officeart/2005/8/layout/list1"/>
    <dgm:cxn modelId="{FC2DB7EB-2EB2-48A4-B2F5-0C09E730B423}" type="presParOf" srcId="{F3C1AAE3-071C-4B5A-A283-0CF9E1959ABB}" destId="{D1EAE77D-A985-4FCA-8839-A5EF4857BD13}" srcOrd="16" destOrd="0" presId="urn:microsoft.com/office/officeart/2005/8/layout/list1"/>
    <dgm:cxn modelId="{376C49E6-8DC7-4906-91EA-8B3B03BD6F29}" type="presParOf" srcId="{D1EAE77D-A985-4FCA-8839-A5EF4857BD13}" destId="{E9BDA7FE-BF06-420D-8042-66481ED642AC}" srcOrd="0" destOrd="0" presId="urn:microsoft.com/office/officeart/2005/8/layout/list1"/>
    <dgm:cxn modelId="{D8D2B828-DD4F-4D75-96E0-109BF048A983}" type="presParOf" srcId="{D1EAE77D-A985-4FCA-8839-A5EF4857BD13}" destId="{F77E4EE8-D99E-486C-A996-74A8A01E151C}" srcOrd="1" destOrd="0" presId="urn:microsoft.com/office/officeart/2005/8/layout/list1"/>
    <dgm:cxn modelId="{CD4735D1-B560-4679-B12A-2B6A3B141C66}" type="presParOf" srcId="{F3C1AAE3-071C-4B5A-A283-0CF9E1959ABB}" destId="{AA95C0A9-8684-4BE5-9174-9E59E5A245BA}" srcOrd="17" destOrd="0" presId="urn:microsoft.com/office/officeart/2005/8/layout/list1"/>
    <dgm:cxn modelId="{D79A7630-AA60-4499-B534-C004379FF26B}" type="presParOf" srcId="{F3C1AAE3-071C-4B5A-A283-0CF9E1959ABB}" destId="{A6FC37C6-D439-4E83-8732-385CB9EEB4F1}" srcOrd="18" destOrd="0" presId="urn:microsoft.com/office/officeart/2005/8/layout/list1"/>
    <dgm:cxn modelId="{3F16E0BB-A326-4006-A87A-368B4125B002}" type="presParOf" srcId="{F3C1AAE3-071C-4B5A-A283-0CF9E1959ABB}" destId="{51BFE7BB-4DB3-4213-A86F-59D0A59C817A}" srcOrd="19" destOrd="0" presId="urn:microsoft.com/office/officeart/2005/8/layout/list1"/>
    <dgm:cxn modelId="{B0175BB0-13D6-432D-BB72-5BF5A52BE00F}" type="presParOf" srcId="{F3C1AAE3-071C-4B5A-A283-0CF9E1959ABB}" destId="{65200EE3-1FE7-48EE-8C31-37A2CE9AE700}" srcOrd="20" destOrd="0" presId="urn:microsoft.com/office/officeart/2005/8/layout/list1"/>
    <dgm:cxn modelId="{2CD00141-B85A-4D74-AD00-EA53024CD5D3}" type="presParOf" srcId="{65200EE3-1FE7-48EE-8C31-37A2CE9AE700}" destId="{E90F31D5-0EDF-4FB8-89BA-E75A84F7DBD5}" srcOrd="0" destOrd="0" presId="urn:microsoft.com/office/officeart/2005/8/layout/list1"/>
    <dgm:cxn modelId="{12005864-3690-4364-817D-C78D2203F317}" type="presParOf" srcId="{65200EE3-1FE7-48EE-8C31-37A2CE9AE700}" destId="{5982BF6B-4EF2-4A87-B931-B808FDB0A46A}" srcOrd="1" destOrd="0" presId="urn:microsoft.com/office/officeart/2005/8/layout/list1"/>
    <dgm:cxn modelId="{498AC48D-391E-47C9-AA82-A664FAB6DE88}" type="presParOf" srcId="{F3C1AAE3-071C-4B5A-A283-0CF9E1959ABB}" destId="{2DC55E35-4A6F-4323-BEC9-FF99B631D03C}" srcOrd="21" destOrd="0" presId="urn:microsoft.com/office/officeart/2005/8/layout/list1"/>
    <dgm:cxn modelId="{B24A735E-E8B6-45D5-B7FC-CF136719EFBA}" type="presParOf" srcId="{F3C1AAE3-071C-4B5A-A283-0CF9E1959ABB}" destId="{82CBFBE3-F711-47F3-AF56-CDFBE3D9CB54}" srcOrd="22" destOrd="0" presId="urn:microsoft.com/office/officeart/2005/8/layout/list1"/>
    <dgm:cxn modelId="{DABEC8C2-A238-4551-9478-9FF0E635679D}" type="presParOf" srcId="{F3C1AAE3-071C-4B5A-A283-0CF9E1959ABB}" destId="{AF988956-FD37-4B71-9C5A-A784BFD28780}" srcOrd="23" destOrd="0" presId="urn:microsoft.com/office/officeart/2005/8/layout/list1"/>
    <dgm:cxn modelId="{C3D2962F-3119-4072-80AA-43CD486072C7}" type="presParOf" srcId="{F3C1AAE3-071C-4B5A-A283-0CF9E1959ABB}" destId="{D6BF5365-9A71-4464-8EB6-D9ABB1DC5FBE}" srcOrd="24" destOrd="0" presId="urn:microsoft.com/office/officeart/2005/8/layout/list1"/>
    <dgm:cxn modelId="{7F5C36D3-CE43-4950-9AC6-5C76B30D2C11}" type="presParOf" srcId="{D6BF5365-9A71-4464-8EB6-D9ABB1DC5FBE}" destId="{E14F14A2-E12D-4D45-94FC-3D0E1E961C3E}" srcOrd="0" destOrd="0" presId="urn:microsoft.com/office/officeart/2005/8/layout/list1"/>
    <dgm:cxn modelId="{8914168D-BE23-4966-BCA3-1352D5AC3DDF}" type="presParOf" srcId="{D6BF5365-9A71-4464-8EB6-D9ABB1DC5FBE}" destId="{07E36BFC-9E61-49ED-AD57-E491044220BC}" srcOrd="1" destOrd="0" presId="urn:microsoft.com/office/officeart/2005/8/layout/list1"/>
    <dgm:cxn modelId="{D5C31CCB-615F-45EB-93AE-8BB2A4A2D51F}" type="presParOf" srcId="{F3C1AAE3-071C-4B5A-A283-0CF9E1959ABB}" destId="{E603051E-16AB-48B5-86D2-5E9DC6AC4298}" srcOrd="25" destOrd="0" presId="urn:microsoft.com/office/officeart/2005/8/layout/list1"/>
    <dgm:cxn modelId="{D9FC3D6E-9261-46D4-A49C-618AC59DE6A3}" type="presParOf" srcId="{F3C1AAE3-071C-4B5A-A283-0CF9E1959ABB}" destId="{46096179-F761-4033-9DBC-2DBC2D1270F8}" srcOrd="26" destOrd="0" presId="urn:microsoft.com/office/officeart/2005/8/layout/list1"/>
    <dgm:cxn modelId="{B336F732-F134-4851-A662-064A06D0AA4E}" type="presParOf" srcId="{F3C1AAE3-071C-4B5A-A283-0CF9E1959ABB}" destId="{738FD301-3272-49E5-A631-D294468C47F7}" srcOrd="27" destOrd="0" presId="urn:microsoft.com/office/officeart/2005/8/layout/list1"/>
    <dgm:cxn modelId="{B34FF896-7FB8-43A8-96FE-A1025CE50C8A}" type="presParOf" srcId="{F3C1AAE3-071C-4B5A-A283-0CF9E1959ABB}" destId="{3D936A14-CAAD-4B2A-BCFC-321912B3C214}" srcOrd="28" destOrd="0" presId="urn:microsoft.com/office/officeart/2005/8/layout/list1"/>
    <dgm:cxn modelId="{A5312B39-E739-4CAD-B888-83D6D1AE65C5}" type="presParOf" srcId="{3D936A14-CAAD-4B2A-BCFC-321912B3C214}" destId="{8388C4DE-0377-41BC-B86F-15F5744FB62C}" srcOrd="0" destOrd="0" presId="urn:microsoft.com/office/officeart/2005/8/layout/list1"/>
    <dgm:cxn modelId="{1B313029-B847-45D0-B166-DAA217F88FC1}" type="presParOf" srcId="{3D936A14-CAAD-4B2A-BCFC-321912B3C214}" destId="{22DC3701-7F8D-4BBF-AC93-B7D9240A077D}" srcOrd="1" destOrd="0" presId="urn:microsoft.com/office/officeart/2005/8/layout/list1"/>
    <dgm:cxn modelId="{1810AFA7-2DE5-410E-9F3A-0383130B0BE8}" type="presParOf" srcId="{F3C1AAE3-071C-4B5A-A283-0CF9E1959ABB}" destId="{8D2B4C23-4310-40E0-9478-7FB0E74CE423}" srcOrd="29" destOrd="0" presId="urn:microsoft.com/office/officeart/2005/8/layout/list1"/>
    <dgm:cxn modelId="{1A6B9421-D4C5-45B5-9E54-F9BBDC0CF5A0}" type="presParOf" srcId="{F3C1AAE3-071C-4B5A-A283-0CF9E1959ABB}" destId="{4428B240-B482-4CE4-B498-1CAD1838C292}"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140EC-18DF-4FBA-B952-65E0C08B23AD}"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n-US"/>
        </a:p>
      </dgm:t>
    </dgm:pt>
    <dgm:pt modelId="{6BFC49FF-D745-4CC4-8A18-8C043F96C315}">
      <dgm:prSet phldrT="[Text]"/>
      <dgm:spPr/>
      <dgm:t>
        <a:bodyPr/>
        <a:lstStyle/>
        <a:p>
          <a:r>
            <a:rPr lang="en-US" dirty="0"/>
            <a:t>PDB</a:t>
          </a:r>
        </a:p>
      </dgm:t>
    </dgm:pt>
    <dgm:pt modelId="{C3054592-5892-4564-94FA-276E8AC5CBD3}" type="parTrans" cxnId="{1A73A229-535F-40DE-84F1-49663D269649}">
      <dgm:prSet/>
      <dgm:spPr/>
      <dgm:t>
        <a:bodyPr/>
        <a:lstStyle/>
        <a:p>
          <a:endParaRPr lang="en-US"/>
        </a:p>
      </dgm:t>
    </dgm:pt>
    <dgm:pt modelId="{82489534-C756-4D95-959E-260B6562F7D9}" type="sibTrans" cxnId="{1A73A229-535F-40DE-84F1-49663D269649}">
      <dgm:prSet/>
      <dgm:spPr/>
      <dgm:t>
        <a:bodyPr/>
        <a:lstStyle/>
        <a:p>
          <a:endParaRPr lang="en-US"/>
        </a:p>
      </dgm:t>
    </dgm:pt>
    <dgm:pt modelId="{F648394C-7F05-4D30-8C94-008259F6C359}">
      <dgm:prSet phldrT="[Text]"/>
      <dgm:spPr/>
      <dgm:t>
        <a:bodyPr/>
        <a:lstStyle/>
        <a:p>
          <a:r>
            <a:rPr lang="en-US" dirty="0"/>
            <a:t>PubChem</a:t>
          </a:r>
        </a:p>
      </dgm:t>
    </dgm:pt>
    <dgm:pt modelId="{4A7F15E2-A932-4ED8-B7CE-18357283C1E6}" type="parTrans" cxnId="{17B841B6-BAFB-4E48-A8BE-008AAF66B5E4}">
      <dgm:prSet/>
      <dgm:spPr/>
      <dgm:t>
        <a:bodyPr/>
        <a:lstStyle/>
        <a:p>
          <a:endParaRPr lang="en-US"/>
        </a:p>
      </dgm:t>
    </dgm:pt>
    <dgm:pt modelId="{ED41E23E-A2CC-41FE-A23C-AC6871A8FB31}" type="sibTrans" cxnId="{17B841B6-BAFB-4E48-A8BE-008AAF66B5E4}">
      <dgm:prSet/>
      <dgm:spPr/>
      <dgm:t>
        <a:bodyPr/>
        <a:lstStyle/>
        <a:p>
          <a:endParaRPr lang="en-US"/>
        </a:p>
      </dgm:t>
    </dgm:pt>
    <dgm:pt modelId="{63EFD384-CFBB-4AE1-AAD8-4E0656A509C8}">
      <dgm:prSet phldrT="[Text]"/>
      <dgm:spPr/>
      <dgm:t>
        <a:bodyPr/>
        <a:lstStyle/>
        <a:p>
          <a:r>
            <a:rPr lang="en-US" dirty="0"/>
            <a:t>FDA</a:t>
          </a:r>
        </a:p>
      </dgm:t>
    </dgm:pt>
    <dgm:pt modelId="{91D25788-5A51-4F91-AEC8-2DD5DFE083CE}" type="parTrans" cxnId="{F0F7EA0B-45F8-4B69-ABCD-EBA7ADBDD5F6}">
      <dgm:prSet/>
      <dgm:spPr/>
      <dgm:t>
        <a:bodyPr/>
        <a:lstStyle/>
        <a:p>
          <a:endParaRPr lang="en-US"/>
        </a:p>
      </dgm:t>
    </dgm:pt>
    <dgm:pt modelId="{A9C0FEA8-8B33-4E1E-97CB-596C21D48B74}" type="sibTrans" cxnId="{F0F7EA0B-45F8-4B69-ABCD-EBA7ADBDD5F6}">
      <dgm:prSet/>
      <dgm:spPr/>
      <dgm:t>
        <a:bodyPr/>
        <a:lstStyle/>
        <a:p>
          <a:endParaRPr lang="en-US" dirty="0"/>
        </a:p>
      </dgm:t>
    </dgm:pt>
    <dgm:pt modelId="{17B1B6AC-B6AE-4A0F-98A4-5FFF75140327}">
      <dgm:prSet phldrT="[Text]"/>
      <dgm:spPr/>
      <dgm:t>
        <a:bodyPr/>
        <a:lstStyle/>
        <a:p>
          <a:r>
            <a:rPr lang="en-US" b="0" i="0" dirty="0"/>
            <a:t>USPTO</a:t>
          </a:r>
          <a:endParaRPr lang="en-US" dirty="0"/>
        </a:p>
      </dgm:t>
    </dgm:pt>
    <dgm:pt modelId="{5EAAA812-164F-4B93-898B-88D7E8EED4A8}" type="parTrans" cxnId="{8DFDA9B5-BF5A-4798-9849-71DB335FBDE8}">
      <dgm:prSet/>
      <dgm:spPr/>
      <dgm:t>
        <a:bodyPr/>
        <a:lstStyle/>
        <a:p>
          <a:endParaRPr lang="en-US"/>
        </a:p>
      </dgm:t>
    </dgm:pt>
    <dgm:pt modelId="{3A586F2D-69AD-4BBB-B535-0AB1F943E8A7}" type="sibTrans" cxnId="{8DFDA9B5-BF5A-4798-9849-71DB335FBDE8}">
      <dgm:prSet/>
      <dgm:spPr/>
      <dgm:t>
        <a:bodyPr/>
        <a:lstStyle/>
        <a:p>
          <a:endParaRPr lang="en-US"/>
        </a:p>
      </dgm:t>
    </dgm:pt>
    <dgm:pt modelId="{E6678F13-C8AA-4A41-8C2D-21625F259DE8}">
      <dgm:prSet phldrT="[Text]"/>
      <dgm:spPr/>
      <dgm:t>
        <a:bodyPr/>
        <a:lstStyle/>
        <a:p>
          <a:r>
            <a:rPr lang="en-US" dirty="0" err="1"/>
            <a:t>ChEMBL</a:t>
          </a:r>
          <a:endParaRPr lang="en-US" dirty="0"/>
        </a:p>
      </dgm:t>
    </dgm:pt>
    <dgm:pt modelId="{C2F8D31C-ACAD-4BCB-BE7F-429F1B66C526}" type="parTrans" cxnId="{E9FAE035-D25A-41F8-A454-65A62B745E12}">
      <dgm:prSet/>
      <dgm:spPr/>
      <dgm:t>
        <a:bodyPr/>
        <a:lstStyle/>
        <a:p>
          <a:endParaRPr lang="en-US"/>
        </a:p>
      </dgm:t>
    </dgm:pt>
    <dgm:pt modelId="{CFB7C87C-0491-4A33-AC41-CBAD4A8E6562}" type="sibTrans" cxnId="{E9FAE035-D25A-41F8-A454-65A62B745E12}">
      <dgm:prSet/>
      <dgm:spPr/>
      <dgm:t>
        <a:bodyPr/>
        <a:lstStyle/>
        <a:p>
          <a:endParaRPr lang="en-US"/>
        </a:p>
      </dgm:t>
    </dgm:pt>
    <dgm:pt modelId="{F1BF5DA1-4981-4E4E-AF31-9972991B2C39}" type="pres">
      <dgm:prSet presAssocID="{ABB140EC-18DF-4FBA-B952-65E0C08B23AD}" presName="Name0" presStyleCnt="0">
        <dgm:presLayoutVars>
          <dgm:chMax/>
          <dgm:chPref/>
          <dgm:dir/>
          <dgm:animLvl val="lvl"/>
        </dgm:presLayoutVars>
      </dgm:prSet>
      <dgm:spPr/>
    </dgm:pt>
    <dgm:pt modelId="{7E715CF0-2BDE-4F3D-899B-27720B0E4C08}" type="pres">
      <dgm:prSet presAssocID="{6BFC49FF-D745-4CC4-8A18-8C043F96C315}" presName="composite" presStyleCnt="0"/>
      <dgm:spPr/>
    </dgm:pt>
    <dgm:pt modelId="{301C992C-FEAD-42EF-B3C4-3075AFA54503}" type="pres">
      <dgm:prSet presAssocID="{6BFC49FF-D745-4CC4-8A18-8C043F96C315}" presName="Parent1" presStyleLbl="node1" presStyleIdx="0" presStyleCnt="10">
        <dgm:presLayoutVars>
          <dgm:chMax val="1"/>
          <dgm:chPref val="1"/>
          <dgm:bulletEnabled val="1"/>
        </dgm:presLayoutVars>
      </dgm:prSet>
      <dgm:spPr/>
    </dgm:pt>
    <dgm:pt modelId="{CA3FE257-AF62-4AA6-8EDA-C3E962257E7F}" type="pres">
      <dgm:prSet presAssocID="{6BFC49FF-D745-4CC4-8A18-8C043F96C315}" presName="Childtext1" presStyleLbl="revTx" presStyleIdx="0" presStyleCnt="5">
        <dgm:presLayoutVars>
          <dgm:chMax val="0"/>
          <dgm:chPref val="0"/>
          <dgm:bulletEnabled val="1"/>
        </dgm:presLayoutVars>
      </dgm:prSet>
      <dgm:spPr/>
    </dgm:pt>
    <dgm:pt modelId="{80012475-2AA1-4332-8955-16842519CA26}" type="pres">
      <dgm:prSet presAssocID="{6BFC49FF-D745-4CC4-8A18-8C043F96C315}" presName="BalanceSpacing" presStyleCnt="0"/>
      <dgm:spPr/>
    </dgm:pt>
    <dgm:pt modelId="{8AFDFF8E-291B-4B10-B84F-01757BD8F588}" type="pres">
      <dgm:prSet presAssocID="{6BFC49FF-D745-4CC4-8A18-8C043F96C315}" presName="BalanceSpacing1" presStyleCnt="0"/>
      <dgm:spPr/>
    </dgm:pt>
    <dgm:pt modelId="{1A4E5EF3-3FDC-4464-9C47-133456713759}" type="pres">
      <dgm:prSet presAssocID="{82489534-C756-4D95-959E-260B6562F7D9}" presName="Accent1Text" presStyleLbl="node1" presStyleIdx="1" presStyleCnt="10"/>
      <dgm:spPr/>
    </dgm:pt>
    <dgm:pt modelId="{0C3CE0EF-E3DA-4294-A512-58CB7FD63F40}" type="pres">
      <dgm:prSet presAssocID="{82489534-C756-4D95-959E-260B6562F7D9}" presName="spaceBetweenRectangles" presStyleCnt="0"/>
      <dgm:spPr/>
    </dgm:pt>
    <dgm:pt modelId="{AC51640A-6E11-4100-9C78-B00C7623D878}" type="pres">
      <dgm:prSet presAssocID="{F648394C-7F05-4D30-8C94-008259F6C359}" presName="composite" presStyleCnt="0"/>
      <dgm:spPr/>
    </dgm:pt>
    <dgm:pt modelId="{96603AFA-8FCF-47DF-96A0-CC9A8DB94223}" type="pres">
      <dgm:prSet presAssocID="{F648394C-7F05-4D30-8C94-008259F6C359}" presName="Parent1" presStyleLbl="node1" presStyleIdx="2" presStyleCnt="10">
        <dgm:presLayoutVars>
          <dgm:chMax val="1"/>
          <dgm:chPref val="1"/>
          <dgm:bulletEnabled val="1"/>
        </dgm:presLayoutVars>
      </dgm:prSet>
      <dgm:spPr/>
    </dgm:pt>
    <dgm:pt modelId="{B9D90B60-7546-42B3-AB62-01797FBADD6C}" type="pres">
      <dgm:prSet presAssocID="{F648394C-7F05-4D30-8C94-008259F6C359}" presName="Childtext1" presStyleLbl="revTx" presStyleIdx="1" presStyleCnt="5">
        <dgm:presLayoutVars>
          <dgm:chMax val="0"/>
          <dgm:chPref val="0"/>
          <dgm:bulletEnabled val="1"/>
        </dgm:presLayoutVars>
      </dgm:prSet>
      <dgm:spPr/>
    </dgm:pt>
    <dgm:pt modelId="{E1905F6C-2729-4728-95BD-C26439ECED68}" type="pres">
      <dgm:prSet presAssocID="{F648394C-7F05-4D30-8C94-008259F6C359}" presName="BalanceSpacing" presStyleCnt="0"/>
      <dgm:spPr/>
    </dgm:pt>
    <dgm:pt modelId="{1CBC927E-E178-44A9-87B5-E5C243BBBA1B}" type="pres">
      <dgm:prSet presAssocID="{F648394C-7F05-4D30-8C94-008259F6C359}" presName="BalanceSpacing1" presStyleCnt="0"/>
      <dgm:spPr/>
    </dgm:pt>
    <dgm:pt modelId="{E86A3A9D-892B-43EA-9BB7-6F66AAC05DA5}" type="pres">
      <dgm:prSet presAssocID="{ED41E23E-A2CC-41FE-A23C-AC6871A8FB31}" presName="Accent1Text" presStyleLbl="node1" presStyleIdx="3" presStyleCnt="10"/>
      <dgm:spPr/>
    </dgm:pt>
    <dgm:pt modelId="{EF7EFC9C-E7BA-4378-B6A8-36AA08D74595}" type="pres">
      <dgm:prSet presAssocID="{ED41E23E-A2CC-41FE-A23C-AC6871A8FB31}" presName="spaceBetweenRectangles" presStyleCnt="0"/>
      <dgm:spPr/>
    </dgm:pt>
    <dgm:pt modelId="{43CF0F91-7ABF-4345-B2B1-C03F018D1EDA}" type="pres">
      <dgm:prSet presAssocID="{63EFD384-CFBB-4AE1-AAD8-4E0656A509C8}" presName="composite" presStyleCnt="0"/>
      <dgm:spPr/>
    </dgm:pt>
    <dgm:pt modelId="{7BBD2572-C946-4D77-AF09-16BE727E6C35}" type="pres">
      <dgm:prSet presAssocID="{63EFD384-CFBB-4AE1-AAD8-4E0656A509C8}" presName="Parent1" presStyleLbl="node1" presStyleIdx="4" presStyleCnt="10">
        <dgm:presLayoutVars>
          <dgm:chMax val="1"/>
          <dgm:chPref val="1"/>
          <dgm:bulletEnabled val="1"/>
        </dgm:presLayoutVars>
      </dgm:prSet>
      <dgm:spPr/>
    </dgm:pt>
    <dgm:pt modelId="{B1838E5C-EBB3-465F-BBBC-E658CB3F439A}" type="pres">
      <dgm:prSet presAssocID="{63EFD384-CFBB-4AE1-AAD8-4E0656A509C8}" presName="Childtext1" presStyleLbl="revTx" presStyleIdx="2" presStyleCnt="5">
        <dgm:presLayoutVars>
          <dgm:chMax val="0"/>
          <dgm:chPref val="0"/>
          <dgm:bulletEnabled val="1"/>
        </dgm:presLayoutVars>
      </dgm:prSet>
      <dgm:spPr/>
    </dgm:pt>
    <dgm:pt modelId="{863C609C-3E36-427F-B873-804887D1E777}" type="pres">
      <dgm:prSet presAssocID="{63EFD384-CFBB-4AE1-AAD8-4E0656A509C8}" presName="BalanceSpacing" presStyleCnt="0"/>
      <dgm:spPr/>
    </dgm:pt>
    <dgm:pt modelId="{7239CBBE-F154-47DC-9D5E-1AA5369432A1}" type="pres">
      <dgm:prSet presAssocID="{63EFD384-CFBB-4AE1-AAD8-4E0656A509C8}" presName="BalanceSpacing1" presStyleCnt="0"/>
      <dgm:spPr/>
    </dgm:pt>
    <dgm:pt modelId="{29FDDA0B-B8FB-41D8-8A04-0DACB8040412}" type="pres">
      <dgm:prSet presAssocID="{A9C0FEA8-8B33-4E1E-97CB-596C21D48B74}" presName="Accent1Text" presStyleLbl="node1" presStyleIdx="5" presStyleCnt="10"/>
      <dgm:spPr/>
    </dgm:pt>
    <dgm:pt modelId="{6C124D29-B21B-43C8-AAE7-733ACBBA48DA}" type="pres">
      <dgm:prSet presAssocID="{A9C0FEA8-8B33-4E1E-97CB-596C21D48B74}" presName="spaceBetweenRectangles" presStyleCnt="0"/>
      <dgm:spPr/>
    </dgm:pt>
    <dgm:pt modelId="{2D423026-6343-4CA6-9A89-13BF6BAA510A}" type="pres">
      <dgm:prSet presAssocID="{17B1B6AC-B6AE-4A0F-98A4-5FFF75140327}" presName="composite" presStyleCnt="0"/>
      <dgm:spPr/>
    </dgm:pt>
    <dgm:pt modelId="{D538453E-58A0-4E7A-9101-EB54C6AB3581}" type="pres">
      <dgm:prSet presAssocID="{17B1B6AC-B6AE-4A0F-98A4-5FFF75140327}" presName="Parent1" presStyleLbl="node1" presStyleIdx="6" presStyleCnt="10">
        <dgm:presLayoutVars>
          <dgm:chMax val="1"/>
          <dgm:chPref val="1"/>
          <dgm:bulletEnabled val="1"/>
        </dgm:presLayoutVars>
      </dgm:prSet>
      <dgm:spPr/>
    </dgm:pt>
    <dgm:pt modelId="{58A2967A-EF46-4C9D-90CA-609D601B3730}" type="pres">
      <dgm:prSet presAssocID="{17B1B6AC-B6AE-4A0F-98A4-5FFF75140327}" presName="Childtext1" presStyleLbl="revTx" presStyleIdx="3" presStyleCnt="5">
        <dgm:presLayoutVars>
          <dgm:chMax val="0"/>
          <dgm:chPref val="0"/>
          <dgm:bulletEnabled val="1"/>
        </dgm:presLayoutVars>
      </dgm:prSet>
      <dgm:spPr/>
    </dgm:pt>
    <dgm:pt modelId="{3A4F35EF-A1DC-4442-9883-1CDFCC00E324}" type="pres">
      <dgm:prSet presAssocID="{17B1B6AC-B6AE-4A0F-98A4-5FFF75140327}" presName="BalanceSpacing" presStyleCnt="0"/>
      <dgm:spPr/>
    </dgm:pt>
    <dgm:pt modelId="{B06D06E5-D8B2-401A-8D73-164D20AE4207}" type="pres">
      <dgm:prSet presAssocID="{17B1B6AC-B6AE-4A0F-98A4-5FFF75140327}" presName="BalanceSpacing1" presStyleCnt="0"/>
      <dgm:spPr/>
    </dgm:pt>
    <dgm:pt modelId="{A58D73AD-1E79-4070-AFD5-79AA3BF124DC}" type="pres">
      <dgm:prSet presAssocID="{3A586F2D-69AD-4BBB-B535-0AB1F943E8A7}" presName="Accent1Text" presStyleLbl="node1" presStyleIdx="7" presStyleCnt="10"/>
      <dgm:spPr/>
    </dgm:pt>
    <dgm:pt modelId="{DB53AF8B-E507-4CE4-9473-8A2788FA9311}" type="pres">
      <dgm:prSet presAssocID="{3A586F2D-69AD-4BBB-B535-0AB1F943E8A7}" presName="spaceBetweenRectangles" presStyleCnt="0"/>
      <dgm:spPr/>
    </dgm:pt>
    <dgm:pt modelId="{33F6EC51-8A4D-4520-903F-36525F21CA80}" type="pres">
      <dgm:prSet presAssocID="{E6678F13-C8AA-4A41-8C2D-21625F259DE8}" presName="composite" presStyleCnt="0"/>
      <dgm:spPr/>
    </dgm:pt>
    <dgm:pt modelId="{DB78B915-B50F-478F-AB53-75BE8AB4D65E}" type="pres">
      <dgm:prSet presAssocID="{E6678F13-C8AA-4A41-8C2D-21625F259DE8}" presName="Parent1" presStyleLbl="node1" presStyleIdx="8" presStyleCnt="10">
        <dgm:presLayoutVars>
          <dgm:chMax val="1"/>
          <dgm:chPref val="1"/>
          <dgm:bulletEnabled val="1"/>
        </dgm:presLayoutVars>
      </dgm:prSet>
      <dgm:spPr/>
    </dgm:pt>
    <dgm:pt modelId="{6FFD6528-5D93-4079-9C1E-E0BF0DCC4AA8}" type="pres">
      <dgm:prSet presAssocID="{E6678F13-C8AA-4A41-8C2D-21625F259DE8}" presName="Childtext1" presStyleLbl="revTx" presStyleIdx="4" presStyleCnt="5">
        <dgm:presLayoutVars>
          <dgm:chMax val="0"/>
          <dgm:chPref val="0"/>
          <dgm:bulletEnabled val="1"/>
        </dgm:presLayoutVars>
      </dgm:prSet>
      <dgm:spPr/>
    </dgm:pt>
    <dgm:pt modelId="{051CD17C-3CF3-45F2-8520-BF5A9529F87E}" type="pres">
      <dgm:prSet presAssocID="{E6678F13-C8AA-4A41-8C2D-21625F259DE8}" presName="BalanceSpacing" presStyleCnt="0"/>
      <dgm:spPr/>
    </dgm:pt>
    <dgm:pt modelId="{4D71F060-BECC-4778-9CB1-1EF09605C4E4}" type="pres">
      <dgm:prSet presAssocID="{E6678F13-C8AA-4A41-8C2D-21625F259DE8}" presName="BalanceSpacing1" presStyleCnt="0"/>
      <dgm:spPr/>
    </dgm:pt>
    <dgm:pt modelId="{1E58812A-D008-4253-882D-D015A3C882DE}" type="pres">
      <dgm:prSet presAssocID="{CFB7C87C-0491-4A33-AC41-CBAD4A8E6562}" presName="Accent1Text" presStyleLbl="node1" presStyleIdx="9" presStyleCnt="10"/>
      <dgm:spPr/>
    </dgm:pt>
  </dgm:ptLst>
  <dgm:cxnLst>
    <dgm:cxn modelId="{F0F7EA0B-45F8-4B69-ABCD-EBA7ADBDD5F6}" srcId="{ABB140EC-18DF-4FBA-B952-65E0C08B23AD}" destId="{63EFD384-CFBB-4AE1-AAD8-4E0656A509C8}" srcOrd="2" destOrd="0" parTransId="{91D25788-5A51-4F91-AEC8-2DD5DFE083CE}" sibTransId="{A9C0FEA8-8B33-4E1E-97CB-596C21D48B74}"/>
    <dgm:cxn modelId="{12D7BD17-E67A-4707-92FF-B24E56CE26E8}" type="presOf" srcId="{ED41E23E-A2CC-41FE-A23C-AC6871A8FB31}" destId="{E86A3A9D-892B-43EA-9BB7-6F66AAC05DA5}" srcOrd="0" destOrd="0" presId="urn:microsoft.com/office/officeart/2008/layout/AlternatingHexagons"/>
    <dgm:cxn modelId="{621A7425-FE20-4F3D-A226-BE7D8A707A99}" type="presOf" srcId="{6BFC49FF-D745-4CC4-8A18-8C043F96C315}" destId="{301C992C-FEAD-42EF-B3C4-3075AFA54503}" srcOrd="0" destOrd="0" presId="urn:microsoft.com/office/officeart/2008/layout/AlternatingHexagons"/>
    <dgm:cxn modelId="{E8D44428-4E2D-41BD-9E55-B83C6F99C9CE}" type="presOf" srcId="{A9C0FEA8-8B33-4E1E-97CB-596C21D48B74}" destId="{29FDDA0B-B8FB-41D8-8A04-0DACB8040412}" srcOrd="0" destOrd="0" presId="urn:microsoft.com/office/officeart/2008/layout/AlternatingHexagons"/>
    <dgm:cxn modelId="{1A73A229-535F-40DE-84F1-49663D269649}" srcId="{ABB140EC-18DF-4FBA-B952-65E0C08B23AD}" destId="{6BFC49FF-D745-4CC4-8A18-8C043F96C315}" srcOrd="0" destOrd="0" parTransId="{C3054592-5892-4564-94FA-276E8AC5CBD3}" sibTransId="{82489534-C756-4D95-959E-260B6562F7D9}"/>
    <dgm:cxn modelId="{239CA82B-E951-4C51-88ED-A28DB875EACD}" type="presOf" srcId="{3A586F2D-69AD-4BBB-B535-0AB1F943E8A7}" destId="{A58D73AD-1E79-4070-AFD5-79AA3BF124DC}" srcOrd="0" destOrd="0" presId="urn:microsoft.com/office/officeart/2008/layout/AlternatingHexagons"/>
    <dgm:cxn modelId="{A0123E2E-083F-4BE1-9020-5EC268BD8553}" type="presOf" srcId="{ABB140EC-18DF-4FBA-B952-65E0C08B23AD}" destId="{F1BF5DA1-4981-4E4E-AF31-9972991B2C39}" srcOrd="0" destOrd="0" presId="urn:microsoft.com/office/officeart/2008/layout/AlternatingHexagons"/>
    <dgm:cxn modelId="{E9FAE035-D25A-41F8-A454-65A62B745E12}" srcId="{ABB140EC-18DF-4FBA-B952-65E0C08B23AD}" destId="{E6678F13-C8AA-4A41-8C2D-21625F259DE8}" srcOrd="4" destOrd="0" parTransId="{C2F8D31C-ACAD-4BCB-BE7F-429F1B66C526}" sibTransId="{CFB7C87C-0491-4A33-AC41-CBAD4A8E6562}"/>
    <dgm:cxn modelId="{D6FCA067-430E-4D19-8E9F-FFBAB1FAC88A}" type="presOf" srcId="{F648394C-7F05-4D30-8C94-008259F6C359}" destId="{96603AFA-8FCF-47DF-96A0-CC9A8DB94223}" srcOrd="0" destOrd="0" presId="urn:microsoft.com/office/officeart/2008/layout/AlternatingHexagons"/>
    <dgm:cxn modelId="{BC933A7F-17F0-4C47-BE4A-08B8501841B6}" type="presOf" srcId="{E6678F13-C8AA-4A41-8C2D-21625F259DE8}" destId="{DB78B915-B50F-478F-AB53-75BE8AB4D65E}" srcOrd="0" destOrd="0" presId="urn:microsoft.com/office/officeart/2008/layout/AlternatingHexagons"/>
    <dgm:cxn modelId="{8DFDA9B5-BF5A-4798-9849-71DB335FBDE8}" srcId="{ABB140EC-18DF-4FBA-B952-65E0C08B23AD}" destId="{17B1B6AC-B6AE-4A0F-98A4-5FFF75140327}" srcOrd="3" destOrd="0" parTransId="{5EAAA812-164F-4B93-898B-88D7E8EED4A8}" sibTransId="{3A586F2D-69AD-4BBB-B535-0AB1F943E8A7}"/>
    <dgm:cxn modelId="{17B841B6-BAFB-4E48-A8BE-008AAF66B5E4}" srcId="{ABB140EC-18DF-4FBA-B952-65E0C08B23AD}" destId="{F648394C-7F05-4D30-8C94-008259F6C359}" srcOrd="1" destOrd="0" parTransId="{4A7F15E2-A932-4ED8-B7CE-18357283C1E6}" sibTransId="{ED41E23E-A2CC-41FE-A23C-AC6871A8FB31}"/>
    <dgm:cxn modelId="{1D64E7B9-524D-45F5-8FD2-8C8025E71DC4}" type="presOf" srcId="{82489534-C756-4D95-959E-260B6562F7D9}" destId="{1A4E5EF3-3FDC-4464-9C47-133456713759}" srcOrd="0" destOrd="0" presId="urn:microsoft.com/office/officeart/2008/layout/AlternatingHexagons"/>
    <dgm:cxn modelId="{8C0D90DE-332E-4CB5-B93A-4112C8594ED2}" type="presOf" srcId="{CFB7C87C-0491-4A33-AC41-CBAD4A8E6562}" destId="{1E58812A-D008-4253-882D-D015A3C882DE}" srcOrd="0" destOrd="0" presId="urn:microsoft.com/office/officeart/2008/layout/AlternatingHexagons"/>
    <dgm:cxn modelId="{B6D132EF-EC13-445D-BAC3-AAF5D8EA4BB2}" type="presOf" srcId="{17B1B6AC-B6AE-4A0F-98A4-5FFF75140327}" destId="{D538453E-58A0-4E7A-9101-EB54C6AB3581}" srcOrd="0" destOrd="0" presId="urn:microsoft.com/office/officeart/2008/layout/AlternatingHexagons"/>
    <dgm:cxn modelId="{258746F6-3394-44AD-9654-1E6EE6DCBDE9}" type="presOf" srcId="{63EFD384-CFBB-4AE1-AAD8-4E0656A509C8}" destId="{7BBD2572-C946-4D77-AF09-16BE727E6C35}" srcOrd="0" destOrd="0" presId="urn:microsoft.com/office/officeart/2008/layout/AlternatingHexagons"/>
    <dgm:cxn modelId="{4BB9599C-39AE-413D-AD1A-FB589052C436}" type="presParOf" srcId="{F1BF5DA1-4981-4E4E-AF31-9972991B2C39}" destId="{7E715CF0-2BDE-4F3D-899B-27720B0E4C08}" srcOrd="0" destOrd="0" presId="urn:microsoft.com/office/officeart/2008/layout/AlternatingHexagons"/>
    <dgm:cxn modelId="{95C92E14-6C35-4422-B4CA-C9D600D4110B}" type="presParOf" srcId="{7E715CF0-2BDE-4F3D-899B-27720B0E4C08}" destId="{301C992C-FEAD-42EF-B3C4-3075AFA54503}" srcOrd="0" destOrd="0" presId="urn:microsoft.com/office/officeart/2008/layout/AlternatingHexagons"/>
    <dgm:cxn modelId="{77DB3C6F-D5F5-431A-B7E5-BD7FFA6DB7E3}" type="presParOf" srcId="{7E715CF0-2BDE-4F3D-899B-27720B0E4C08}" destId="{CA3FE257-AF62-4AA6-8EDA-C3E962257E7F}" srcOrd="1" destOrd="0" presId="urn:microsoft.com/office/officeart/2008/layout/AlternatingHexagons"/>
    <dgm:cxn modelId="{8B85E2D4-A021-4BBB-A190-39BA4C6C4BA6}" type="presParOf" srcId="{7E715CF0-2BDE-4F3D-899B-27720B0E4C08}" destId="{80012475-2AA1-4332-8955-16842519CA26}" srcOrd="2" destOrd="0" presId="urn:microsoft.com/office/officeart/2008/layout/AlternatingHexagons"/>
    <dgm:cxn modelId="{84A24E1F-002C-4A36-BB55-0A77AB4A9209}" type="presParOf" srcId="{7E715CF0-2BDE-4F3D-899B-27720B0E4C08}" destId="{8AFDFF8E-291B-4B10-B84F-01757BD8F588}" srcOrd="3" destOrd="0" presId="urn:microsoft.com/office/officeart/2008/layout/AlternatingHexagons"/>
    <dgm:cxn modelId="{2AC3A51C-34A0-4856-A083-FB0A2D4EE835}" type="presParOf" srcId="{7E715CF0-2BDE-4F3D-899B-27720B0E4C08}" destId="{1A4E5EF3-3FDC-4464-9C47-133456713759}" srcOrd="4" destOrd="0" presId="urn:microsoft.com/office/officeart/2008/layout/AlternatingHexagons"/>
    <dgm:cxn modelId="{83B2DBD8-D074-466E-AC7C-1BD9541B041D}" type="presParOf" srcId="{F1BF5DA1-4981-4E4E-AF31-9972991B2C39}" destId="{0C3CE0EF-E3DA-4294-A512-58CB7FD63F40}" srcOrd="1" destOrd="0" presId="urn:microsoft.com/office/officeart/2008/layout/AlternatingHexagons"/>
    <dgm:cxn modelId="{5AA9F975-69D0-4FC7-A9CC-629118000A20}" type="presParOf" srcId="{F1BF5DA1-4981-4E4E-AF31-9972991B2C39}" destId="{AC51640A-6E11-4100-9C78-B00C7623D878}" srcOrd="2" destOrd="0" presId="urn:microsoft.com/office/officeart/2008/layout/AlternatingHexagons"/>
    <dgm:cxn modelId="{ABB360C0-99AB-4704-88A5-9F9C3AFC3FFA}" type="presParOf" srcId="{AC51640A-6E11-4100-9C78-B00C7623D878}" destId="{96603AFA-8FCF-47DF-96A0-CC9A8DB94223}" srcOrd="0" destOrd="0" presId="urn:microsoft.com/office/officeart/2008/layout/AlternatingHexagons"/>
    <dgm:cxn modelId="{62ED79AE-3D2E-4B35-B5E5-1BEDD6E12E94}" type="presParOf" srcId="{AC51640A-6E11-4100-9C78-B00C7623D878}" destId="{B9D90B60-7546-42B3-AB62-01797FBADD6C}" srcOrd="1" destOrd="0" presId="urn:microsoft.com/office/officeart/2008/layout/AlternatingHexagons"/>
    <dgm:cxn modelId="{7D0D9CD3-6C46-4058-9702-4B440935DCC3}" type="presParOf" srcId="{AC51640A-6E11-4100-9C78-B00C7623D878}" destId="{E1905F6C-2729-4728-95BD-C26439ECED68}" srcOrd="2" destOrd="0" presId="urn:microsoft.com/office/officeart/2008/layout/AlternatingHexagons"/>
    <dgm:cxn modelId="{5032D259-E9F9-4B18-B953-88EE3FF8BEB0}" type="presParOf" srcId="{AC51640A-6E11-4100-9C78-B00C7623D878}" destId="{1CBC927E-E178-44A9-87B5-E5C243BBBA1B}" srcOrd="3" destOrd="0" presId="urn:microsoft.com/office/officeart/2008/layout/AlternatingHexagons"/>
    <dgm:cxn modelId="{95CB9CA3-94BE-447A-8216-42F0F87E4B0F}" type="presParOf" srcId="{AC51640A-6E11-4100-9C78-B00C7623D878}" destId="{E86A3A9D-892B-43EA-9BB7-6F66AAC05DA5}" srcOrd="4" destOrd="0" presId="urn:microsoft.com/office/officeart/2008/layout/AlternatingHexagons"/>
    <dgm:cxn modelId="{ED66ACED-CCB4-4E59-ACB2-33B518AA387E}" type="presParOf" srcId="{F1BF5DA1-4981-4E4E-AF31-9972991B2C39}" destId="{EF7EFC9C-E7BA-4378-B6A8-36AA08D74595}" srcOrd="3" destOrd="0" presId="urn:microsoft.com/office/officeart/2008/layout/AlternatingHexagons"/>
    <dgm:cxn modelId="{2C266AF0-A734-4F54-BA61-A426033680C8}" type="presParOf" srcId="{F1BF5DA1-4981-4E4E-AF31-9972991B2C39}" destId="{43CF0F91-7ABF-4345-B2B1-C03F018D1EDA}" srcOrd="4" destOrd="0" presId="urn:microsoft.com/office/officeart/2008/layout/AlternatingHexagons"/>
    <dgm:cxn modelId="{497864B4-C7F5-4650-B463-BFFEF8BB56A4}" type="presParOf" srcId="{43CF0F91-7ABF-4345-B2B1-C03F018D1EDA}" destId="{7BBD2572-C946-4D77-AF09-16BE727E6C35}" srcOrd="0" destOrd="0" presId="urn:microsoft.com/office/officeart/2008/layout/AlternatingHexagons"/>
    <dgm:cxn modelId="{F0FDD1C2-37E8-4A1A-9DD2-65D7C53D9229}" type="presParOf" srcId="{43CF0F91-7ABF-4345-B2B1-C03F018D1EDA}" destId="{B1838E5C-EBB3-465F-BBBC-E658CB3F439A}" srcOrd="1" destOrd="0" presId="urn:microsoft.com/office/officeart/2008/layout/AlternatingHexagons"/>
    <dgm:cxn modelId="{D6B82EEF-932F-4D48-BF9D-F50D8D0521F8}" type="presParOf" srcId="{43CF0F91-7ABF-4345-B2B1-C03F018D1EDA}" destId="{863C609C-3E36-427F-B873-804887D1E777}" srcOrd="2" destOrd="0" presId="urn:microsoft.com/office/officeart/2008/layout/AlternatingHexagons"/>
    <dgm:cxn modelId="{166AB84E-8B5E-4F37-B6F9-6DF5AE67236A}" type="presParOf" srcId="{43CF0F91-7ABF-4345-B2B1-C03F018D1EDA}" destId="{7239CBBE-F154-47DC-9D5E-1AA5369432A1}" srcOrd="3" destOrd="0" presId="urn:microsoft.com/office/officeart/2008/layout/AlternatingHexagons"/>
    <dgm:cxn modelId="{2B5E5157-D557-4143-9F3A-C5B535B02F15}" type="presParOf" srcId="{43CF0F91-7ABF-4345-B2B1-C03F018D1EDA}" destId="{29FDDA0B-B8FB-41D8-8A04-0DACB8040412}" srcOrd="4" destOrd="0" presId="urn:microsoft.com/office/officeart/2008/layout/AlternatingHexagons"/>
    <dgm:cxn modelId="{EDB74FB4-E4B0-4995-B226-1C766B1CC177}" type="presParOf" srcId="{F1BF5DA1-4981-4E4E-AF31-9972991B2C39}" destId="{6C124D29-B21B-43C8-AAE7-733ACBBA48DA}" srcOrd="5" destOrd="0" presId="urn:microsoft.com/office/officeart/2008/layout/AlternatingHexagons"/>
    <dgm:cxn modelId="{4BE695D7-2A30-4D0A-BB75-8C47CEEC84E1}" type="presParOf" srcId="{F1BF5DA1-4981-4E4E-AF31-9972991B2C39}" destId="{2D423026-6343-4CA6-9A89-13BF6BAA510A}" srcOrd="6" destOrd="0" presId="urn:microsoft.com/office/officeart/2008/layout/AlternatingHexagons"/>
    <dgm:cxn modelId="{2974B0F5-E2E1-4429-9444-72CE8F1B8618}" type="presParOf" srcId="{2D423026-6343-4CA6-9A89-13BF6BAA510A}" destId="{D538453E-58A0-4E7A-9101-EB54C6AB3581}" srcOrd="0" destOrd="0" presId="urn:microsoft.com/office/officeart/2008/layout/AlternatingHexagons"/>
    <dgm:cxn modelId="{32D7EC3F-7873-401A-BC7A-4707B573F975}" type="presParOf" srcId="{2D423026-6343-4CA6-9A89-13BF6BAA510A}" destId="{58A2967A-EF46-4C9D-90CA-609D601B3730}" srcOrd="1" destOrd="0" presId="urn:microsoft.com/office/officeart/2008/layout/AlternatingHexagons"/>
    <dgm:cxn modelId="{A2C827E6-4132-448A-B45A-216D574967C4}" type="presParOf" srcId="{2D423026-6343-4CA6-9A89-13BF6BAA510A}" destId="{3A4F35EF-A1DC-4442-9883-1CDFCC00E324}" srcOrd="2" destOrd="0" presId="urn:microsoft.com/office/officeart/2008/layout/AlternatingHexagons"/>
    <dgm:cxn modelId="{92AE3C9C-E2A9-4274-BA2C-A042DF65A203}" type="presParOf" srcId="{2D423026-6343-4CA6-9A89-13BF6BAA510A}" destId="{B06D06E5-D8B2-401A-8D73-164D20AE4207}" srcOrd="3" destOrd="0" presId="urn:microsoft.com/office/officeart/2008/layout/AlternatingHexagons"/>
    <dgm:cxn modelId="{EBFC3C35-DDCB-4FD9-9271-A09B5A26A341}" type="presParOf" srcId="{2D423026-6343-4CA6-9A89-13BF6BAA510A}" destId="{A58D73AD-1E79-4070-AFD5-79AA3BF124DC}" srcOrd="4" destOrd="0" presId="urn:microsoft.com/office/officeart/2008/layout/AlternatingHexagons"/>
    <dgm:cxn modelId="{266E2BEC-38D5-4377-825E-9C6CF2A4EC00}" type="presParOf" srcId="{F1BF5DA1-4981-4E4E-AF31-9972991B2C39}" destId="{DB53AF8B-E507-4CE4-9473-8A2788FA9311}" srcOrd="7" destOrd="0" presId="urn:microsoft.com/office/officeart/2008/layout/AlternatingHexagons"/>
    <dgm:cxn modelId="{08DC4F6D-E8DF-4648-BAB1-9A081A4ACC55}" type="presParOf" srcId="{F1BF5DA1-4981-4E4E-AF31-9972991B2C39}" destId="{33F6EC51-8A4D-4520-903F-36525F21CA80}" srcOrd="8" destOrd="0" presId="urn:microsoft.com/office/officeart/2008/layout/AlternatingHexagons"/>
    <dgm:cxn modelId="{4F02063F-8078-4956-BB87-3C54B6F3B713}" type="presParOf" srcId="{33F6EC51-8A4D-4520-903F-36525F21CA80}" destId="{DB78B915-B50F-478F-AB53-75BE8AB4D65E}" srcOrd="0" destOrd="0" presId="urn:microsoft.com/office/officeart/2008/layout/AlternatingHexagons"/>
    <dgm:cxn modelId="{5956CE60-B03E-448F-A35D-52A9B921536B}" type="presParOf" srcId="{33F6EC51-8A4D-4520-903F-36525F21CA80}" destId="{6FFD6528-5D93-4079-9C1E-E0BF0DCC4AA8}" srcOrd="1" destOrd="0" presId="urn:microsoft.com/office/officeart/2008/layout/AlternatingHexagons"/>
    <dgm:cxn modelId="{7B9BC9F6-BFBD-4934-8C28-CE172B145AF3}" type="presParOf" srcId="{33F6EC51-8A4D-4520-903F-36525F21CA80}" destId="{051CD17C-3CF3-45F2-8520-BF5A9529F87E}" srcOrd="2" destOrd="0" presId="urn:microsoft.com/office/officeart/2008/layout/AlternatingHexagons"/>
    <dgm:cxn modelId="{1575F3A9-8B04-4462-AA19-FC0CAE74AC85}" type="presParOf" srcId="{33F6EC51-8A4D-4520-903F-36525F21CA80}" destId="{4D71F060-BECC-4778-9CB1-1EF09605C4E4}" srcOrd="3" destOrd="0" presId="urn:microsoft.com/office/officeart/2008/layout/AlternatingHexagons"/>
    <dgm:cxn modelId="{BF4B849B-5FBF-4916-AEBB-C7505ACCB627}" type="presParOf" srcId="{33F6EC51-8A4D-4520-903F-36525F21CA80}" destId="{1E58812A-D008-4253-882D-D015A3C882DE}"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CAAC3-FD6D-4B64-95B9-1EC85AD4F1A8}">
      <dsp:nvSpPr>
        <dsp:cNvPr id="0" name=""/>
        <dsp:cNvSpPr/>
      </dsp:nvSpPr>
      <dsp:spPr>
        <a:xfrm>
          <a:off x="0" y="212334"/>
          <a:ext cx="3887609"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4627FC-68A6-4FD5-A18C-DA8C61A2D82E}">
      <dsp:nvSpPr>
        <dsp:cNvPr id="0" name=""/>
        <dsp:cNvSpPr/>
      </dsp:nvSpPr>
      <dsp:spPr>
        <a:xfrm>
          <a:off x="194380" y="20454"/>
          <a:ext cx="2721326"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60" tIns="0" rIns="102860" bIns="0" numCol="1" spcCol="1270" anchor="ctr" anchorCtr="0">
          <a:noAutofit/>
        </a:bodyPr>
        <a:lstStyle/>
        <a:p>
          <a:pPr marL="0" lvl="0" indent="0" algn="l" defTabSz="577850">
            <a:lnSpc>
              <a:spcPct val="90000"/>
            </a:lnSpc>
            <a:spcBef>
              <a:spcPct val="0"/>
            </a:spcBef>
            <a:spcAft>
              <a:spcPct val="35000"/>
            </a:spcAft>
            <a:buNone/>
          </a:pPr>
          <a:r>
            <a:rPr lang="en-US" sz="1300" kern="1200" dirty="0"/>
            <a:t>Twist Bioscience</a:t>
          </a:r>
        </a:p>
      </dsp:txBody>
      <dsp:txXfrm>
        <a:off x="213114" y="39188"/>
        <a:ext cx="2683858" cy="346292"/>
      </dsp:txXfrm>
    </dsp:sp>
    <dsp:sp modelId="{0D38A92B-D280-4116-8DD3-B8C63CE653F3}">
      <dsp:nvSpPr>
        <dsp:cNvPr id="0" name=""/>
        <dsp:cNvSpPr/>
      </dsp:nvSpPr>
      <dsp:spPr>
        <a:xfrm>
          <a:off x="0" y="802014"/>
          <a:ext cx="3887609"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EC6AAB-3066-4867-A435-1A17BD353CD2}">
      <dsp:nvSpPr>
        <dsp:cNvPr id="0" name=""/>
        <dsp:cNvSpPr/>
      </dsp:nvSpPr>
      <dsp:spPr>
        <a:xfrm>
          <a:off x="194380" y="610134"/>
          <a:ext cx="2721326"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60" tIns="0" rIns="102860" bIns="0" numCol="1" spcCol="1270" anchor="ctr" anchorCtr="0">
          <a:noAutofit/>
        </a:bodyPr>
        <a:lstStyle/>
        <a:p>
          <a:pPr marL="0" lvl="0" indent="0" algn="l" defTabSz="577850">
            <a:lnSpc>
              <a:spcPct val="90000"/>
            </a:lnSpc>
            <a:spcBef>
              <a:spcPct val="0"/>
            </a:spcBef>
            <a:spcAft>
              <a:spcPct val="35000"/>
            </a:spcAft>
            <a:buNone/>
          </a:pPr>
          <a:r>
            <a:rPr lang="en-US" sz="1300" kern="1200" dirty="0"/>
            <a:t>Ionis</a:t>
          </a:r>
        </a:p>
      </dsp:txBody>
      <dsp:txXfrm>
        <a:off x="213114" y="628868"/>
        <a:ext cx="2683858" cy="346292"/>
      </dsp:txXfrm>
    </dsp:sp>
    <dsp:sp modelId="{8F2EFD29-17F6-4DCB-9471-2A285E4191A2}">
      <dsp:nvSpPr>
        <dsp:cNvPr id="0" name=""/>
        <dsp:cNvSpPr/>
      </dsp:nvSpPr>
      <dsp:spPr>
        <a:xfrm>
          <a:off x="0" y="1391694"/>
          <a:ext cx="3887609" cy="327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8642D0-B5C6-4C27-ABB4-3A9FF63BF33E}">
      <dsp:nvSpPr>
        <dsp:cNvPr id="0" name=""/>
        <dsp:cNvSpPr/>
      </dsp:nvSpPr>
      <dsp:spPr>
        <a:xfrm>
          <a:off x="194380" y="1199814"/>
          <a:ext cx="2721326" cy="383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60" tIns="0" rIns="102860" bIns="0" numCol="1" spcCol="1270" anchor="ctr" anchorCtr="0">
          <a:noAutofit/>
        </a:bodyPr>
        <a:lstStyle/>
        <a:p>
          <a:pPr marL="0" lvl="0" indent="0" algn="l" defTabSz="577850">
            <a:lnSpc>
              <a:spcPct val="90000"/>
            </a:lnSpc>
            <a:spcBef>
              <a:spcPct val="0"/>
            </a:spcBef>
            <a:spcAft>
              <a:spcPct val="35000"/>
            </a:spcAft>
            <a:buNone/>
          </a:pPr>
          <a:r>
            <a:rPr lang="en-US" sz="1300" kern="1200" dirty="0"/>
            <a:t>Genentech</a:t>
          </a:r>
        </a:p>
      </dsp:txBody>
      <dsp:txXfrm>
        <a:off x="213114" y="1218548"/>
        <a:ext cx="2683858" cy="346292"/>
      </dsp:txXfrm>
    </dsp:sp>
    <dsp:sp modelId="{468EA472-3D54-4905-B4F5-5C8F9E63B092}">
      <dsp:nvSpPr>
        <dsp:cNvPr id="0" name=""/>
        <dsp:cNvSpPr/>
      </dsp:nvSpPr>
      <dsp:spPr>
        <a:xfrm>
          <a:off x="0" y="1981374"/>
          <a:ext cx="3887609" cy="327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2F0E4-5A1C-4DC1-96A6-A2A56338253E}">
      <dsp:nvSpPr>
        <dsp:cNvPr id="0" name=""/>
        <dsp:cNvSpPr/>
      </dsp:nvSpPr>
      <dsp:spPr>
        <a:xfrm>
          <a:off x="194380" y="1789494"/>
          <a:ext cx="2721326"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60" tIns="0" rIns="102860" bIns="0" numCol="1" spcCol="1270" anchor="ctr" anchorCtr="0">
          <a:noAutofit/>
        </a:bodyPr>
        <a:lstStyle/>
        <a:p>
          <a:pPr marL="0" lvl="0" indent="0" algn="l" defTabSz="577850">
            <a:lnSpc>
              <a:spcPct val="90000"/>
            </a:lnSpc>
            <a:spcBef>
              <a:spcPct val="0"/>
            </a:spcBef>
            <a:spcAft>
              <a:spcPct val="35000"/>
            </a:spcAft>
            <a:buNone/>
          </a:pPr>
          <a:r>
            <a:rPr lang="en-US" sz="1300" kern="1200" dirty="0"/>
            <a:t>Integrated DNA Technologies</a:t>
          </a:r>
        </a:p>
      </dsp:txBody>
      <dsp:txXfrm>
        <a:off x="213114" y="1808228"/>
        <a:ext cx="2683858" cy="346292"/>
      </dsp:txXfrm>
    </dsp:sp>
    <dsp:sp modelId="{A6FC37C6-D439-4E83-8732-385CB9EEB4F1}">
      <dsp:nvSpPr>
        <dsp:cNvPr id="0" name=""/>
        <dsp:cNvSpPr/>
      </dsp:nvSpPr>
      <dsp:spPr>
        <a:xfrm>
          <a:off x="0" y="2571054"/>
          <a:ext cx="3887609" cy="3276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7E4EE8-D99E-486C-A996-74A8A01E151C}">
      <dsp:nvSpPr>
        <dsp:cNvPr id="0" name=""/>
        <dsp:cNvSpPr/>
      </dsp:nvSpPr>
      <dsp:spPr>
        <a:xfrm>
          <a:off x="194380" y="2379174"/>
          <a:ext cx="2721326"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60" tIns="0" rIns="102860" bIns="0" numCol="1" spcCol="1270" anchor="ctr" anchorCtr="0">
          <a:noAutofit/>
        </a:bodyPr>
        <a:lstStyle/>
        <a:p>
          <a:pPr marL="0" lvl="0" indent="0" algn="l" defTabSz="577850">
            <a:lnSpc>
              <a:spcPct val="90000"/>
            </a:lnSpc>
            <a:spcBef>
              <a:spcPct val="0"/>
            </a:spcBef>
            <a:spcAft>
              <a:spcPct val="35000"/>
            </a:spcAft>
            <a:buNone/>
          </a:pPr>
          <a:r>
            <a:rPr lang="en-US" sz="1300" kern="1200" dirty="0" err="1"/>
            <a:t>Bioautomation</a:t>
          </a:r>
          <a:r>
            <a:rPr lang="en-US" sz="1300" kern="1200" dirty="0"/>
            <a:t> </a:t>
          </a:r>
        </a:p>
      </dsp:txBody>
      <dsp:txXfrm>
        <a:off x="213114" y="2397908"/>
        <a:ext cx="2683858" cy="346292"/>
      </dsp:txXfrm>
    </dsp:sp>
    <dsp:sp modelId="{82CBFBE3-F711-47F3-AF56-CDFBE3D9CB54}">
      <dsp:nvSpPr>
        <dsp:cNvPr id="0" name=""/>
        <dsp:cNvSpPr/>
      </dsp:nvSpPr>
      <dsp:spPr>
        <a:xfrm>
          <a:off x="0" y="3160734"/>
          <a:ext cx="3887609" cy="327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82BF6B-4EF2-4A87-B931-B808FDB0A46A}">
      <dsp:nvSpPr>
        <dsp:cNvPr id="0" name=""/>
        <dsp:cNvSpPr/>
      </dsp:nvSpPr>
      <dsp:spPr>
        <a:xfrm>
          <a:off x="194380" y="2968854"/>
          <a:ext cx="2721326"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60" tIns="0" rIns="102860" bIns="0" numCol="1" spcCol="1270" anchor="ctr" anchorCtr="0">
          <a:noAutofit/>
        </a:bodyPr>
        <a:lstStyle/>
        <a:p>
          <a:pPr marL="0" lvl="0" indent="0" algn="l" defTabSz="577850">
            <a:lnSpc>
              <a:spcPct val="90000"/>
            </a:lnSpc>
            <a:spcBef>
              <a:spcPct val="0"/>
            </a:spcBef>
            <a:spcAft>
              <a:spcPct val="35000"/>
            </a:spcAft>
            <a:buNone/>
          </a:pPr>
          <a:r>
            <a:rPr lang="en-US" sz="1300" kern="1200" dirty="0"/>
            <a:t>PerkinElmer</a:t>
          </a:r>
        </a:p>
      </dsp:txBody>
      <dsp:txXfrm>
        <a:off x="213114" y="2987588"/>
        <a:ext cx="2683858" cy="346292"/>
      </dsp:txXfrm>
    </dsp:sp>
    <dsp:sp modelId="{46096179-F761-4033-9DBC-2DBC2D1270F8}">
      <dsp:nvSpPr>
        <dsp:cNvPr id="0" name=""/>
        <dsp:cNvSpPr/>
      </dsp:nvSpPr>
      <dsp:spPr>
        <a:xfrm>
          <a:off x="0" y="3750414"/>
          <a:ext cx="3887609" cy="327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E36BFC-9E61-49ED-AD57-E491044220BC}">
      <dsp:nvSpPr>
        <dsp:cNvPr id="0" name=""/>
        <dsp:cNvSpPr/>
      </dsp:nvSpPr>
      <dsp:spPr>
        <a:xfrm>
          <a:off x="194380" y="3558534"/>
          <a:ext cx="2721326"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60" tIns="0" rIns="102860" bIns="0" numCol="1" spcCol="1270" anchor="ctr" anchorCtr="0">
          <a:noAutofit/>
        </a:bodyPr>
        <a:lstStyle/>
        <a:p>
          <a:pPr marL="0" lvl="0" indent="0" algn="l" defTabSz="577850">
            <a:lnSpc>
              <a:spcPct val="90000"/>
            </a:lnSpc>
            <a:spcBef>
              <a:spcPct val="0"/>
            </a:spcBef>
            <a:spcAft>
              <a:spcPct val="35000"/>
            </a:spcAft>
            <a:buNone/>
          </a:pPr>
          <a:r>
            <a:rPr lang="en-US" sz="1300" kern="1200" dirty="0" err="1"/>
            <a:t>Thermo</a:t>
          </a:r>
          <a:r>
            <a:rPr lang="en-US" sz="1300" kern="1200" dirty="0"/>
            <a:t> Fisher Scientific</a:t>
          </a:r>
        </a:p>
      </dsp:txBody>
      <dsp:txXfrm>
        <a:off x="213114" y="3577268"/>
        <a:ext cx="2683858" cy="346292"/>
      </dsp:txXfrm>
    </dsp:sp>
    <dsp:sp modelId="{4428B240-B482-4CE4-B498-1CAD1838C292}">
      <dsp:nvSpPr>
        <dsp:cNvPr id="0" name=""/>
        <dsp:cNvSpPr/>
      </dsp:nvSpPr>
      <dsp:spPr>
        <a:xfrm>
          <a:off x="0" y="4340094"/>
          <a:ext cx="3887609" cy="3276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DC3701-7F8D-4BBF-AC93-B7D9240A077D}">
      <dsp:nvSpPr>
        <dsp:cNvPr id="0" name=""/>
        <dsp:cNvSpPr/>
      </dsp:nvSpPr>
      <dsp:spPr>
        <a:xfrm>
          <a:off x="194380" y="4148214"/>
          <a:ext cx="2721326" cy="383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60" tIns="0" rIns="102860" bIns="0" numCol="1" spcCol="1270" anchor="ctr" anchorCtr="0">
          <a:noAutofit/>
        </a:bodyPr>
        <a:lstStyle/>
        <a:p>
          <a:pPr marL="0" lvl="0" indent="0" algn="l" defTabSz="577850">
            <a:lnSpc>
              <a:spcPct val="90000"/>
            </a:lnSpc>
            <a:spcBef>
              <a:spcPct val="0"/>
            </a:spcBef>
            <a:spcAft>
              <a:spcPct val="35000"/>
            </a:spcAft>
            <a:buNone/>
          </a:pPr>
          <a:r>
            <a:rPr lang="en-US" sz="1300" kern="1200" dirty="0" err="1"/>
            <a:t>etc</a:t>
          </a:r>
          <a:endParaRPr lang="en-US" sz="1300" kern="1200" dirty="0"/>
        </a:p>
      </dsp:txBody>
      <dsp:txXfrm>
        <a:off x="213114" y="4166948"/>
        <a:ext cx="2683858"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C992C-FEAD-42EF-B3C4-3075AFA54503}">
      <dsp:nvSpPr>
        <dsp:cNvPr id="0" name=""/>
        <dsp:cNvSpPr/>
      </dsp:nvSpPr>
      <dsp:spPr>
        <a:xfrm rot="5400000">
          <a:off x="1773606" y="75697"/>
          <a:ext cx="1147412" cy="998248"/>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PDB</a:t>
          </a:r>
        </a:p>
      </dsp:txBody>
      <dsp:txXfrm rot="-5400000">
        <a:off x="2003748" y="179920"/>
        <a:ext cx="687128" cy="789802"/>
      </dsp:txXfrm>
    </dsp:sp>
    <dsp:sp modelId="{CA3FE257-AF62-4AA6-8EDA-C3E962257E7F}">
      <dsp:nvSpPr>
        <dsp:cNvPr id="0" name=""/>
        <dsp:cNvSpPr/>
      </dsp:nvSpPr>
      <dsp:spPr>
        <a:xfrm>
          <a:off x="2876728" y="230597"/>
          <a:ext cx="1280511" cy="688447"/>
        </a:xfrm>
        <a:prstGeom prst="rect">
          <a:avLst/>
        </a:prstGeom>
        <a:noFill/>
        <a:ln>
          <a:noFill/>
        </a:ln>
        <a:effectLst/>
      </dsp:spPr>
      <dsp:style>
        <a:lnRef idx="0">
          <a:scrgbClr r="0" g="0" b="0"/>
        </a:lnRef>
        <a:fillRef idx="0">
          <a:scrgbClr r="0" g="0" b="0"/>
        </a:fillRef>
        <a:effectRef idx="0">
          <a:scrgbClr r="0" g="0" b="0"/>
        </a:effectRef>
        <a:fontRef idx="minor"/>
      </dsp:style>
    </dsp:sp>
    <dsp:sp modelId="{1A4E5EF3-3FDC-4464-9C47-133456713759}">
      <dsp:nvSpPr>
        <dsp:cNvPr id="0" name=""/>
        <dsp:cNvSpPr/>
      </dsp:nvSpPr>
      <dsp:spPr>
        <a:xfrm rot="5400000">
          <a:off x="695498" y="75697"/>
          <a:ext cx="1147412" cy="998248"/>
        </a:xfrm>
        <a:prstGeom prst="hexagon">
          <a:avLst>
            <a:gd name="adj" fmla="val 25000"/>
            <a:gd name="vf" fmla="val 115470"/>
          </a:avLst>
        </a:prstGeom>
        <a:solidFill>
          <a:schemeClr val="accent3">
            <a:hueOff val="301178"/>
            <a:satOff val="11111"/>
            <a:lumOff val="-1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925640" y="179920"/>
        <a:ext cx="687128" cy="789802"/>
      </dsp:txXfrm>
    </dsp:sp>
    <dsp:sp modelId="{96603AFA-8FCF-47DF-96A0-CC9A8DB94223}">
      <dsp:nvSpPr>
        <dsp:cNvPr id="0" name=""/>
        <dsp:cNvSpPr/>
      </dsp:nvSpPr>
      <dsp:spPr>
        <a:xfrm rot="5400000">
          <a:off x="1232487" y="1049620"/>
          <a:ext cx="1147412" cy="998248"/>
        </a:xfrm>
        <a:prstGeom prst="hexagon">
          <a:avLst>
            <a:gd name="adj" fmla="val 25000"/>
            <a:gd name="vf" fmla="val 115470"/>
          </a:avLst>
        </a:prstGeom>
        <a:solidFill>
          <a:schemeClr val="accent3">
            <a:hueOff val="602355"/>
            <a:satOff val="22222"/>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PubChem</a:t>
          </a:r>
        </a:p>
      </dsp:txBody>
      <dsp:txXfrm rot="-5400000">
        <a:off x="1462629" y="1153843"/>
        <a:ext cx="687128" cy="789802"/>
      </dsp:txXfrm>
    </dsp:sp>
    <dsp:sp modelId="{B9D90B60-7546-42B3-AB62-01797FBADD6C}">
      <dsp:nvSpPr>
        <dsp:cNvPr id="0" name=""/>
        <dsp:cNvSpPr/>
      </dsp:nvSpPr>
      <dsp:spPr>
        <a:xfrm>
          <a:off x="26557" y="1204521"/>
          <a:ext cx="1239205" cy="688447"/>
        </a:xfrm>
        <a:prstGeom prst="rect">
          <a:avLst/>
        </a:prstGeom>
        <a:noFill/>
        <a:ln>
          <a:noFill/>
        </a:ln>
        <a:effectLst/>
      </dsp:spPr>
      <dsp:style>
        <a:lnRef idx="0">
          <a:scrgbClr r="0" g="0" b="0"/>
        </a:lnRef>
        <a:fillRef idx="0">
          <a:scrgbClr r="0" g="0" b="0"/>
        </a:fillRef>
        <a:effectRef idx="0">
          <a:scrgbClr r="0" g="0" b="0"/>
        </a:effectRef>
        <a:fontRef idx="minor"/>
      </dsp:style>
    </dsp:sp>
    <dsp:sp modelId="{E86A3A9D-892B-43EA-9BB7-6F66AAC05DA5}">
      <dsp:nvSpPr>
        <dsp:cNvPr id="0" name=""/>
        <dsp:cNvSpPr/>
      </dsp:nvSpPr>
      <dsp:spPr>
        <a:xfrm rot="5400000">
          <a:off x="2310595" y="1049620"/>
          <a:ext cx="1147412" cy="998248"/>
        </a:xfrm>
        <a:prstGeom prst="hexagon">
          <a:avLst>
            <a:gd name="adj" fmla="val 25000"/>
            <a:gd name="vf" fmla="val 11547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540737" y="1153843"/>
        <a:ext cx="687128" cy="789802"/>
      </dsp:txXfrm>
    </dsp:sp>
    <dsp:sp modelId="{7BBD2572-C946-4D77-AF09-16BE727E6C35}">
      <dsp:nvSpPr>
        <dsp:cNvPr id="0" name=""/>
        <dsp:cNvSpPr/>
      </dsp:nvSpPr>
      <dsp:spPr>
        <a:xfrm rot="5400000">
          <a:off x="1773606" y="2023543"/>
          <a:ext cx="1147412" cy="998248"/>
        </a:xfrm>
        <a:prstGeom prst="hexagon">
          <a:avLst>
            <a:gd name="adj" fmla="val 25000"/>
            <a:gd name="vf" fmla="val 115470"/>
          </a:avLst>
        </a:prstGeom>
        <a:solidFill>
          <a:schemeClr val="accent3">
            <a:hueOff val="1204711"/>
            <a:satOff val="44444"/>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FDA</a:t>
          </a:r>
        </a:p>
      </dsp:txBody>
      <dsp:txXfrm rot="-5400000">
        <a:off x="2003748" y="2127766"/>
        <a:ext cx="687128" cy="789802"/>
      </dsp:txXfrm>
    </dsp:sp>
    <dsp:sp modelId="{B1838E5C-EBB3-465F-BBBC-E658CB3F439A}">
      <dsp:nvSpPr>
        <dsp:cNvPr id="0" name=""/>
        <dsp:cNvSpPr/>
      </dsp:nvSpPr>
      <dsp:spPr>
        <a:xfrm>
          <a:off x="2876728" y="2178444"/>
          <a:ext cx="1280511" cy="688447"/>
        </a:xfrm>
        <a:prstGeom prst="rect">
          <a:avLst/>
        </a:prstGeom>
        <a:noFill/>
        <a:ln>
          <a:noFill/>
        </a:ln>
        <a:effectLst/>
      </dsp:spPr>
      <dsp:style>
        <a:lnRef idx="0">
          <a:scrgbClr r="0" g="0" b="0"/>
        </a:lnRef>
        <a:fillRef idx="0">
          <a:scrgbClr r="0" g="0" b="0"/>
        </a:fillRef>
        <a:effectRef idx="0">
          <a:scrgbClr r="0" g="0" b="0"/>
        </a:effectRef>
        <a:fontRef idx="minor"/>
      </dsp:style>
    </dsp:sp>
    <dsp:sp modelId="{29FDDA0B-B8FB-41D8-8A04-0DACB8040412}">
      <dsp:nvSpPr>
        <dsp:cNvPr id="0" name=""/>
        <dsp:cNvSpPr/>
      </dsp:nvSpPr>
      <dsp:spPr>
        <a:xfrm rot="5400000">
          <a:off x="695498" y="2023543"/>
          <a:ext cx="1147412" cy="998248"/>
        </a:xfrm>
        <a:prstGeom prst="hexagon">
          <a:avLst>
            <a:gd name="adj" fmla="val 25000"/>
            <a:gd name="vf" fmla="val 115470"/>
          </a:avLst>
        </a:prstGeom>
        <a:solidFill>
          <a:schemeClr val="accent3">
            <a:hueOff val="1505888"/>
            <a:satOff val="55556"/>
            <a:lumOff val="-81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rot="-5400000">
        <a:off x="925640" y="2127766"/>
        <a:ext cx="687128" cy="789802"/>
      </dsp:txXfrm>
    </dsp:sp>
    <dsp:sp modelId="{D538453E-58A0-4E7A-9101-EB54C6AB3581}">
      <dsp:nvSpPr>
        <dsp:cNvPr id="0" name=""/>
        <dsp:cNvSpPr/>
      </dsp:nvSpPr>
      <dsp:spPr>
        <a:xfrm rot="5400000">
          <a:off x="1232487" y="2997467"/>
          <a:ext cx="1147412" cy="998248"/>
        </a:xfrm>
        <a:prstGeom prst="hexagon">
          <a:avLst>
            <a:gd name="adj" fmla="val 25000"/>
            <a:gd name="vf" fmla="val 11547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0" i="0" kern="1200" dirty="0"/>
            <a:t>USPTO</a:t>
          </a:r>
          <a:endParaRPr lang="en-US" sz="1100" kern="1200" dirty="0"/>
        </a:p>
      </dsp:txBody>
      <dsp:txXfrm rot="-5400000">
        <a:off x="1462629" y="3101690"/>
        <a:ext cx="687128" cy="789802"/>
      </dsp:txXfrm>
    </dsp:sp>
    <dsp:sp modelId="{58A2967A-EF46-4C9D-90CA-609D601B3730}">
      <dsp:nvSpPr>
        <dsp:cNvPr id="0" name=""/>
        <dsp:cNvSpPr/>
      </dsp:nvSpPr>
      <dsp:spPr>
        <a:xfrm>
          <a:off x="26557" y="3152367"/>
          <a:ext cx="1239205" cy="688447"/>
        </a:xfrm>
        <a:prstGeom prst="rect">
          <a:avLst/>
        </a:prstGeom>
        <a:noFill/>
        <a:ln>
          <a:noFill/>
        </a:ln>
        <a:effectLst/>
      </dsp:spPr>
      <dsp:style>
        <a:lnRef idx="0">
          <a:scrgbClr r="0" g="0" b="0"/>
        </a:lnRef>
        <a:fillRef idx="0">
          <a:scrgbClr r="0" g="0" b="0"/>
        </a:fillRef>
        <a:effectRef idx="0">
          <a:scrgbClr r="0" g="0" b="0"/>
        </a:effectRef>
        <a:fontRef idx="minor"/>
      </dsp:style>
    </dsp:sp>
    <dsp:sp modelId="{A58D73AD-1E79-4070-AFD5-79AA3BF124DC}">
      <dsp:nvSpPr>
        <dsp:cNvPr id="0" name=""/>
        <dsp:cNvSpPr/>
      </dsp:nvSpPr>
      <dsp:spPr>
        <a:xfrm rot="5400000">
          <a:off x="2310595" y="2997467"/>
          <a:ext cx="1147412" cy="998248"/>
        </a:xfrm>
        <a:prstGeom prst="hexagon">
          <a:avLst>
            <a:gd name="adj" fmla="val 25000"/>
            <a:gd name="vf" fmla="val 115470"/>
          </a:avLst>
        </a:prstGeom>
        <a:solidFill>
          <a:schemeClr val="accent3">
            <a:hueOff val="2108244"/>
            <a:satOff val="77778"/>
            <a:lumOff val="-1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540737" y="3101690"/>
        <a:ext cx="687128" cy="789802"/>
      </dsp:txXfrm>
    </dsp:sp>
    <dsp:sp modelId="{DB78B915-B50F-478F-AB53-75BE8AB4D65E}">
      <dsp:nvSpPr>
        <dsp:cNvPr id="0" name=""/>
        <dsp:cNvSpPr/>
      </dsp:nvSpPr>
      <dsp:spPr>
        <a:xfrm rot="5400000">
          <a:off x="1773606" y="3971390"/>
          <a:ext cx="1147412" cy="998248"/>
        </a:xfrm>
        <a:prstGeom prst="hexagon">
          <a:avLst>
            <a:gd name="adj" fmla="val 25000"/>
            <a:gd name="vf" fmla="val 115470"/>
          </a:avLst>
        </a:prstGeom>
        <a:solidFill>
          <a:schemeClr val="accent3">
            <a:hueOff val="2409421"/>
            <a:satOff val="88889"/>
            <a:lumOff val="-1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t>ChEMBL</a:t>
          </a:r>
          <a:endParaRPr lang="en-US" sz="1100" kern="1200" dirty="0"/>
        </a:p>
      </dsp:txBody>
      <dsp:txXfrm rot="-5400000">
        <a:off x="2003748" y="4075613"/>
        <a:ext cx="687128" cy="789802"/>
      </dsp:txXfrm>
    </dsp:sp>
    <dsp:sp modelId="{6FFD6528-5D93-4079-9C1E-E0BF0DCC4AA8}">
      <dsp:nvSpPr>
        <dsp:cNvPr id="0" name=""/>
        <dsp:cNvSpPr/>
      </dsp:nvSpPr>
      <dsp:spPr>
        <a:xfrm>
          <a:off x="2876728" y="4126291"/>
          <a:ext cx="1280511" cy="688447"/>
        </a:xfrm>
        <a:prstGeom prst="rect">
          <a:avLst/>
        </a:prstGeom>
        <a:noFill/>
        <a:ln>
          <a:noFill/>
        </a:ln>
        <a:effectLst/>
      </dsp:spPr>
      <dsp:style>
        <a:lnRef idx="0">
          <a:scrgbClr r="0" g="0" b="0"/>
        </a:lnRef>
        <a:fillRef idx="0">
          <a:scrgbClr r="0" g="0" b="0"/>
        </a:fillRef>
        <a:effectRef idx="0">
          <a:scrgbClr r="0" g="0" b="0"/>
        </a:effectRef>
        <a:fontRef idx="minor"/>
      </dsp:style>
    </dsp:sp>
    <dsp:sp modelId="{1E58812A-D008-4253-882D-D015A3C882DE}">
      <dsp:nvSpPr>
        <dsp:cNvPr id="0" name=""/>
        <dsp:cNvSpPr/>
      </dsp:nvSpPr>
      <dsp:spPr>
        <a:xfrm rot="5400000">
          <a:off x="695498" y="3971390"/>
          <a:ext cx="1147412" cy="998248"/>
        </a:xfrm>
        <a:prstGeom prst="hexagon">
          <a:avLst>
            <a:gd name="adj" fmla="val 25000"/>
            <a:gd name="vf" fmla="val 11547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925640" y="4075613"/>
        <a:ext cx="687128" cy="7898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13B2C-1EE2-492E-894B-C041C0AE5B11}" type="datetimeFigureOut">
              <a:rPr lang="en-US" smtClean="0"/>
              <a:t>8/19/2018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C355CF-8260-414C-A15E-394BAA56346D}" type="slidenum">
              <a:rPr lang="en-US" smtClean="0"/>
              <a:t>‹#›</a:t>
            </a:fld>
            <a:endParaRPr lang="en-US"/>
          </a:p>
        </p:txBody>
      </p:sp>
    </p:spTree>
    <p:extLst>
      <p:ext uri="{BB962C8B-B14F-4D97-AF65-F5344CB8AC3E}">
        <p14:creationId xmlns:p14="http://schemas.microsoft.com/office/powerpoint/2010/main" val="178859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 Pharmaceutical Industry in 2017. An Analysis</a:t>
            </a:r>
          </a:p>
          <a:p>
            <a:r>
              <a:rPr lang="en-US" sz="1200" b="1" i="0" u="none" strike="noStrike" kern="1200" baseline="0" dirty="0">
                <a:solidFill>
                  <a:schemeClr val="tx1"/>
                </a:solidFill>
                <a:latin typeface="+mn-lt"/>
                <a:ea typeface="+mn-ea"/>
                <a:cs typeface="+mn-cs"/>
              </a:rPr>
              <a:t>of FDA Drug Approvals from the Perspective</a:t>
            </a:r>
          </a:p>
          <a:p>
            <a:r>
              <a:rPr lang="en-US" sz="1200" b="1" i="0" u="none" strike="noStrike" kern="1200" baseline="0" dirty="0">
                <a:solidFill>
                  <a:schemeClr val="tx1"/>
                </a:solidFill>
                <a:latin typeface="+mn-lt"/>
                <a:ea typeface="+mn-ea"/>
                <a:cs typeface="+mn-cs"/>
              </a:rPr>
              <a:t>of Molecules</a:t>
            </a:r>
          </a:p>
          <a:p>
            <a:r>
              <a:rPr lang="en-US" sz="1200" b="1" i="0" u="none" strike="noStrike" kern="1200" baseline="0" dirty="0">
                <a:solidFill>
                  <a:schemeClr val="tx1"/>
                </a:solidFill>
                <a:latin typeface="+mn-lt"/>
                <a:ea typeface="+mn-ea"/>
                <a:cs typeface="+mn-cs"/>
              </a:rPr>
              <a:t>Beatriz G. de la Torre 1,* and Fernando </a:t>
            </a:r>
            <a:r>
              <a:rPr lang="en-US" sz="1200" b="1" i="0" u="none" strike="noStrike" kern="1200" baseline="0" dirty="0" err="1">
                <a:solidFill>
                  <a:schemeClr val="tx1"/>
                </a:solidFill>
                <a:latin typeface="+mn-lt"/>
                <a:ea typeface="+mn-ea"/>
                <a:cs typeface="+mn-cs"/>
              </a:rPr>
              <a:t>Albericio</a:t>
            </a:r>
            <a:r>
              <a:rPr lang="en-US" sz="1200" b="1" i="0" u="none" strike="noStrike" kern="1200" baseline="0" dirty="0">
                <a:solidFill>
                  <a:schemeClr val="tx1"/>
                </a:solidFill>
                <a:latin typeface="+mn-lt"/>
                <a:ea typeface="+mn-ea"/>
                <a:cs typeface="+mn-cs"/>
              </a:rPr>
              <a:t> 2,3,* ID</a:t>
            </a:r>
          </a:p>
          <a:p>
            <a:r>
              <a:rPr lang="en-US" sz="1200" b="0" i="0" u="none" strike="noStrike" kern="1200" baseline="0" dirty="0">
                <a:solidFill>
                  <a:schemeClr val="tx1"/>
                </a:solidFill>
                <a:latin typeface="+mn-lt"/>
                <a:ea typeface="+mn-ea"/>
                <a:cs typeface="+mn-cs"/>
              </a:rPr>
              <a:t>1 KRISP, College of Health Sciences, University of KwaZulu-Natal, Durban 4001, South Africa</a:t>
            </a:r>
          </a:p>
          <a:p>
            <a:r>
              <a:rPr lang="en-US" sz="1200" b="0" i="0" u="none" strike="noStrike" kern="1200" baseline="0" dirty="0">
                <a:solidFill>
                  <a:schemeClr val="tx1"/>
                </a:solidFill>
                <a:latin typeface="+mn-lt"/>
                <a:ea typeface="+mn-ea"/>
                <a:cs typeface="+mn-cs"/>
              </a:rPr>
              <a:t>2 School of Chemistry and Physics, University of KwaZulu-Natal, Durban 4001, South Africa</a:t>
            </a:r>
          </a:p>
          <a:p>
            <a:r>
              <a:rPr lang="en-US" sz="1200" b="0" i="0" u="none" strike="noStrike" kern="1200" baseline="0" dirty="0">
                <a:solidFill>
                  <a:schemeClr val="tx1"/>
                </a:solidFill>
                <a:latin typeface="+mn-lt"/>
                <a:ea typeface="+mn-ea"/>
                <a:cs typeface="+mn-cs"/>
              </a:rPr>
              <a:t>3 CIBER-BBN, Networking Centre on Bioengineering, Biomaterials and Nanomedicine,</a:t>
            </a:r>
          </a:p>
          <a:p>
            <a:r>
              <a:rPr lang="en-US" sz="1200" b="0" i="0" u="none" strike="noStrike" kern="1200" baseline="0" dirty="0">
                <a:solidFill>
                  <a:schemeClr val="tx1"/>
                </a:solidFill>
                <a:latin typeface="+mn-lt"/>
                <a:ea typeface="+mn-ea"/>
                <a:cs typeface="+mn-cs"/>
              </a:rPr>
              <a:t>Department of Organic Chemistry, University of Barcelona, 08028 Barcelona, Spain</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Correspondence: garciadelatorreb@ukzn.ac.za (</a:t>
            </a:r>
            <a:r>
              <a:rPr lang="en-US" sz="1200" b="0" i="0" u="none" strike="noStrike" kern="1200" baseline="0" dirty="0" err="1">
                <a:solidFill>
                  <a:schemeClr val="tx1"/>
                </a:solidFill>
                <a:latin typeface="+mn-lt"/>
                <a:ea typeface="+mn-ea"/>
                <a:cs typeface="+mn-cs"/>
              </a:rPr>
              <a:t>B.G.d.l.T</a:t>
            </a:r>
            <a:r>
              <a:rPr lang="en-US" sz="1200" b="0" i="0" u="none" strike="noStrike" kern="1200" baseline="0" dirty="0">
                <a:solidFill>
                  <a:schemeClr val="tx1"/>
                </a:solidFill>
                <a:latin typeface="+mn-lt"/>
                <a:ea typeface="+mn-ea"/>
                <a:cs typeface="+mn-cs"/>
              </a:rPr>
              <a:t>.); albericio@ukzn.ac.za (F.A.); Tel.: +27-614-009-144 (F.A.)</a:t>
            </a:r>
          </a:p>
          <a:p>
            <a:r>
              <a:rPr lang="en-US" sz="1200" b="0" i="0" u="none" strike="noStrike" kern="1200" baseline="0" dirty="0">
                <a:solidFill>
                  <a:schemeClr val="tx1"/>
                </a:solidFill>
                <a:latin typeface="+mn-lt"/>
                <a:ea typeface="+mn-ea"/>
                <a:cs typeface="+mn-cs"/>
              </a:rPr>
              <a:t>Received: 12 February 2018; Accepted: 26 February 2018; Published: 27 February 2018</a:t>
            </a:r>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3</a:t>
            </a:fld>
            <a:endParaRPr lang="en-US"/>
          </a:p>
        </p:txBody>
      </p:sp>
    </p:spTree>
    <p:extLst>
      <p:ext uri="{BB962C8B-B14F-4D97-AF65-F5344CB8AC3E}">
        <p14:creationId xmlns:p14="http://schemas.microsoft.com/office/powerpoint/2010/main" val="2114791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all have to create a monomer database in order to use HELM?</a:t>
            </a:r>
          </a:p>
        </p:txBody>
      </p:sp>
      <p:sp>
        <p:nvSpPr>
          <p:cNvPr id="4" name="Slide Number Placeholder 3"/>
          <p:cNvSpPr>
            <a:spLocks noGrp="1"/>
          </p:cNvSpPr>
          <p:nvPr>
            <p:ph type="sldNum" sz="quarter" idx="10"/>
          </p:nvPr>
        </p:nvSpPr>
        <p:spPr/>
        <p:txBody>
          <a:bodyPr/>
          <a:lstStyle/>
          <a:p>
            <a:fld id="{E0C355CF-8260-414C-A15E-394BAA56346D}" type="slidenum">
              <a:rPr lang="en-US" smtClean="0"/>
              <a:t>16</a:t>
            </a:fld>
            <a:endParaRPr lang="en-US"/>
          </a:p>
        </p:txBody>
      </p:sp>
    </p:spTree>
    <p:extLst>
      <p:ext uri="{BB962C8B-B14F-4D97-AF65-F5344CB8AC3E}">
        <p14:creationId xmlns:p14="http://schemas.microsoft.com/office/powerpoint/2010/main" val="1498974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https://www.fda.gov/downloads/BiologicsBloodVaccines/GuidanceComplianceRegulatoryInformation/Guidances/Blood/UCM170111.pdf</a:t>
            </a:r>
          </a:p>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18</a:t>
            </a:fld>
            <a:endParaRPr lang="en-US"/>
          </a:p>
        </p:txBody>
      </p:sp>
    </p:spTree>
    <p:extLst>
      <p:ext uri="{BB962C8B-B14F-4D97-AF65-F5344CB8AC3E}">
        <p14:creationId xmlns:p14="http://schemas.microsoft.com/office/powerpoint/2010/main" val="470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20</a:t>
            </a:fld>
            <a:endParaRPr lang="en-US"/>
          </a:p>
        </p:txBody>
      </p:sp>
    </p:spTree>
    <p:extLst>
      <p:ext uri="{BB962C8B-B14F-4D97-AF65-F5344CB8AC3E}">
        <p14:creationId xmlns:p14="http://schemas.microsoft.com/office/powerpoint/2010/main" val="1286729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21</a:t>
            </a:fld>
            <a:endParaRPr lang="en-US"/>
          </a:p>
        </p:txBody>
      </p:sp>
    </p:spTree>
    <p:extLst>
      <p:ext uri="{BB962C8B-B14F-4D97-AF65-F5344CB8AC3E}">
        <p14:creationId xmlns:p14="http://schemas.microsoft.com/office/powerpoint/2010/main" val="1173192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maintain atomic resolution in the line notation but we don’t lose track of this.  </a:t>
            </a:r>
            <a:r>
              <a:rPr lang="en-US" dirty="0" err="1"/>
              <a:t>i.e</a:t>
            </a:r>
            <a:r>
              <a:rPr lang="en-US" dirty="0"/>
              <a:t> .it’s stored in a database</a:t>
            </a:r>
          </a:p>
        </p:txBody>
      </p:sp>
      <p:sp>
        <p:nvSpPr>
          <p:cNvPr id="4" name="Slide Number Placeholder 3"/>
          <p:cNvSpPr>
            <a:spLocks noGrp="1"/>
          </p:cNvSpPr>
          <p:nvPr>
            <p:ph type="sldNum" sz="quarter" idx="10"/>
          </p:nvPr>
        </p:nvSpPr>
        <p:spPr/>
        <p:txBody>
          <a:bodyPr/>
          <a:lstStyle/>
          <a:p>
            <a:fld id="{E0C355CF-8260-414C-A15E-394BAA56346D}" type="slidenum">
              <a:rPr lang="en-US" smtClean="0"/>
              <a:t>24</a:t>
            </a:fld>
            <a:endParaRPr lang="en-US"/>
          </a:p>
        </p:txBody>
      </p:sp>
    </p:spTree>
    <p:extLst>
      <p:ext uri="{BB962C8B-B14F-4D97-AF65-F5344CB8AC3E}">
        <p14:creationId xmlns:p14="http://schemas.microsoft.com/office/powerpoint/2010/main" val="2637109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synthetic ten-membered oligopeptide comprising </a:t>
            </a:r>
            <a:r>
              <a:rPr lang="en-US" sz="1200" b="0" i="1" u="none" strike="noStrike"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-acetyl-3-(naphthalen-2-yl)-</a:t>
            </a:r>
            <a:r>
              <a:rPr lang="en-US" dirty="0"/>
              <a:t>D</a:t>
            </a:r>
            <a:r>
              <a:rPr lang="en-US" sz="1200" b="0" i="0" kern="1200" dirty="0">
                <a:solidFill>
                  <a:schemeClr val="tx1"/>
                </a:solidFill>
                <a:effectLst/>
                <a:latin typeface="+mn-lt"/>
                <a:ea typeface="+mn-ea"/>
                <a:cs typeface="+mn-cs"/>
              </a:rPr>
              <a:t>-alanyl, 4-chloro-</a:t>
            </a:r>
            <a:r>
              <a:rPr lang="en-US" dirty="0"/>
              <a:t>D</a:t>
            </a:r>
            <a:r>
              <a:rPr lang="en-US" sz="1200" b="0" i="0" kern="1200" dirty="0">
                <a:solidFill>
                  <a:schemeClr val="tx1"/>
                </a:solidFill>
                <a:effectLst/>
                <a:latin typeface="+mn-lt"/>
                <a:ea typeface="+mn-ea"/>
                <a:cs typeface="+mn-cs"/>
              </a:rPr>
              <a:t>-phenylalanyl, 3-(pyridin-3-yl)-</a:t>
            </a:r>
            <a:r>
              <a:rPr lang="en-US" dirty="0"/>
              <a:t>D</a:t>
            </a:r>
            <a:r>
              <a:rPr lang="en-US" sz="1200" b="0" i="0" kern="1200" dirty="0">
                <a:solidFill>
                  <a:schemeClr val="tx1"/>
                </a:solidFill>
                <a:effectLst/>
                <a:latin typeface="+mn-lt"/>
                <a:ea typeface="+mn-ea"/>
                <a:cs typeface="+mn-cs"/>
              </a:rPr>
              <a:t>-alanyl, </a:t>
            </a:r>
            <a:r>
              <a:rPr lang="en-US" dirty="0"/>
              <a:t>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seryl</a:t>
            </a:r>
            <a:r>
              <a:rPr lang="en-US" sz="1200" b="0" i="0" kern="1200" dirty="0">
                <a:solidFill>
                  <a:schemeClr val="tx1"/>
                </a:solidFill>
                <a:effectLst/>
                <a:latin typeface="+mn-lt"/>
                <a:ea typeface="+mn-ea"/>
                <a:cs typeface="+mn-cs"/>
              </a:rPr>
              <a:t>, </a:t>
            </a:r>
            <a:r>
              <a:rPr lang="en-US" dirty="0"/>
              <a:t>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tyrosyl</a:t>
            </a:r>
            <a:r>
              <a:rPr lang="en-US" sz="1200" b="0" i="0" kern="1200" dirty="0">
                <a:solidFill>
                  <a:schemeClr val="tx1"/>
                </a:solidFill>
                <a:effectLst/>
                <a:latin typeface="+mn-lt"/>
                <a:ea typeface="+mn-ea"/>
                <a:cs typeface="+mn-cs"/>
              </a:rPr>
              <a:t>, N</a:t>
            </a:r>
            <a:r>
              <a:rPr lang="en-US" i="0" u="none" strike="noStrike" baseline="30000" dirty="0">
                <a:effectLst/>
              </a:rPr>
              <a:t>5</a:t>
            </a:r>
            <a:r>
              <a:rPr lang="en-US" sz="1200" b="0" i="0" kern="1200" dirty="0">
                <a:solidFill>
                  <a:schemeClr val="tx1"/>
                </a:solidFill>
                <a:effectLst/>
                <a:latin typeface="+mn-lt"/>
                <a:ea typeface="+mn-ea"/>
                <a:cs typeface="+mn-cs"/>
              </a:rPr>
              <a:t>-carbamoyl-</a:t>
            </a:r>
            <a:r>
              <a:rPr lang="en-US" dirty="0"/>
              <a:t>D</a:t>
            </a:r>
            <a:r>
              <a:rPr lang="en-US" sz="1200" b="0" i="0" kern="1200" dirty="0">
                <a:solidFill>
                  <a:schemeClr val="tx1"/>
                </a:solidFill>
                <a:effectLst/>
                <a:latin typeface="+mn-lt"/>
                <a:ea typeface="+mn-ea"/>
                <a:cs typeface="+mn-cs"/>
              </a:rPr>
              <a:t>-ornithyl, </a:t>
            </a:r>
            <a:r>
              <a:rPr lang="en-US" dirty="0"/>
              <a:t>L</a:t>
            </a:r>
            <a:r>
              <a:rPr lang="en-US" sz="1200" b="0" i="0" kern="1200" dirty="0">
                <a:solidFill>
                  <a:schemeClr val="tx1"/>
                </a:solidFill>
                <a:effectLst/>
                <a:latin typeface="+mn-lt"/>
                <a:ea typeface="+mn-ea"/>
                <a:cs typeface="+mn-cs"/>
              </a:rPr>
              <a:t>-leucyl, </a:t>
            </a:r>
            <a:r>
              <a:rPr lang="en-US" dirty="0"/>
              <a:t>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arginyl</a:t>
            </a:r>
            <a:r>
              <a:rPr lang="en-US" sz="1200" b="0" i="0" kern="1200" dirty="0">
                <a:solidFill>
                  <a:schemeClr val="tx1"/>
                </a:solidFill>
                <a:effectLst/>
                <a:latin typeface="+mn-lt"/>
                <a:ea typeface="+mn-ea"/>
                <a:cs typeface="+mn-cs"/>
              </a:rPr>
              <a:t>, </a:t>
            </a:r>
            <a:r>
              <a:rPr lang="en-US" dirty="0"/>
              <a:t>L</a:t>
            </a:r>
            <a:r>
              <a:rPr lang="en-US" sz="1200" b="0" i="0" kern="1200" dirty="0">
                <a:solidFill>
                  <a:schemeClr val="tx1"/>
                </a:solidFill>
                <a:effectLst/>
                <a:latin typeface="+mn-lt"/>
                <a:ea typeface="+mn-ea"/>
                <a:cs typeface="+mn-cs"/>
              </a:rPr>
              <a:t>-prolyl, and </a:t>
            </a:r>
            <a:r>
              <a:rPr lang="en-US" dirty="0"/>
              <a:t>D</a:t>
            </a:r>
            <a:r>
              <a:rPr lang="en-US" sz="1200" b="0" i="0" kern="1200" dirty="0">
                <a:solidFill>
                  <a:schemeClr val="tx1"/>
                </a:solidFill>
                <a:effectLst/>
                <a:latin typeface="+mn-lt"/>
                <a:ea typeface="+mn-ea"/>
                <a:cs typeface="+mn-cs"/>
              </a:rPr>
              <a:t>-alaninamide residues coupled in sequence. A gonadotrophin-releasing hormone (GnRH) antagonist, it is used for treatment of infertility and of hormone-sensitive cancers of the prostate and breast.</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PEPTIDE1{[ac].[</a:t>
            </a:r>
            <a:r>
              <a:rPr lang="en-US" sz="1200" b="0" i="0" u="none" strike="noStrike" kern="1200" dirty="0" err="1">
                <a:solidFill>
                  <a:schemeClr val="tx1"/>
                </a:solidFill>
                <a:effectLst/>
                <a:latin typeface="+mn-lt"/>
                <a:ea typeface="+mn-ea"/>
                <a:cs typeface="+mn-cs"/>
              </a:rPr>
              <a:t>dNal</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dPhe</a:t>
            </a:r>
            <a:r>
              <a:rPr lang="en-US" sz="1200" b="0" i="0" u="none" strike="noStrike" kern="1200" dirty="0">
                <a:solidFill>
                  <a:schemeClr val="tx1"/>
                </a:solidFill>
                <a:effectLst/>
                <a:latin typeface="+mn-lt"/>
                <a:ea typeface="+mn-ea"/>
                <a:cs typeface="+mn-cs"/>
              </a:rPr>
              <a:t>(4-Cl)].[d3-Pal].S.Y.[</a:t>
            </a:r>
            <a:r>
              <a:rPr lang="en-US" sz="1200" b="0" i="0" u="none" strike="noStrike" kern="1200" dirty="0" err="1">
                <a:solidFill>
                  <a:schemeClr val="tx1"/>
                </a:solidFill>
                <a:effectLst/>
                <a:latin typeface="+mn-lt"/>
                <a:ea typeface="+mn-ea"/>
                <a:cs typeface="+mn-cs"/>
              </a:rPr>
              <a:t>dCit</a:t>
            </a:r>
            <a:r>
              <a:rPr lang="en-US" sz="1200" b="0" i="0" u="none" strike="noStrike" kern="1200" dirty="0">
                <a:solidFill>
                  <a:schemeClr val="tx1"/>
                </a:solidFill>
                <a:effectLst/>
                <a:latin typeface="+mn-lt"/>
                <a:ea typeface="+mn-ea"/>
                <a:cs typeface="+mn-cs"/>
              </a:rPr>
              <a:t>].L.R.P.[</a:t>
            </a:r>
            <a:r>
              <a:rPr lang="en-US" sz="1200" b="0" i="0" u="none" strike="noStrike" kern="1200" dirty="0" err="1">
                <a:solidFill>
                  <a:schemeClr val="tx1"/>
                </a:solidFill>
                <a:effectLst/>
                <a:latin typeface="+mn-lt"/>
                <a:ea typeface="+mn-ea"/>
                <a:cs typeface="+mn-cs"/>
              </a:rPr>
              <a:t>dA</a:t>
            </a:r>
            <a:r>
              <a:rPr lang="en-US" sz="1200" b="0" i="0" u="none" strike="noStrike" kern="1200" dirty="0">
                <a:solidFill>
                  <a:schemeClr val="tx1"/>
                </a:solidFill>
                <a:effectLst/>
                <a:latin typeface="+mn-lt"/>
                <a:ea typeface="+mn-ea"/>
                <a:cs typeface="+mn-cs"/>
              </a:rPr>
              <a:t>].[am]}$$$$</a:t>
            </a:r>
          </a:p>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28</a:t>
            </a:fld>
            <a:endParaRPr lang="en-US"/>
          </a:p>
        </p:txBody>
      </p:sp>
    </p:spTree>
    <p:extLst>
      <p:ext uri="{BB962C8B-B14F-4D97-AF65-F5344CB8AC3E}">
        <p14:creationId xmlns:p14="http://schemas.microsoft.com/office/powerpoint/2010/main" val="297512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Monomer library required to resolve chemistry</a:t>
            </a:r>
          </a:p>
          <a:p>
            <a:r>
              <a:rPr lang="en-US" dirty="0"/>
              <a:t>XML file with </a:t>
            </a:r>
            <a:r>
              <a:rPr lang="en-US" dirty="0" err="1"/>
              <a:t>mol</a:t>
            </a:r>
            <a:r>
              <a:rPr lang="en-US" dirty="0"/>
              <a:t> files in 64bit encoding </a:t>
            </a:r>
          </a:p>
          <a:p>
            <a:endParaRPr lang="en-US" dirty="0"/>
          </a:p>
          <a:p>
            <a:r>
              <a:rPr lang="en-US" dirty="0"/>
              <a:t>Peptide Sequence:  you need to download and parse the entire library in order to get the natural analog </a:t>
            </a:r>
          </a:p>
          <a:p>
            <a:endParaRPr lang="en-US" dirty="0"/>
          </a:p>
          <a:p>
            <a:r>
              <a:rPr lang="en-US" dirty="0"/>
              <a:t>HELM community has moved on to JSON formatted with different attribute values (i.e. </a:t>
            </a:r>
            <a:r>
              <a:rPr lang="en-US" dirty="0" err="1"/>
              <a:t>MonomerID</a:t>
            </a:r>
            <a:r>
              <a:rPr lang="en-US" dirty="0"/>
              <a:t> </a:t>
            </a:r>
            <a:r>
              <a:rPr lang="en-US" dirty="0">
                <a:sym typeface="Wingdings" panose="05000000000000000000" pitchFamily="2" charset="2"/>
              </a:rPr>
              <a:t> should be symbol ).</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30</a:t>
            </a:fld>
            <a:endParaRPr lang="en-US"/>
          </a:p>
        </p:txBody>
      </p:sp>
    </p:spTree>
    <p:extLst>
      <p:ext uri="{BB962C8B-B14F-4D97-AF65-F5344CB8AC3E}">
        <p14:creationId xmlns:p14="http://schemas.microsoft.com/office/powerpoint/2010/main" val="1643018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33</a:t>
            </a:fld>
            <a:endParaRPr lang="en-US"/>
          </a:p>
        </p:txBody>
      </p:sp>
    </p:spTree>
    <p:extLst>
      <p:ext uri="{BB962C8B-B14F-4D97-AF65-F5344CB8AC3E}">
        <p14:creationId xmlns:p14="http://schemas.microsoft.com/office/powerpoint/2010/main" val="896940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Doing machine learning on large antibodies require a data model that capture relevant properties.  For example stoichiometry between antibody and conjugate.  If you had a large training set of compounds with this structure over time you might be able to find the best activity.   The lower barrier to entry for this  structure also allows for easy access for machine learning techniques.  </a:t>
            </a:r>
          </a:p>
          <a:p>
            <a:endParaRPr lang="en-US" dirty="0"/>
          </a:p>
          <a:p>
            <a:r>
              <a:rPr lang="en-US" dirty="0"/>
              <a:t>i.e. </a:t>
            </a:r>
            <a:r>
              <a:rPr lang="en-US" dirty="0" err="1"/>
              <a:t>Ipython</a:t>
            </a:r>
            <a:r>
              <a:rPr lang="en-US" dirty="0"/>
              <a:t> notebooks is a very common way to pull data into AI tools  </a:t>
            </a:r>
          </a:p>
        </p:txBody>
      </p:sp>
      <p:sp>
        <p:nvSpPr>
          <p:cNvPr id="4" name="Slide Number Placeholder 3"/>
          <p:cNvSpPr>
            <a:spLocks noGrp="1"/>
          </p:cNvSpPr>
          <p:nvPr>
            <p:ph type="sldNum" sz="quarter" idx="10"/>
          </p:nvPr>
        </p:nvSpPr>
        <p:spPr/>
        <p:txBody>
          <a:bodyPr/>
          <a:lstStyle/>
          <a:p>
            <a:fld id="{E0C355CF-8260-414C-A15E-394BAA56346D}" type="slidenum">
              <a:rPr lang="en-US" smtClean="0"/>
              <a:t>41</a:t>
            </a:fld>
            <a:endParaRPr lang="en-US"/>
          </a:p>
        </p:txBody>
      </p:sp>
    </p:spTree>
    <p:extLst>
      <p:ext uri="{BB962C8B-B14F-4D97-AF65-F5344CB8AC3E}">
        <p14:creationId xmlns:p14="http://schemas.microsoft.com/office/powerpoint/2010/main" val="3089699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r"/>
            <a:r>
              <a:rPr lang="en-US" dirty="0"/>
              <a:t>We have an internet outage </a:t>
            </a:r>
          </a:p>
        </p:txBody>
      </p:sp>
      <p:sp>
        <p:nvSpPr>
          <p:cNvPr id="4" name="Slide Number Placeholder 3"/>
          <p:cNvSpPr>
            <a:spLocks noGrp="1"/>
          </p:cNvSpPr>
          <p:nvPr>
            <p:ph type="sldNum" sz="quarter" idx="10"/>
          </p:nvPr>
        </p:nvSpPr>
        <p:spPr/>
        <p:txBody>
          <a:bodyPr/>
          <a:lstStyle/>
          <a:p>
            <a:fld id="{E0C355CF-8260-414C-A15E-394BAA56346D}" type="slidenum">
              <a:rPr lang="en-US" smtClean="0"/>
              <a:t>44</a:t>
            </a:fld>
            <a:endParaRPr lang="en-US"/>
          </a:p>
        </p:txBody>
      </p:sp>
    </p:spTree>
    <p:extLst>
      <p:ext uri="{BB962C8B-B14F-4D97-AF65-F5344CB8AC3E}">
        <p14:creationId xmlns:p14="http://schemas.microsoft.com/office/powerpoint/2010/main" val="218680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synthetic ten-membered oligopeptide comprising </a:t>
            </a:r>
            <a:r>
              <a:rPr lang="en-US" sz="1200" b="0" i="1" u="none" strike="noStrike" kern="1200" dirty="0">
                <a:solidFill>
                  <a:schemeClr val="tx1"/>
                </a:solidFill>
                <a:effectLst/>
                <a:latin typeface="+mn-lt"/>
                <a:ea typeface="+mn-ea"/>
                <a:cs typeface="+mn-cs"/>
              </a:rPr>
              <a:t>N</a:t>
            </a:r>
            <a:r>
              <a:rPr lang="en-US" sz="1200" b="0" i="0" kern="1200" dirty="0">
                <a:solidFill>
                  <a:schemeClr val="tx1"/>
                </a:solidFill>
                <a:effectLst/>
                <a:latin typeface="+mn-lt"/>
                <a:ea typeface="+mn-ea"/>
                <a:cs typeface="+mn-cs"/>
              </a:rPr>
              <a:t>-acetyl-3-(naphthalen-2-yl)-</a:t>
            </a:r>
            <a:r>
              <a:rPr lang="en-US" dirty="0"/>
              <a:t>D</a:t>
            </a:r>
            <a:r>
              <a:rPr lang="en-US" sz="1200" b="0" i="0" kern="1200" dirty="0">
                <a:solidFill>
                  <a:schemeClr val="tx1"/>
                </a:solidFill>
                <a:effectLst/>
                <a:latin typeface="+mn-lt"/>
                <a:ea typeface="+mn-ea"/>
                <a:cs typeface="+mn-cs"/>
              </a:rPr>
              <a:t>-alanyl, 4-chloro-</a:t>
            </a:r>
            <a:r>
              <a:rPr lang="en-US" dirty="0"/>
              <a:t>D</a:t>
            </a:r>
            <a:r>
              <a:rPr lang="en-US" sz="1200" b="0" i="0" kern="1200" dirty="0">
                <a:solidFill>
                  <a:schemeClr val="tx1"/>
                </a:solidFill>
                <a:effectLst/>
                <a:latin typeface="+mn-lt"/>
                <a:ea typeface="+mn-ea"/>
                <a:cs typeface="+mn-cs"/>
              </a:rPr>
              <a:t>-phenylalanyl, 3-(pyridin-3-yl)-</a:t>
            </a:r>
            <a:r>
              <a:rPr lang="en-US" dirty="0"/>
              <a:t>D</a:t>
            </a:r>
            <a:r>
              <a:rPr lang="en-US" sz="1200" b="0" i="0" kern="1200" dirty="0">
                <a:solidFill>
                  <a:schemeClr val="tx1"/>
                </a:solidFill>
                <a:effectLst/>
                <a:latin typeface="+mn-lt"/>
                <a:ea typeface="+mn-ea"/>
                <a:cs typeface="+mn-cs"/>
              </a:rPr>
              <a:t>-alanyl, </a:t>
            </a:r>
            <a:r>
              <a:rPr lang="en-US" dirty="0"/>
              <a:t>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seryl</a:t>
            </a:r>
            <a:r>
              <a:rPr lang="en-US" sz="1200" b="0" i="0" kern="1200" dirty="0">
                <a:solidFill>
                  <a:schemeClr val="tx1"/>
                </a:solidFill>
                <a:effectLst/>
                <a:latin typeface="+mn-lt"/>
                <a:ea typeface="+mn-ea"/>
                <a:cs typeface="+mn-cs"/>
              </a:rPr>
              <a:t>, </a:t>
            </a:r>
            <a:r>
              <a:rPr lang="en-US" dirty="0"/>
              <a:t>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tyrosyl</a:t>
            </a:r>
            <a:r>
              <a:rPr lang="en-US" sz="1200" b="0" i="0" kern="1200" dirty="0">
                <a:solidFill>
                  <a:schemeClr val="tx1"/>
                </a:solidFill>
                <a:effectLst/>
                <a:latin typeface="+mn-lt"/>
                <a:ea typeface="+mn-ea"/>
                <a:cs typeface="+mn-cs"/>
              </a:rPr>
              <a:t>, N</a:t>
            </a:r>
            <a:r>
              <a:rPr lang="en-US" i="0" u="none" strike="noStrike" baseline="30000" dirty="0">
                <a:effectLst/>
              </a:rPr>
              <a:t>5</a:t>
            </a:r>
            <a:r>
              <a:rPr lang="en-US" sz="1200" b="0" i="0" kern="1200" dirty="0">
                <a:solidFill>
                  <a:schemeClr val="tx1"/>
                </a:solidFill>
                <a:effectLst/>
                <a:latin typeface="+mn-lt"/>
                <a:ea typeface="+mn-ea"/>
                <a:cs typeface="+mn-cs"/>
              </a:rPr>
              <a:t>-carbamoyl-</a:t>
            </a:r>
            <a:r>
              <a:rPr lang="en-US" dirty="0"/>
              <a:t>D</a:t>
            </a:r>
            <a:r>
              <a:rPr lang="en-US" sz="1200" b="0" i="0" kern="1200" dirty="0">
                <a:solidFill>
                  <a:schemeClr val="tx1"/>
                </a:solidFill>
                <a:effectLst/>
                <a:latin typeface="+mn-lt"/>
                <a:ea typeface="+mn-ea"/>
                <a:cs typeface="+mn-cs"/>
              </a:rPr>
              <a:t>-ornithyl, </a:t>
            </a:r>
            <a:r>
              <a:rPr lang="en-US" dirty="0"/>
              <a:t>L</a:t>
            </a:r>
            <a:r>
              <a:rPr lang="en-US" sz="1200" b="0" i="0" kern="1200" dirty="0">
                <a:solidFill>
                  <a:schemeClr val="tx1"/>
                </a:solidFill>
                <a:effectLst/>
                <a:latin typeface="+mn-lt"/>
                <a:ea typeface="+mn-ea"/>
                <a:cs typeface="+mn-cs"/>
              </a:rPr>
              <a:t>-leucyl, </a:t>
            </a:r>
            <a:r>
              <a:rPr lang="en-US" dirty="0"/>
              <a:t>L</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arginyl</a:t>
            </a:r>
            <a:r>
              <a:rPr lang="en-US" sz="1200" b="0" i="0" kern="1200" dirty="0">
                <a:solidFill>
                  <a:schemeClr val="tx1"/>
                </a:solidFill>
                <a:effectLst/>
                <a:latin typeface="+mn-lt"/>
                <a:ea typeface="+mn-ea"/>
                <a:cs typeface="+mn-cs"/>
              </a:rPr>
              <a:t>, </a:t>
            </a:r>
            <a:r>
              <a:rPr lang="en-US" dirty="0"/>
              <a:t>L</a:t>
            </a:r>
            <a:r>
              <a:rPr lang="en-US" sz="1200" b="0" i="0" kern="1200" dirty="0">
                <a:solidFill>
                  <a:schemeClr val="tx1"/>
                </a:solidFill>
                <a:effectLst/>
                <a:latin typeface="+mn-lt"/>
                <a:ea typeface="+mn-ea"/>
                <a:cs typeface="+mn-cs"/>
              </a:rPr>
              <a:t>-prolyl, and </a:t>
            </a:r>
            <a:r>
              <a:rPr lang="en-US" dirty="0"/>
              <a:t>D</a:t>
            </a:r>
            <a:r>
              <a:rPr lang="en-US" sz="1200" b="0" i="0" kern="1200" dirty="0">
                <a:solidFill>
                  <a:schemeClr val="tx1"/>
                </a:solidFill>
                <a:effectLst/>
                <a:latin typeface="+mn-lt"/>
                <a:ea typeface="+mn-ea"/>
                <a:cs typeface="+mn-cs"/>
              </a:rPr>
              <a:t>-alaninamide residues coupled in sequence. A gonadotrophin-releasing hormone (GnRH) antagonist, it is used for treatment of infertility and of hormone-sensitive cancers of the prostate and breast.</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PEPTIDE1{[ac].[</a:t>
            </a:r>
            <a:r>
              <a:rPr lang="en-US" sz="1200" b="0" i="0" u="none" strike="noStrike" kern="1200" dirty="0" err="1">
                <a:solidFill>
                  <a:schemeClr val="tx1"/>
                </a:solidFill>
                <a:effectLst/>
                <a:latin typeface="+mn-lt"/>
                <a:ea typeface="+mn-ea"/>
                <a:cs typeface="+mn-cs"/>
              </a:rPr>
              <a:t>dNal</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dPhe</a:t>
            </a:r>
            <a:r>
              <a:rPr lang="en-US" sz="1200" b="0" i="0" u="none" strike="noStrike" kern="1200" dirty="0">
                <a:solidFill>
                  <a:schemeClr val="tx1"/>
                </a:solidFill>
                <a:effectLst/>
                <a:latin typeface="+mn-lt"/>
                <a:ea typeface="+mn-ea"/>
                <a:cs typeface="+mn-cs"/>
              </a:rPr>
              <a:t>(4-Cl)].[d3-Pal].S.Y.[</a:t>
            </a:r>
            <a:r>
              <a:rPr lang="en-US" sz="1200" b="0" i="0" u="none" strike="noStrike" kern="1200" dirty="0" err="1">
                <a:solidFill>
                  <a:schemeClr val="tx1"/>
                </a:solidFill>
                <a:effectLst/>
                <a:latin typeface="+mn-lt"/>
                <a:ea typeface="+mn-ea"/>
                <a:cs typeface="+mn-cs"/>
              </a:rPr>
              <a:t>dCit</a:t>
            </a:r>
            <a:r>
              <a:rPr lang="en-US" sz="1200" b="0" i="0" u="none" strike="noStrike" kern="1200" dirty="0">
                <a:solidFill>
                  <a:schemeClr val="tx1"/>
                </a:solidFill>
                <a:effectLst/>
                <a:latin typeface="+mn-lt"/>
                <a:ea typeface="+mn-ea"/>
                <a:cs typeface="+mn-cs"/>
              </a:rPr>
              <a:t>].L.R.P.[</a:t>
            </a:r>
            <a:r>
              <a:rPr lang="en-US" sz="1200" b="0" i="0" u="none" strike="noStrike" kern="1200" dirty="0" err="1">
                <a:solidFill>
                  <a:schemeClr val="tx1"/>
                </a:solidFill>
                <a:effectLst/>
                <a:latin typeface="+mn-lt"/>
                <a:ea typeface="+mn-ea"/>
                <a:cs typeface="+mn-cs"/>
              </a:rPr>
              <a:t>dA</a:t>
            </a:r>
            <a:r>
              <a:rPr lang="en-US" sz="1200" b="0" i="0" u="none" strike="noStrike" kern="1200" dirty="0">
                <a:solidFill>
                  <a:schemeClr val="tx1"/>
                </a:solidFill>
                <a:effectLst/>
                <a:latin typeface="+mn-lt"/>
                <a:ea typeface="+mn-ea"/>
                <a:cs typeface="+mn-cs"/>
              </a:rPr>
              <a:t>].[am]}$$$$</a:t>
            </a:r>
          </a:p>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4</a:t>
            </a:fld>
            <a:endParaRPr lang="en-US"/>
          </a:p>
        </p:txBody>
      </p:sp>
    </p:spTree>
    <p:extLst>
      <p:ext uri="{BB962C8B-B14F-4D97-AF65-F5344CB8AC3E}">
        <p14:creationId xmlns:p14="http://schemas.microsoft.com/office/powerpoint/2010/main" val="1846078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45</a:t>
            </a:fld>
            <a:endParaRPr lang="en-US"/>
          </a:p>
        </p:txBody>
      </p:sp>
    </p:spTree>
    <p:extLst>
      <p:ext uri="{BB962C8B-B14F-4D97-AF65-F5344CB8AC3E}">
        <p14:creationId xmlns:p14="http://schemas.microsoft.com/office/powerpoint/2010/main" val="2129021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46</a:t>
            </a:fld>
            <a:endParaRPr lang="en-US"/>
          </a:p>
        </p:txBody>
      </p:sp>
    </p:spTree>
    <p:extLst>
      <p:ext uri="{BB962C8B-B14F-4D97-AF65-F5344CB8AC3E}">
        <p14:creationId xmlns:p14="http://schemas.microsoft.com/office/powerpoint/2010/main" val="2090643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47</a:t>
            </a:fld>
            <a:endParaRPr lang="en-US"/>
          </a:p>
        </p:txBody>
      </p:sp>
    </p:spTree>
    <p:extLst>
      <p:ext uri="{BB962C8B-B14F-4D97-AF65-F5344CB8AC3E}">
        <p14:creationId xmlns:p14="http://schemas.microsoft.com/office/powerpoint/2010/main" val="1913772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49</a:t>
            </a:fld>
            <a:endParaRPr lang="en-US"/>
          </a:p>
        </p:txBody>
      </p:sp>
    </p:spTree>
    <p:extLst>
      <p:ext uri="{BB962C8B-B14F-4D97-AF65-F5344CB8AC3E}">
        <p14:creationId xmlns:p14="http://schemas.microsoft.com/office/powerpoint/2010/main" val="387417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http://zon.trilinkbiotech.com/2018/08/07/two-oligonucleotide-drugs-for-ttr-attr/</a:t>
            </a:r>
          </a:p>
        </p:txBody>
      </p:sp>
      <p:sp>
        <p:nvSpPr>
          <p:cNvPr id="4" name="Slide Number Placeholder 3"/>
          <p:cNvSpPr>
            <a:spLocks noGrp="1"/>
          </p:cNvSpPr>
          <p:nvPr>
            <p:ph type="sldNum" sz="quarter" idx="10"/>
          </p:nvPr>
        </p:nvSpPr>
        <p:spPr/>
        <p:txBody>
          <a:bodyPr/>
          <a:lstStyle/>
          <a:p>
            <a:fld id="{E0C355CF-8260-414C-A15E-394BAA56346D}" type="slidenum">
              <a:rPr lang="en-US" smtClean="0"/>
              <a:t>7</a:t>
            </a:fld>
            <a:endParaRPr lang="en-US"/>
          </a:p>
        </p:txBody>
      </p:sp>
    </p:spTree>
    <p:extLst>
      <p:ext uri="{BB962C8B-B14F-4D97-AF65-F5344CB8AC3E}">
        <p14:creationId xmlns:p14="http://schemas.microsoft.com/office/powerpoint/2010/main" val="2995877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8</a:t>
            </a:fld>
            <a:endParaRPr lang="en-US"/>
          </a:p>
        </p:txBody>
      </p:sp>
    </p:spTree>
    <p:extLst>
      <p:ext uri="{BB962C8B-B14F-4D97-AF65-F5344CB8AC3E}">
        <p14:creationId xmlns:p14="http://schemas.microsoft.com/office/powerpoint/2010/main" val="224708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9</a:t>
            </a:fld>
            <a:endParaRPr lang="en-US"/>
          </a:p>
        </p:txBody>
      </p:sp>
    </p:spTree>
    <p:extLst>
      <p:ext uri="{BB962C8B-B14F-4D97-AF65-F5344CB8AC3E}">
        <p14:creationId xmlns:p14="http://schemas.microsoft.com/office/powerpoint/2010/main" val="269776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t>
            </a:r>
            <a:r>
              <a:rPr lang="en-US" dirty="0" err="1"/>
              <a:t>moe</a:t>
            </a:r>
            <a:r>
              <a:rPr lang="en-US" dirty="0"/>
              <a:t> chemistry,</a:t>
            </a:r>
          </a:p>
          <a:p>
            <a:r>
              <a:rPr lang="en-US" dirty="0"/>
              <a:t>Show m5C chemistry </a:t>
            </a:r>
          </a:p>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12</a:t>
            </a:fld>
            <a:endParaRPr lang="en-US"/>
          </a:p>
        </p:txBody>
      </p:sp>
    </p:spTree>
    <p:extLst>
      <p:ext uri="{BB962C8B-B14F-4D97-AF65-F5344CB8AC3E}">
        <p14:creationId xmlns:p14="http://schemas.microsoft.com/office/powerpoint/2010/main" val="57259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13</a:t>
            </a:fld>
            <a:endParaRPr lang="en-US"/>
          </a:p>
        </p:txBody>
      </p:sp>
    </p:spTree>
    <p:extLst>
      <p:ext uri="{BB962C8B-B14F-4D97-AF65-F5344CB8AC3E}">
        <p14:creationId xmlns:p14="http://schemas.microsoft.com/office/powerpoint/2010/main" val="703355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https://pdfs.semanticscholar.org/4e94/c15945fcb3b64af2a6863da46e3d4c710641.pdf</a:t>
            </a:r>
          </a:p>
          <a:p>
            <a:endParaRPr lang="en-US" dirty="0"/>
          </a:p>
        </p:txBody>
      </p:sp>
      <p:sp>
        <p:nvSpPr>
          <p:cNvPr id="4" name="Slide Number Placeholder 3"/>
          <p:cNvSpPr>
            <a:spLocks noGrp="1"/>
          </p:cNvSpPr>
          <p:nvPr>
            <p:ph type="sldNum" sz="quarter" idx="10"/>
          </p:nvPr>
        </p:nvSpPr>
        <p:spPr/>
        <p:txBody>
          <a:bodyPr/>
          <a:lstStyle/>
          <a:p>
            <a:fld id="{E0C355CF-8260-414C-A15E-394BAA56346D}" type="slidenum">
              <a:rPr lang="en-US" smtClean="0"/>
              <a:t>14</a:t>
            </a:fld>
            <a:endParaRPr lang="en-US"/>
          </a:p>
        </p:txBody>
      </p:sp>
    </p:spTree>
    <p:extLst>
      <p:ext uri="{BB962C8B-B14F-4D97-AF65-F5344CB8AC3E}">
        <p14:creationId xmlns:p14="http://schemas.microsoft.com/office/powerpoint/2010/main" val="62688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4C27F6FB-E0B1-4D94-9B97-DB2DEA830C7A}"/>
              </a:ext>
            </a:extLst>
          </p:cNvPr>
          <p:cNvSpPr>
            <a:spLocks noGrp="1" noRot="1" noChangeAspect="1" noTextEdit="1"/>
          </p:cNvSpPr>
          <p:nvPr>
            <p:ph type="sldImg"/>
          </p:nvPr>
        </p:nvSpPr>
        <p:spPr>
          <a:xfrm>
            <a:off x="685800" y="1143000"/>
            <a:ext cx="5486400" cy="3086100"/>
          </a:xfrm>
          <a:ln/>
        </p:spPr>
      </p:sp>
      <p:sp>
        <p:nvSpPr>
          <p:cNvPr id="17411" name="Notes Placeholder 2">
            <a:extLst>
              <a:ext uri="{FF2B5EF4-FFF2-40B4-BE49-F238E27FC236}">
                <a16:creationId xmlns:a16="http://schemas.microsoft.com/office/drawing/2014/main" id="{7701A564-3B0B-4152-A650-9062CEB1EBE0}"/>
              </a:ext>
            </a:extLst>
          </p:cNvPr>
          <p:cNvSpPr>
            <a:spLocks noGrp="1"/>
          </p:cNvSpPr>
          <p:nvPr>
            <p:ph type="body" idx="1"/>
          </p:nvPr>
        </p:nvSpPr>
        <p:spPr>
          <a:ln/>
        </p:spPr>
        <p:txBody>
          <a:bodyPr/>
          <a:lstStyle/>
          <a:p>
            <a:r>
              <a:rPr lang="en-US" altLang="en-US" b="1">
                <a:latin typeface="Arial" panose="020B0604020202020204" pitchFamily="34" charset="0"/>
                <a:cs typeface="Arial" panose="020B0604020202020204" pitchFamily="34" charset="0"/>
              </a:rPr>
              <a:t>Figure 6. </a:t>
            </a:r>
            <a:r>
              <a:rPr lang="en-US" altLang="en-US">
                <a:latin typeface="Arial" panose="020B0604020202020204" pitchFamily="34" charset="0"/>
                <a:cs typeface="Arial" panose="020B0604020202020204" pitchFamily="34" charset="0"/>
              </a:rPr>
              <a:t>Design and clinical status of oligonucleotides drugs discussed in this review. Source material for this figure is cited as Supplementary Data. For Inclisiran, Fitusiran, and Givosiran, we could not locate publically available information and the structures shown below are based on the cited descriptions of this class of compound.
</a:t>
            </a:r>
          </a:p>
        </p:txBody>
      </p:sp>
      <p:sp>
        <p:nvSpPr>
          <p:cNvPr id="17412" name="Slide Number Placeholder 3">
            <a:extLst>
              <a:ext uri="{FF2B5EF4-FFF2-40B4-BE49-F238E27FC236}">
                <a16:creationId xmlns:a16="http://schemas.microsoft.com/office/drawing/2014/main" id="{3C1F8494-A2B4-4458-AEC4-0730AC2BD46C}"/>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D9085E00-C5F7-42DA-9ED8-F6D699FD4A64}" type="slidenum">
              <a:rPr lang="en-US" altLang="en-US" sz="1200"/>
              <a:pPr algn="r" eaLnBrk="1" hangingPunct="1"/>
              <a:t>15</a:t>
            </a:fld>
            <a:endParaRPr lang="en-US" altLang="en-US" sz="1200"/>
          </a:p>
        </p:txBody>
      </p:sp>
    </p:spTree>
    <p:extLst>
      <p:ext uri="{BB962C8B-B14F-4D97-AF65-F5344CB8AC3E}">
        <p14:creationId xmlns:p14="http://schemas.microsoft.com/office/powerpoint/2010/main" val="3245120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EF42-821E-45CB-904F-E71EF7C9C3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AD187-DBAF-4DF4-99A6-686ACB7557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875A73-B411-4493-AE43-C22BB58832E4}"/>
              </a:ext>
            </a:extLst>
          </p:cNvPr>
          <p:cNvSpPr>
            <a:spLocks noGrp="1"/>
          </p:cNvSpPr>
          <p:nvPr>
            <p:ph type="dt" sz="half" idx="10"/>
          </p:nvPr>
        </p:nvSpPr>
        <p:spPr/>
        <p:txBody>
          <a:bodyPr/>
          <a:lstStyle/>
          <a:p>
            <a:fld id="{F3DA7997-D391-4A12-BBF7-7717759FA7E9}" type="datetimeFigureOut">
              <a:rPr lang="en-US" smtClean="0"/>
              <a:t>8/19/2018</a:t>
            </a:fld>
            <a:endParaRPr lang="en-US"/>
          </a:p>
        </p:txBody>
      </p:sp>
      <p:sp>
        <p:nvSpPr>
          <p:cNvPr id="5" name="Footer Placeholder 4">
            <a:extLst>
              <a:ext uri="{FF2B5EF4-FFF2-40B4-BE49-F238E27FC236}">
                <a16:creationId xmlns:a16="http://schemas.microsoft.com/office/drawing/2014/main" id="{7877D4BF-5954-43E6-8C72-A969924DB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42931-A6C7-42FC-A64A-0C8CBEDDCB48}"/>
              </a:ext>
            </a:extLst>
          </p:cNvPr>
          <p:cNvSpPr>
            <a:spLocks noGrp="1"/>
          </p:cNvSpPr>
          <p:nvPr>
            <p:ph type="sldNum" sz="quarter" idx="12"/>
          </p:nvPr>
        </p:nvSpPr>
        <p:spPr/>
        <p:txBody>
          <a:bodyPr/>
          <a:lstStyle/>
          <a:p>
            <a:fld id="{08377FDB-41D8-4908-9C72-5F10894189EB}" type="slidenum">
              <a:rPr lang="en-US" smtClean="0"/>
              <a:t>‹#›</a:t>
            </a:fld>
            <a:endParaRPr lang="en-US"/>
          </a:p>
        </p:txBody>
      </p:sp>
    </p:spTree>
    <p:extLst>
      <p:ext uri="{BB962C8B-B14F-4D97-AF65-F5344CB8AC3E}">
        <p14:creationId xmlns:p14="http://schemas.microsoft.com/office/powerpoint/2010/main" val="3765456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94E13-8285-475E-B76A-90273811A4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1F7768-E49F-4A08-A0A1-94911163E3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DE06B-9C21-4EC4-BD44-0A8A4257B355}"/>
              </a:ext>
            </a:extLst>
          </p:cNvPr>
          <p:cNvSpPr>
            <a:spLocks noGrp="1"/>
          </p:cNvSpPr>
          <p:nvPr>
            <p:ph type="dt" sz="half" idx="10"/>
          </p:nvPr>
        </p:nvSpPr>
        <p:spPr/>
        <p:txBody>
          <a:bodyPr/>
          <a:lstStyle/>
          <a:p>
            <a:fld id="{F3DA7997-D391-4A12-BBF7-7717759FA7E9}" type="datetimeFigureOut">
              <a:rPr lang="en-US" smtClean="0"/>
              <a:t>8/19/2018</a:t>
            </a:fld>
            <a:endParaRPr lang="en-US"/>
          </a:p>
        </p:txBody>
      </p:sp>
      <p:sp>
        <p:nvSpPr>
          <p:cNvPr id="5" name="Footer Placeholder 4">
            <a:extLst>
              <a:ext uri="{FF2B5EF4-FFF2-40B4-BE49-F238E27FC236}">
                <a16:creationId xmlns:a16="http://schemas.microsoft.com/office/drawing/2014/main" id="{B43B571A-A4E1-4B76-A9DE-1A47A3DBC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CFF8E-D4B5-4892-92AF-A3143F173E2B}"/>
              </a:ext>
            </a:extLst>
          </p:cNvPr>
          <p:cNvSpPr>
            <a:spLocks noGrp="1"/>
          </p:cNvSpPr>
          <p:nvPr>
            <p:ph type="sldNum" sz="quarter" idx="12"/>
          </p:nvPr>
        </p:nvSpPr>
        <p:spPr/>
        <p:txBody>
          <a:bodyPr/>
          <a:lstStyle/>
          <a:p>
            <a:fld id="{08377FDB-41D8-4908-9C72-5F10894189EB}" type="slidenum">
              <a:rPr lang="en-US" smtClean="0"/>
              <a:t>‹#›</a:t>
            </a:fld>
            <a:endParaRPr lang="en-US"/>
          </a:p>
        </p:txBody>
      </p:sp>
    </p:spTree>
    <p:extLst>
      <p:ext uri="{BB962C8B-B14F-4D97-AF65-F5344CB8AC3E}">
        <p14:creationId xmlns:p14="http://schemas.microsoft.com/office/powerpoint/2010/main" val="16561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7D326-0E70-4ECD-A9E9-DEE910D5906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78E8A5-ACA3-46EA-B5E4-BBB6A907F010}"/>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5C26B1-7F7C-4F9A-80C6-3E24C3993A49}"/>
              </a:ext>
            </a:extLst>
          </p:cNvPr>
          <p:cNvSpPr>
            <a:spLocks noGrp="1"/>
          </p:cNvSpPr>
          <p:nvPr>
            <p:ph type="dt" sz="half" idx="10"/>
          </p:nvPr>
        </p:nvSpPr>
        <p:spPr/>
        <p:txBody>
          <a:bodyPr/>
          <a:lstStyle/>
          <a:p>
            <a:fld id="{F3DA7997-D391-4A12-BBF7-7717759FA7E9}" type="datetimeFigureOut">
              <a:rPr lang="en-US" smtClean="0"/>
              <a:t>8/19/2018</a:t>
            </a:fld>
            <a:endParaRPr lang="en-US"/>
          </a:p>
        </p:txBody>
      </p:sp>
      <p:sp>
        <p:nvSpPr>
          <p:cNvPr id="5" name="Footer Placeholder 4">
            <a:extLst>
              <a:ext uri="{FF2B5EF4-FFF2-40B4-BE49-F238E27FC236}">
                <a16:creationId xmlns:a16="http://schemas.microsoft.com/office/drawing/2014/main" id="{DAA74FDB-5FA7-42AB-82FD-45096A342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8BAB8-5823-4EBB-9EE0-4DB116F35E99}"/>
              </a:ext>
            </a:extLst>
          </p:cNvPr>
          <p:cNvSpPr>
            <a:spLocks noGrp="1"/>
          </p:cNvSpPr>
          <p:nvPr>
            <p:ph type="sldNum" sz="quarter" idx="12"/>
          </p:nvPr>
        </p:nvSpPr>
        <p:spPr/>
        <p:txBody>
          <a:bodyPr/>
          <a:lstStyle/>
          <a:p>
            <a:fld id="{08377FDB-41D8-4908-9C72-5F10894189EB}" type="slidenum">
              <a:rPr lang="en-US" smtClean="0"/>
              <a:t>‹#›</a:t>
            </a:fld>
            <a:endParaRPr lang="en-US"/>
          </a:p>
        </p:txBody>
      </p:sp>
    </p:spTree>
    <p:extLst>
      <p:ext uri="{BB962C8B-B14F-4D97-AF65-F5344CB8AC3E}">
        <p14:creationId xmlns:p14="http://schemas.microsoft.com/office/powerpoint/2010/main" val="185316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7AF69-A84E-46BB-82BA-769F444402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200DB3-1C06-4DEC-9B75-3B585FF3A2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EF88A-ADE2-4578-A6D3-738893ECFA42}"/>
              </a:ext>
            </a:extLst>
          </p:cNvPr>
          <p:cNvSpPr>
            <a:spLocks noGrp="1"/>
          </p:cNvSpPr>
          <p:nvPr>
            <p:ph type="dt" sz="half" idx="10"/>
          </p:nvPr>
        </p:nvSpPr>
        <p:spPr/>
        <p:txBody>
          <a:bodyPr/>
          <a:lstStyle/>
          <a:p>
            <a:fld id="{F3DA7997-D391-4A12-BBF7-7717759FA7E9}" type="datetimeFigureOut">
              <a:rPr lang="en-US" smtClean="0"/>
              <a:t>8/19/2018</a:t>
            </a:fld>
            <a:endParaRPr lang="en-US"/>
          </a:p>
        </p:txBody>
      </p:sp>
      <p:sp>
        <p:nvSpPr>
          <p:cNvPr id="5" name="Footer Placeholder 4">
            <a:extLst>
              <a:ext uri="{FF2B5EF4-FFF2-40B4-BE49-F238E27FC236}">
                <a16:creationId xmlns:a16="http://schemas.microsoft.com/office/drawing/2014/main" id="{D7BA5616-75B7-4EC9-96E6-ADD0AA785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EFA2CF-5320-4E52-BE1B-523CD5C8A3C1}"/>
              </a:ext>
            </a:extLst>
          </p:cNvPr>
          <p:cNvSpPr>
            <a:spLocks noGrp="1"/>
          </p:cNvSpPr>
          <p:nvPr>
            <p:ph type="sldNum" sz="quarter" idx="12"/>
          </p:nvPr>
        </p:nvSpPr>
        <p:spPr/>
        <p:txBody>
          <a:bodyPr/>
          <a:lstStyle/>
          <a:p>
            <a:fld id="{08377FDB-41D8-4908-9C72-5F10894189EB}" type="slidenum">
              <a:rPr lang="en-US" smtClean="0"/>
              <a:t>‹#›</a:t>
            </a:fld>
            <a:endParaRPr lang="en-US"/>
          </a:p>
        </p:txBody>
      </p:sp>
    </p:spTree>
    <p:extLst>
      <p:ext uri="{BB962C8B-B14F-4D97-AF65-F5344CB8AC3E}">
        <p14:creationId xmlns:p14="http://schemas.microsoft.com/office/powerpoint/2010/main" val="15309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8DD6-651C-4861-8661-7A91B191F33D}"/>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7D4588-8EF6-4910-908A-ED28773EDC80}"/>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AA2C16-4053-4335-95E4-24C85CE35964}"/>
              </a:ext>
            </a:extLst>
          </p:cNvPr>
          <p:cNvSpPr>
            <a:spLocks noGrp="1"/>
          </p:cNvSpPr>
          <p:nvPr>
            <p:ph type="dt" sz="half" idx="10"/>
          </p:nvPr>
        </p:nvSpPr>
        <p:spPr/>
        <p:txBody>
          <a:bodyPr/>
          <a:lstStyle/>
          <a:p>
            <a:fld id="{F3DA7997-D391-4A12-BBF7-7717759FA7E9}" type="datetimeFigureOut">
              <a:rPr lang="en-US" smtClean="0"/>
              <a:t>8/19/2018</a:t>
            </a:fld>
            <a:endParaRPr lang="en-US"/>
          </a:p>
        </p:txBody>
      </p:sp>
      <p:sp>
        <p:nvSpPr>
          <p:cNvPr id="5" name="Footer Placeholder 4">
            <a:extLst>
              <a:ext uri="{FF2B5EF4-FFF2-40B4-BE49-F238E27FC236}">
                <a16:creationId xmlns:a16="http://schemas.microsoft.com/office/drawing/2014/main" id="{E129ACC4-0E63-439D-840E-932E75E41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8C9EC2-48D5-4D62-B095-465F9F6F311C}"/>
              </a:ext>
            </a:extLst>
          </p:cNvPr>
          <p:cNvSpPr>
            <a:spLocks noGrp="1"/>
          </p:cNvSpPr>
          <p:nvPr>
            <p:ph type="sldNum" sz="quarter" idx="12"/>
          </p:nvPr>
        </p:nvSpPr>
        <p:spPr/>
        <p:txBody>
          <a:bodyPr/>
          <a:lstStyle/>
          <a:p>
            <a:fld id="{08377FDB-41D8-4908-9C72-5F10894189EB}" type="slidenum">
              <a:rPr lang="en-US" smtClean="0"/>
              <a:t>‹#›</a:t>
            </a:fld>
            <a:endParaRPr lang="en-US"/>
          </a:p>
        </p:txBody>
      </p:sp>
    </p:spTree>
    <p:extLst>
      <p:ext uri="{BB962C8B-B14F-4D97-AF65-F5344CB8AC3E}">
        <p14:creationId xmlns:p14="http://schemas.microsoft.com/office/powerpoint/2010/main" val="162220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C5B75-0762-415C-B215-E04C134EB7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15968C-6CF0-444A-8A6F-B6B35582B1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CF0657-2E6F-459F-A982-C6FA0303B2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DCA5C5-244C-4F98-AD71-43DB6B521041}"/>
              </a:ext>
            </a:extLst>
          </p:cNvPr>
          <p:cNvSpPr>
            <a:spLocks noGrp="1"/>
          </p:cNvSpPr>
          <p:nvPr>
            <p:ph type="dt" sz="half" idx="10"/>
          </p:nvPr>
        </p:nvSpPr>
        <p:spPr/>
        <p:txBody>
          <a:bodyPr/>
          <a:lstStyle/>
          <a:p>
            <a:fld id="{F3DA7997-D391-4A12-BBF7-7717759FA7E9}" type="datetimeFigureOut">
              <a:rPr lang="en-US" smtClean="0"/>
              <a:t>8/19/2018</a:t>
            </a:fld>
            <a:endParaRPr lang="en-US"/>
          </a:p>
        </p:txBody>
      </p:sp>
      <p:sp>
        <p:nvSpPr>
          <p:cNvPr id="6" name="Footer Placeholder 5">
            <a:extLst>
              <a:ext uri="{FF2B5EF4-FFF2-40B4-BE49-F238E27FC236}">
                <a16:creationId xmlns:a16="http://schemas.microsoft.com/office/drawing/2014/main" id="{1FF2553F-0E92-4823-9780-07D3983756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53509-1551-4C67-81F5-9DDB83ABADD4}"/>
              </a:ext>
            </a:extLst>
          </p:cNvPr>
          <p:cNvSpPr>
            <a:spLocks noGrp="1"/>
          </p:cNvSpPr>
          <p:nvPr>
            <p:ph type="sldNum" sz="quarter" idx="12"/>
          </p:nvPr>
        </p:nvSpPr>
        <p:spPr/>
        <p:txBody>
          <a:bodyPr/>
          <a:lstStyle/>
          <a:p>
            <a:fld id="{08377FDB-41D8-4908-9C72-5F10894189EB}" type="slidenum">
              <a:rPr lang="en-US" smtClean="0"/>
              <a:t>‹#›</a:t>
            </a:fld>
            <a:endParaRPr lang="en-US"/>
          </a:p>
        </p:txBody>
      </p:sp>
    </p:spTree>
    <p:extLst>
      <p:ext uri="{BB962C8B-B14F-4D97-AF65-F5344CB8AC3E}">
        <p14:creationId xmlns:p14="http://schemas.microsoft.com/office/powerpoint/2010/main" val="44632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69A0-9C6E-4C40-9727-877653D0EE0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353732-2211-409C-AF24-1F908580008B}"/>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3BE62E-E51F-4AF9-9EAD-18E82EF6FEE1}"/>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AAC4B1-2A41-4188-A7B9-8201705E6FA5}"/>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B2F74B-E229-4F63-8D46-E178E02C4A06}"/>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BD7EA0-5ABD-4BA1-B9C7-55AAFD31BDCF}"/>
              </a:ext>
            </a:extLst>
          </p:cNvPr>
          <p:cNvSpPr>
            <a:spLocks noGrp="1"/>
          </p:cNvSpPr>
          <p:nvPr>
            <p:ph type="dt" sz="half" idx="10"/>
          </p:nvPr>
        </p:nvSpPr>
        <p:spPr/>
        <p:txBody>
          <a:bodyPr/>
          <a:lstStyle/>
          <a:p>
            <a:fld id="{F3DA7997-D391-4A12-BBF7-7717759FA7E9}" type="datetimeFigureOut">
              <a:rPr lang="en-US" smtClean="0"/>
              <a:t>8/19/2018</a:t>
            </a:fld>
            <a:endParaRPr lang="en-US"/>
          </a:p>
        </p:txBody>
      </p:sp>
      <p:sp>
        <p:nvSpPr>
          <p:cNvPr id="8" name="Footer Placeholder 7">
            <a:extLst>
              <a:ext uri="{FF2B5EF4-FFF2-40B4-BE49-F238E27FC236}">
                <a16:creationId xmlns:a16="http://schemas.microsoft.com/office/drawing/2014/main" id="{2E3D5236-76F2-4637-95AA-69DA1B662E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FFE1B4-A192-4349-8D98-417FAF7A4BEC}"/>
              </a:ext>
            </a:extLst>
          </p:cNvPr>
          <p:cNvSpPr>
            <a:spLocks noGrp="1"/>
          </p:cNvSpPr>
          <p:nvPr>
            <p:ph type="sldNum" sz="quarter" idx="12"/>
          </p:nvPr>
        </p:nvSpPr>
        <p:spPr/>
        <p:txBody>
          <a:bodyPr/>
          <a:lstStyle/>
          <a:p>
            <a:fld id="{08377FDB-41D8-4908-9C72-5F10894189EB}" type="slidenum">
              <a:rPr lang="en-US" smtClean="0"/>
              <a:t>‹#›</a:t>
            </a:fld>
            <a:endParaRPr lang="en-US"/>
          </a:p>
        </p:txBody>
      </p:sp>
    </p:spTree>
    <p:extLst>
      <p:ext uri="{BB962C8B-B14F-4D97-AF65-F5344CB8AC3E}">
        <p14:creationId xmlns:p14="http://schemas.microsoft.com/office/powerpoint/2010/main" val="26767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0A33-8623-4D74-A501-3E9AD6E161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0B9194-FA2B-48E3-89D7-4B4A3DEB8EEF}"/>
              </a:ext>
            </a:extLst>
          </p:cNvPr>
          <p:cNvSpPr>
            <a:spLocks noGrp="1"/>
          </p:cNvSpPr>
          <p:nvPr>
            <p:ph type="dt" sz="half" idx="10"/>
          </p:nvPr>
        </p:nvSpPr>
        <p:spPr/>
        <p:txBody>
          <a:bodyPr/>
          <a:lstStyle/>
          <a:p>
            <a:fld id="{F3DA7997-D391-4A12-BBF7-7717759FA7E9}" type="datetimeFigureOut">
              <a:rPr lang="en-US" smtClean="0"/>
              <a:t>8/19/2018</a:t>
            </a:fld>
            <a:endParaRPr lang="en-US"/>
          </a:p>
        </p:txBody>
      </p:sp>
      <p:sp>
        <p:nvSpPr>
          <p:cNvPr id="4" name="Footer Placeholder 3">
            <a:extLst>
              <a:ext uri="{FF2B5EF4-FFF2-40B4-BE49-F238E27FC236}">
                <a16:creationId xmlns:a16="http://schemas.microsoft.com/office/drawing/2014/main" id="{51E63E30-E0B7-421B-98F2-ABF004D0C1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71BCE9-8A62-4D3E-89B3-534E1F2E55CB}"/>
              </a:ext>
            </a:extLst>
          </p:cNvPr>
          <p:cNvSpPr>
            <a:spLocks noGrp="1"/>
          </p:cNvSpPr>
          <p:nvPr>
            <p:ph type="sldNum" sz="quarter" idx="12"/>
          </p:nvPr>
        </p:nvSpPr>
        <p:spPr/>
        <p:txBody>
          <a:bodyPr/>
          <a:lstStyle/>
          <a:p>
            <a:fld id="{08377FDB-41D8-4908-9C72-5F10894189EB}" type="slidenum">
              <a:rPr lang="en-US" smtClean="0"/>
              <a:t>‹#›</a:t>
            </a:fld>
            <a:endParaRPr lang="en-US"/>
          </a:p>
        </p:txBody>
      </p:sp>
    </p:spTree>
    <p:extLst>
      <p:ext uri="{BB962C8B-B14F-4D97-AF65-F5344CB8AC3E}">
        <p14:creationId xmlns:p14="http://schemas.microsoft.com/office/powerpoint/2010/main" val="303285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C386A-7884-45D1-8D7C-6E94833F8042}"/>
              </a:ext>
            </a:extLst>
          </p:cNvPr>
          <p:cNvSpPr>
            <a:spLocks noGrp="1"/>
          </p:cNvSpPr>
          <p:nvPr>
            <p:ph type="dt" sz="half" idx="10"/>
          </p:nvPr>
        </p:nvSpPr>
        <p:spPr/>
        <p:txBody>
          <a:bodyPr/>
          <a:lstStyle/>
          <a:p>
            <a:fld id="{F3DA7997-D391-4A12-BBF7-7717759FA7E9}" type="datetimeFigureOut">
              <a:rPr lang="en-US" smtClean="0"/>
              <a:t>8/19/2018</a:t>
            </a:fld>
            <a:endParaRPr lang="en-US"/>
          </a:p>
        </p:txBody>
      </p:sp>
      <p:sp>
        <p:nvSpPr>
          <p:cNvPr id="3" name="Footer Placeholder 2">
            <a:extLst>
              <a:ext uri="{FF2B5EF4-FFF2-40B4-BE49-F238E27FC236}">
                <a16:creationId xmlns:a16="http://schemas.microsoft.com/office/drawing/2014/main" id="{C1123CA1-6DA1-41CA-B35E-2E2A4BDC6C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914459-E598-4BAC-B6BE-48E6E8697286}"/>
              </a:ext>
            </a:extLst>
          </p:cNvPr>
          <p:cNvSpPr>
            <a:spLocks noGrp="1"/>
          </p:cNvSpPr>
          <p:nvPr>
            <p:ph type="sldNum" sz="quarter" idx="12"/>
          </p:nvPr>
        </p:nvSpPr>
        <p:spPr/>
        <p:txBody>
          <a:bodyPr/>
          <a:lstStyle/>
          <a:p>
            <a:fld id="{08377FDB-41D8-4908-9C72-5F10894189EB}" type="slidenum">
              <a:rPr lang="en-US" smtClean="0"/>
              <a:t>‹#›</a:t>
            </a:fld>
            <a:endParaRPr lang="en-US"/>
          </a:p>
        </p:txBody>
      </p:sp>
    </p:spTree>
    <p:extLst>
      <p:ext uri="{BB962C8B-B14F-4D97-AF65-F5344CB8AC3E}">
        <p14:creationId xmlns:p14="http://schemas.microsoft.com/office/powerpoint/2010/main" val="99289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DB5E-630B-4195-A196-23A1063AD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732410-568E-4551-BBD6-698F8870ABEC}"/>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E2BCC8-643E-43FA-A7E8-472121540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6F1EA6-C391-4185-9209-DFAC22A7E15B}"/>
              </a:ext>
            </a:extLst>
          </p:cNvPr>
          <p:cNvSpPr>
            <a:spLocks noGrp="1"/>
          </p:cNvSpPr>
          <p:nvPr>
            <p:ph type="dt" sz="half" idx="10"/>
          </p:nvPr>
        </p:nvSpPr>
        <p:spPr/>
        <p:txBody>
          <a:bodyPr/>
          <a:lstStyle/>
          <a:p>
            <a:fld id="{F3DA7997-D391-4A12-BBF7-7717759FA7E9}" type="datetimeFigureOut">
              <a:rPr lang="en-US" smtClean="0"/>
              <a:t>8/19/2018</a:t>
            </a:fld>
            <a:endParaRPr lang="en-US"/>
          </a:p>
        </p:txBody>
      </p:sp>
      <p:sp>
        <p:nvSpPr>
          <p:cNvPr id="6" name="Footer Placeholder 5">
            <a:extLst>
              <a:ext uri="{FF2B5EF4-FFF2-40B4-BE49-F238E27FC236}">
                <a16:creationId xmlns:a16="http://schemas.microsoft.com/office/drawing/2014/main" id="{80B818DD-367F-42F4-9CF0-A3037DF379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A5E85-0C29-41EF-8210-B70165C4A532}"/>
              </a:ext>
            </a:extLst>
          </p:cNvPr>
          <p:cNvSpPr>
            <a:spLocks noGrp="1"/>
          </p:cNvSpPr>
          <p:nvPr>
            <p:ph type="sldNum" sz="quarter" idx="12"/>
          </p:nvPr>
        </p:nvSpPr>
        <p:spPr/>
        <p:txBody>
          <a:bodyPr/>
          <a:lstStyle/>
          <a:p>
            <a:fld id="{08377FDB-41D8-4908-9C72-5F10894189EB}" type="slidenum">
              <a:rPr lang="en-US" smtClean="0"/>
              <a:t>‹#›</a:t>
            </a:fld>
            <a:endParaRPr lang="en-US"/>
          </a:p>
        </p:txBody>
      </p:sp>
    </p:spTree>
    <p:extLst>
      <p:ext uri="{BB962C8B-B14F-4D97-AF65-F5344CB8AC3E}">
        <p14:creationId xmlns:p14="http://schemas.microsoft.com/office/powerpoint/2010/main" val="266838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9225-B554-40B0-8537-CCE4945C84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A34368-445E-4833-AD31-1061EBA8F290}"/>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7A5EC8-A33F-4607-BA10-CFC2B6191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CB388D-8BA5-4DB9-BFB9-8643CC59D9B2}"/>
              </a:ext>
            </a:extLst>
          </p:cNvPr>
          <p:cNvSpPr>
            <a:spLocks noGrp="1"/>
          </p:cNvSpPr>
          <p:nvPr>
            <p:ph type="dt" sz="half" idx="10"/>
          </p:nvPr>
        </p:nvSpPr>
        <p:spPr/>
        <p:txBody>
          <a:bodyPr/>
          <a:lstStyle/>
          <a:p>
            <a:fld id="{F3DA7997-D391-4A12-BBF7-7717759FA7E9}" type="datetimeFigureOut">
              <a:rPr lang="en-US" smtClean="0"/>
              <a:t>8/19/2018</a:t>
            </a:fld>
            <a:endParaRPr lang="en-US"/>
          </a:p>
        </p:txBody>
      </p:sp>
      <p:sp>
        <p:nvSpPr>
          <p:cNvPr id="6" name="Footer Placeholder 5">
            <a:extLst>
              <a:ext uri="{FF2B5EF4-FFF2-40B4-BE49-F238E27FC236}">
                <a16:creationId xmlns:a16="http://schemas.microsoft.com/office/drawing/2014/main" id="{89C6F503-E1E6-4F28-8AFE-2D9E471514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D5035-8DDB-486C-9FED-06E6348696B0}"/>
              </a:ext>
            </a:extLst>
          </p:cNvPr>
          <p:cNvSpPr>
            <a:spLocks noGrp="1"/>
          </p:cNvSpPr>
          <p:nvPr>
            <p:ph type="sldNum" sz="quarter" idx="12"/>
          </p:nvPr>
        </p:nvSpPr>
        <p:spPr/>
        <p:txBody>
          <a:bodyPr/>
          <a:lstStyle/>
          <a:p>
            <a:fld id="{08377FDB-41D8-4908-9C72-5F10894189EB}" type="slidenum">
              <a:rPr lang="en-US" smtClean="0"/>
              <a:t>‹#›</a:t>
            </a:fld>
            <a:endParaRPr lang="en-US"/>
          </a:p>
        </p:txBody>
      </p:sp>
    </p:spTree>
    <p:extLst>
      <p:ext uri="{BB962C8B-B14F-4D97-AF65-F5344CB8AC3E}">
        <p14:creationId xmlns:p14="http://schemas.microsoft.com/office/powerpoint/2010/main" val="107036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76727-B251-4FB6-81A0-2DEA1021486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2821F-5CA2-427B-87CC-10E456FAD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88165-2F53-4405-8547-74D6D6140C9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A7997-D391-4A12-BBF7-7717759FA7E9}" type="datetimeFigureOut">
              <a:rPr lang="en-US" smtClean="0"/>
              <a:t>8/19/2018</a:t>
            </a:fld>
            <a:endParaRPr lang="en-US"/>
          </a:p>
        </p:txBody>
      </p:sp>
      <p:sp>
        <p:nvSpPr>
          <p:cNvPr id="5" name="Footer Placeholder 4">
            <a:extLst>
              <a:ext uri="{FF2B5EF4-FFF2-40B4-BE49-F238E27FC236}">
                <a16:creationId xmlns:a16="http://schemas.microsoft.com/office/drawing/2014/main" id="{3E7FB1B1-F2CF-4DDE-A812-0FC0F9DF7C3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C6A58A-DA03-4733-900C-109F718D19D9}"/>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77FDB-41D8-4908-9C72-5F10894189EB}" type="slidenum">
              <a:rPr lang="en-US" smtClean="0"/>
              <a:t>‹#›</a:t>
            </a:fld>
            <a:endParaRPr lang="en-US"/>
          </a:p>
        </p:txBody>
      </p:sp>
    </p:spTree>
    <p:extLst>
      <p:ext uri="{BB962C8B-B14F-4D97-AF65-F5344CB8AC3E}">
        <p14:creationId xmlns:p14="http://schemas.microsoft.com/office/powerpoint/2010/main" val="123763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54.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7.emf"/></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0.gif"/></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sv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2.png"/><Relationship Id="rId5" Type="http://schemas.microsoft.com/office/2007/relationships/hdphoto" Target="../media/hdphoto1.wdp"/><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6.png"/><Relationship Id="rId5" Type="http://schemas.microsoft.com/office/2007/relationships/hdphoto" Target="../media/hdphoto2.wdp"/><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7.jpeg"/><Relationship Id="rId7"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83.png"/><Relationship Id="rId5" Type="http://schemas.openxmlformats.org/officeDocument/2006/relationships/image" Target="../media/image27.png"/><Relationship Id="rId10" Type="http://schemas.openxmlformats.org/officeDocument/2006/relationships/image" Target="../media/image82.png"/><Relationship Id="rId4" Type="http://schemas.openxmlformats.org/officeDocument/2006/relationships/image" Target="../media/image78.jpeg"/><Relationship Id="rId9" Type="http://schemas.openxmlformats.org/officeDocument/2006/relationships/image" Target="../media/image8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9"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cxnSp>
        <p:nvCxnSpPr>
          <p:cNvPr id="73" name="Straight Connector 72">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6948714624143489375142280">
            <a:extLst>
              <a:ext uri="{FF2B5EF4-FFF2-40B4-BE49-F238E27FC236}">
                <a16:creationId xmlns:a16="http://schemas.microsoft.com/office/drawing/2014/main" id="{65067049-B807-4286-90CF-ADD02B4B3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49" y="759001"/>
            <a:ext cx="9870708" cy="39976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Title 1">
            <a:extLst>
              <a:ext uri="{FF2B5EF4-FFF2-40B4-BE49-F238E27FC236}">
                <a16:creationId xmlns:a16="http://schemas.microsoft.com/office/drawing/2014/main" id="{E13F7969-B9C1-4E49-B1A5-1527AD497EF4}"/>
              </a:ext>
            </a:extLst>
          </p:cNvPr>
          <p:cNvSpPr>
            <a:spLocks noGrp="1"/>
          </p:cNvSpPr>
          <p:nvPr>
            <p:ph type="ctrTitle"/>
          </p:nvPr>
        </p:nvSpPr>
        <p:spPr>
          <a:xfrm>
            <a:off x="527538" y="4756640"/>
            <a:ext cx="11139854" cy="930447"/>
          </a:xfrm>
        </p:spPr>
        <p:txBody>
          <a:bodyPr>
            <a:normAutofit/>
          </a:bodyPr>
          <a:lstStyle/>
          <a:p>
            <a:r>
              <a:rPr lang="en-US" sz="5400">
                <a:solidFill>
                  <a:schemeClr val="bg1"/>
                </a:solidFill>
              </a:rPr>
              <a:t>monomer.org</a:t>
            </a:r>
          </a:p>
        </p:txBody>
      </p:sp>
    </p:spTree>
    <p:extLst>
      <p:ext uri="{BB962C8B-B14F-4D97-AF65-F5344CB8AC3E}">
        <p14:creationId xmlns:p14="http://schemas.microsoft.com/office/powerpoint/2010/main" val="3700643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A02D-F817-46C9-90A8-E7F6DD3B8D07}"/>
              </a:ext>
            </a:extLst>
          </p:cNvPr>
          <p:cNvSpPr>
            <a:spLocks noGrp="1"/>
          </p:cNvSpPr>
          <p:nvPr>
            <p:ph type="title"/>
          </p:nvPr>
        </p:nvSpPr>
        <p:spPr/>
        <p:txBody>
          <a:bodyPr/>
          <a:lstStyle/>
          <a:p>
            <a:r>
              <a:rPr lang="en-US" dirty="0"/>
              <a:t>The Biology of Antisense and RNAi</a:t>
            </a:r>
          </a:p>
        </p:txBody>
      </p:sp>
      <p:sp>
        <p:nvSpPr>
          <p:cNvPr id="3" name="Content Placeholder 2">
            <a:extLst>
              <a:ext uri="{FF2B5EF4-FFF2-40B4-BE49-F238E27FC236}">
                <a16:creationId xmlns:a16="http://schemas.microsoft.com/office/drawing/2014/main" id="{99B75648-4412-4729-AC30-8CE9BAF0D118}"/>
              </a:ext>
            </a:extLst>
          </p:cNvPr>
          <p:cNvSpPr>
            <a:spLocks noGrp="1"/>
          </p:cNvSpPr>
          <p:nvPr>
            <p:ph idx="1"/>
          </p:nvPr>
        </p:nvSpPr>
        <p:spPr>
          <a:xfrm>
            <a:off x="838200" y="1825625"/>
            <a:ext cx="4762500" cy="1497867"/>
          </a:xfrm>
        </p:spPr>
        <p:txBody>
          <a:bodyPr/>
          <a:lstStyle/>
          <a:p>
            <a:pPr marL="0" indent="0">
              <a:buNone/>
            </a:pPr>
            <a:r>
              <a:rPr lang="en-US" dirty="0"/>
              <a:t>Sequence defines target</a:t>
            </a:r>
          </a:p>
          <a:p>
            <a:pPr marL="0" indent="0">
              <a:buNone/>
            </a:pPr>
            <a:r>
              <a:rPr lang="en-US" sz="1800" dirty="0"/>
              <a:t>Watson-Crick base pairing is central to the mechanism of action</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3B7337F2-4B5A-4EBB-9925-502B6F390DA4}"/>
              </a:ext>
            </a:extLst>
          </p:cNvPr>
          <p:cNvPicPr>
            <a:picLocks noChangeAspect="1"/>
          </p:cNvPicPr>
          <p:nvPr/>
        </p:nvPicPr>
        <p:blipFill>
          <a:blip r:embed="rId2"/>
          <a:stretch>
            <a:fillRect/>
          </a:stretch>
        </p:blipFill>
        <p:spPr>
          <a:xfrm>
            <a:off x="7486650" y="1690690"/>
            <a:ext cx="3867150" cy="3238500"/>
          </a:xfrm>
          <a:prstGeom prst="rect">
            <a:avLst/>
          </a:prstGeom>
        </p:spPr>
      </p:pic>
      <p:sp>
        <p:nvSpPr>
          <p:cNvPr id="6" name="Content Placeholder 2">
            <a:extLst>
              <a:ext uri="{FF2B5EF4-FFF2-40B4-BE49-F238E27FC236}">
                <a16:creationId xmlns:a16="http://schemas.microsoft.com/office/drawing/2014/main" id="{7AF52EC1-28C9-49DA-9FE2-E9CDCAD8A45A}"/>
              </a:ext>
            </a:extLst>
          </p:cNvPr>
          <p:cNvSpPr txBox="1">
            <a:spLocks/>
          </p:cNvSpPr>
          <p:nvPr/>
        </p:nvSpPr>
        <p:spPr>
          <a:xfrm>
            <a:off x="838200" y="3295286"/>
            <a:ext cx="5624146" cy="21207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Sequence determines off-target and potentially toxic profiles</a:t>
            </a:r>
          </a:p>
          <a:p>
            <a:pPr marL="0" indent="0">
              <a:buFont typeface="Arial" panose="020B0604020202020204" pitchFamily="34" charset="0"/>
              <a:buNone/>
            </a:pPr>
            <a:endParaRPr lang="en-US" sz="1800"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22885683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D36F6F-DA4E-4666-A76D-F8B0DBEF2877}"/>
              </a:ext>
            </a:extLst>
          </p:cNvPr>
          <p:cNvPicPr>
            <a:picLocks noChangeAspect="1"/>
          </p:cNvPicPr>
          <p:nvPr/>
        </p:nvPicPr>
        <p:blipFill>
          <a:blip r:embed="rId2"/>
          <a:stretch>
            <a:fillRect/>
          </a:stretch>
        </p:blipFill>
        <p:spPr>
          <a:xfrm>
            <a:off x="3513722" y="520616"/>
            <a:ext cx="7410450" cy="3667125"/>
          </a:xfrm>
          <a:prstGeom prst="rect">
            <a:avLst/>
          </a:prstGeom>
        </p:spPr>
      </p:pic>
      <p:sp>
        <p:nvSpPr>
          <p:cNvPr id="6" name="Rectangle 5">
            <a:extLst>
              <a:ext uri="{FF2B5EF4-FFF2-40B4-BE49-F238E27FC236}">
                <a16:creationId xmlns:a16="http://schemas.microsoft.com/office/drawing/2014/main" id="{D5EB838B-4D59-4659-BEED-41EFD09D5254}"/>
              </a:ext>
            </a:extLst>
          </p:cNvPr>
          <p:cNvSpPr/>
          <p:nvPr/>
        </p:nvSpPr>
        <p:spPr>
          <a:xfrm>
            <a:off x="390919" y="340713"/>
            <a:ext cx="2222083" cy="646331"/>
          </a:xfrm>
          <a:prstGeom prst="rect">
            <a:avLst/>
          </a:prstGeom>
        </p:spPr>
        <p:txBody>
          <a:bodyPr wrap="none">
            <a:spAutoFit/>
          </a:bodyPr>
          <a:lstStyle/>
          <a:p>
            <a:r>
              <a:rPr lang="en-US" sz="3600" dirty="0"/>
              <a:t>Human 88 </a:t>
            </a:r>
          </a:p>
        </p:txBody>
      </p:sp>
      <p:sp>
        <p:nvSpPr>
          <p:cNvPr id="7" name="Rectangle 6">
            <a:extLst>
              <a:ext uri="{FF2B5EF4-FFF2-40B4-BE49-F238E27FC236}">
                <a16:creationId xmlns:a16="http://schemas.microsoft.com/office/drawing/2014/main" id="{DA5A0029-9BBA-49E7-827A-722EDE4042CE}"/>
              </a:ext>
            </a:extLst>
          </p:cNvPr>
          <p:cNvSpPr/>
          <p:nvPr/>
        </p:nvSpPr>
        <p:spPr>
          <a:xfrm>
            <a:off x="8437577" y="5607377"/>
            <a:ext cx="3326488" cy="369332"/>
          </a:xfrm>
          <a:prstGeom prst="rect">
            <a:avLst/>
          </a:prstGeom>
        </p:spPr>
        <p:txBody>
          <a:bodyPr wrap="none">
            <a:spAutoFit/>
          </a:bodyPr>
          <a:lstStyle/>
          <a:p>
            <a:r>
              <a:rPr lang="en-US" dirty="0">
                <a:solidFill>
                  <a:srgbClr val="333333"/>
                </a:solidFill>
                <a:latin typeface="Helvetica Neue"/>
              </a:rPr>
              <a:t>TCTTGGTTACATGAAATCCC </a:t>
            </a:r>
            <a:endParaRPr lang="en-US" dirty="0"/>
          </a:p>
        </p:txBody>
      </p:sp>
      <p:pic>
        <p:nvPicPr>
          <p:cNvPr id="8" name="Picture 7">
            <a:extLst>
              <a:ext uri="{FF2B5EF4-FFF2-40B4-BE49-F238E27FC236}">
                <a16:creationId xmlns:a16="http://schemas.microsoft.com/office/drawing/2014/main" id="{5C0E5BBA-BC08-47D8-B254-9792B6F9A64C}"/>
              </a:ext>
            </a:extLst>
          </p:cNvPr>
          <p:cNvPicPr>
            <a:picLocks noChangeAspect="1"/>
          </p:cNvPicPr>
          <p:nvPr/>
        </p:nvPicPr>
        <p:blipFill>
          <a:blip r:embed="rId3"/>
          <a:stretch>
            <a:fillRect/>
          </a:stretch>
        </p:blipFill>
        <p:spPr>
          <a:xfrm>
            <a:off x="0" y="4155657"/>
            <a:ext cx="12192000" cy="868897"/>
          </a:xfrm>
          <a:prstGeom prst="rect">
            <a:avLst/>
          </a:prstGeom>
        </p:spPr>
      </p:pic>
      <p:pic>
        <p:nvPicPr>
          <p:cNvPr id="9" name="Picture 8">
            <a:extLst>
              <a:ext uri="{FF2B5EF4-FFF2-40B4-BE49-F238E27FC236}">
                <a16:creationId xmlns:a16="http://schemas.microsoft.com/office/drawing/2014/main" id="{FC250721-B066-424D-9402-BBDC1672AB52}"/>
              </a:ext>
            </a:extLst>
          </p:cNvPr>
          <p:cNvPicPr>
            <a:picLocks noChangeAspect="1"/>
          </p:cNvPicPr>
          <p:nvPr/>
        </p:nvPicPr>
        <p:blipFill>
          <a:blip r:embed="rId4"/>
          <a:stretch>
            <a:fillRect/>
          </a:stretch>
        </p:blipFill>
        <p:spPr>
          <a:xfrm>
            <a:off x="2261937" y="4978203"/>
            <a:ext cx="1651767" cy="1682738"/>
          </a:xfrm>
          <a:prstGeom prst="rect">
            <a:avLst/>
          </a:prstGeom>
        </p:spPr>
      </p:pic>
      <p:pic>
        <p:nvPicPr>
          <p:cNvPr id="11" name="Picture 10">
            <a:extLst>
              <a:ext uri="{FF2B5EF4-FFF2-40B4-BE49-F238E27FC236}">
                <a16:creationId xmlns:a16="http://schemas.microsoft.com/office/drawing/2014/main" id="{58A202FF-0944-4B38-933B-03DBE97D801B}"/>
              </a:ext>
            </a:extLst>
          </p:cNvPr>
          <p:cNvPicPr>
            <a:picLocks noChangeAspect="1"/>
          </p:cNvPicPr>
          <p:nvPr/>
        </p:nvPicPr>
        <p:blipFill>
          <a:blip r:embed="rId5"/>
          <a:stretch>
            <a:fillRect/>
          </a:stretch>
        </p:blipFill>
        <p:spPr>
          <a:xfrm>
            <a:off x="5524621" y="5019680"/>
            <a:ext cx="1302039" cy="1338643"/>
          </a:xfrm>
          <a:prstGeom prst="rect">
            <a:avLst/>
          </a:prstGeom>
        </p:spPr>
      </p:pic>
      <p:sp>
        <p:nvSpPr>
          <p:cNvPr id="12" name="Rectangle 11">
            <a:extLst>
              <a:ext uri="{FF2B5EF4-FFF2-40B4-BE49-F238E27FC236}">
                <a16:creationId xmlns:a16="http://schemas.microsoft.com/office/drawing/2014/main" id="{4CFF6DAB-9C37-4223-8671-519E9A31CA70}"/>
              </a:ext>
            </a:extLst>
          </p:cNvPr>
          <p:cNvSpPr/>
          <p:nvPr/>
        </p:nvSpPr>
        <p:spPr>
          <a:xfrm>
            <a:off x="390919" y="5459651"/>
            <a:ext cx="1801904" cy="369332"/>
          </a:xfrm>
          <a:prstGeom prst="rect">
            <a:avLst/>
          </a:prstGeom>
        </p:spPr>
        <p:txBody>
          <a:bodyPr wrap="none">
            <a:spAutoFit/>
          </a:bodyPr>
          <a:lstStyle/>
          <a:p>
            <a:r>
              <a:rPr lang="en-US" dirty="0"/>
              <a:t>5-methylcytosine</a:t>
            </a:r>
          </a:p>
        </p:txBody>
      </p:sp>
      <p:sp>
        <p:nvSpPr>
          <p:cNvPr id="13" name="Rectangle 12">
            <a:extLst>
              <a:ext uri="{FF2B5EF4-FFF2-40B4-BE49-F238E27FC236}">
                <a16:creationId xmlns:a16="http://schemas.microsoft.com/office/drawing/2014/main" id="{3193EE94-5DD5-49A0-89B6-A40C4343F91B}"/>
              </a:ext>
            </a:extLst>
          </p:cNvPr>
          <p:cNvSpPr/>
          <p:nvPr/>
        </p:nvSpPr>
        <p:spPr>
          <a:xfrm>
            <a:off x="4670615" y="5543209"/>
            <a:ext cx="989886" cy="369332"/>
          </a:xfrm>
          <a:prstGeom prst="rect">
            <a:avLst/>
          </a:prstGeom>
        </p:spPr>
        <p:txBody>
          <a:bodyPr wrap="none">
            <a:spAutoFit/>
          </a:bodyPr>
          <a:lstStyle/>
          <a:p>
            <a:r>
              <a:rPr lang="en-US" dirty="0"/>
              <a:t>Cytosine</a:t>
            </a:r>
          </a:p>
        </p:txBody>
      </p:sp>
    </p:spTree>
    <p:extLst>
      <p:ext uri="{BB962C8B-B14F-4D97-AF65-F5344CB8AC3E}">
        <p14:creationId xmlns:p14="http://schemas.microsoft.com/office/powerpoint/2010/main" val="2111797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ionprod:8001/oligoGlyphs/v1/glyphs/size-png?isisno=420915">
            <a:extLst>
              <a:ext uri="{FF2B5EF4-FFF2-40B4-BE49-F238E27FC236}">
                <a16:creationId xmlns:a16="http://schemas.microsoft.com/office/drawing/2014/main" id="{57688ECA-0D47-4505-82B3-57E503717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2719636"/>
            <a:ext cx="106299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88FE58A-0A78-43CC-9119-78DDFC375396}"/>
              </a:ext>
            </a:extLst>
          </p:cNvPr>
          <p:cNvPicPr>
            <a:picLocks noChangeAspect="1"/>
          </p:cNvPicPr>
          <p:nvPr/>
        </p:nvPicPr>
        <p:blipFill>
          <a:blip r:embed="rId4"/>
          <a:stretch>
            <a:fillRect/>
          </a:stretch>
        </p:blipFill>
        <p:spPr>
          <a:xfrm>
            <a:off x="0" y="4382303"/>
            <a:ext cx="12192000" cy="881585"/>
          </a:xfrm>
          <a:prstGeom prst="rect">
            <a:avLst/>
          </a:prstGeom>
        </p:spPr>
      </p:pic>
      <p:sp>
        <p:nvSpPr>
          <p:cNvPr id="5" name="Rectangle 4">
            <a:extLst>
              <a:ext uri="{FF2B5EF4-FFF2-40B4-BE49-F238E27FC236}">
                <a16:creationId xmlns:a16="http://schemas.microsoft.com/office/drawing/2014/main" id="{8206AD7D-AF2B-49D5-8620-33673E98AF29}"/>
              </a:ext>
            </a:extLst>
          </p:cNvPr>
          <p:cNvSpPr/>
          <p:nvPr/>
        </p:nvSpPr>
        <p:spPr>
          <a:xfrm>
            <a:off x="450904" y="383568"/>
            <a:ext cx="4331057" cy="646331"/>
          </a:xfrm>
          <a:prstGeom prst="rect">
            <a:avLst/>
          </a:prstGeom>
        </p:spPr>
        <p:txBody>
          <a:bodyPr wrap="none">
            <a:spAutoFit/>
          </a:bodyPr>
          <a:lstStyle/>
          <a:p>
            <a:r>
              <a:rPr lang="en-US" sz="3600" dirty="0"/>
              <a:t>TEGSEDI</a:t>
            </a:r>
            <a:r>
              <a:rPr lang="en-US" sz="3600" baseline="30000" dirty="0"/>
              <a:t>TM</a:t>
            </a:r>
            <a:r>
              <a:rPr lang="en-US" sz="3600" dirty="0"/>
              <a:t> (</a:t>
            </a:r>
            <a:r>
              <a:rPr lang="en-US" sz="3600" dirty="0" err="1"/>
              <a:t>inotersen</a:t>
            </a:r>
            <a:r>
              <a:rPr lang="en-US" sz="3600" dirty="0"/>
              <a:t>)</a:t>
            </a:r>
          </a:p>
        </p:txBody>
      </p:sp>
      <p:pic>
        <p:nvPicPr>
          <p:cNvPr id="2" name="Picture 1">
            <a:extLst>
              <a:ext uri="{FF2B5EF4-FFF2-40B4-BE49-F238E27FC236}">
                <a16:creationId xmlns:a16="http://schemas.microsoft.com/office/drawing/2014/main" id="{49E00D50-F43B-42DE-A22A-8163F54D520E}"/>
              </a:ext>
            </a:extLst>
          </p:cNvPr>
          <p:cNvPicPr>
            <a:picLocks noChangeAspect="1"/>
          </p:cNvPicPr>
          <p:nvPr/>
        </p:nvPicPr>
        <p:blipFill>
          <a:blip r:embed="rId5"/>
          <a:stretch>
            <a:fillRect/>
          </a:stretch>
        </p:blipFill>
        <p:spPr>
          <a:xfrm>
            <a:off x="753979" y="1298262"/>
            <a:ext cx="1862453" cy="1398909"/>
          </a:xfrm>
          <a:prstGeom prst="rect">
            <a:avLst/>
          </a:prstGeom>
        </p:spPr>
      </p:pic>
      <p:pic>
        <p:nvPicPr>
          <p:cNvPr id="3" name="Picture 2">
            <a:extLst>
              <a:ext uri="{FF2B5EF4-FFF2-40B4-BE49-F238E27FC236}">
                <a16:creationId xmlns:a16="http://schemas.microsoft.com/office/drawing/2014/main" id="{64A9DA25-C854-449C-A442-2705960B7AC8}"/>
              </a:ext>
            </a:extLst>
          </p:cNvPr>
          <p:cNvPicPr>
            <a:picLocks noChangeAspect="1"/>
          </p:cNvPicPr>
          <p:nvPr/>
        </p:nvPicPr>
        <p:blipFill>
          <a:blip r:embed="rId6"/>
          <a:stretch>
            <a:fillRect/>
          </a:stretch>
        </p:blipFill>
        <p:spPr>
          <a:xfrm>
            <a:off x="4781961" y="1298262"/>
            <a:ext cx="1697205" cy="1394304"/>
          </a:xfrm>
          <a:prstGeom prst="rect">
            <a:avLst/>
          </a:prstGeom>
        </p:spPr>
      </p:pic>
      <p:pic>
        <p:nvPicPr>
          <p:cNvPr id="7" name="Picture 6">
            <a:extLst>
              <a:ext uri="{FF2B5EF4-FFF2-40B4-BE49-F238E27FC236}">
                <a16:creationId xmlns:a16="http://schemas.microsoft.com/office/drawing/2014/main" id="{CA267EE6-AA2D-438E-863F-D999A438FCD7}"/>
              </a:ext>
            </a:extLst>
          </p:cNvPr>
          <p:cNvPicPr>
            <a:picLocks noChangeAspect="1"/>
          </p:cNvPicPr>
          <p:nvPr/>
        </p:nvPicPr>
        <p:blipFill>
          <a:blip r:embed="rId5"/>
          <a:stretch>
            <a:fillRect/>
          </a:stretch>
        </p:blipFill>
        <p:spPr>
          <a:xfrm>
            <a:off x="8644695" y="1293657"/>
            <a:ext cx="1862453" cy="1398909"/>
          </a:xfrm>
          <a:prstGeom prst="rect">
            <a:avLst/>
          </a:prstGeom>
        </p:spPr>
      </p:pic>
    </p:spTree>
    <p:extLst>
      <p:ext uri="{BB962C8B-B14F-4D97-AF65-F5344CB8AC3E}">
        <p14:creationId xmlns:p14="http://schemas.microsoft.com/office/powerpoint/2010/main" val="3555688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E54A6-2D9C-44CC-A606-5E3C3861BBE5}"/>
              </a:ext>
            </a:extLst>
          </p:cNvPr>
          <p:cNvPicPr>
            <a:picLocks noChangeAspect="1"/>
          </p:cNvPicPr>
          <p:nvPr/>
        </p:nvPicPr>
        <p:blipFill>
          <a:blip r:embed="rId3"/>
          <a:stretch>
            <a:fillRect/>
          </a:stretch>
        </p:blipFill>
        <p:spPr>
          <a:xfrm>
            <a:off x="383959" y="738187"/>
            <a:ext cx="4924425" cy="2828925"/>
          </a:xfrm>
          <a:prstGeom prst="rect">
            <a:avLst/>
          </a:prstGeom>
        </p:spPr>
      </p:pic>
      <p:cxnSp>
        <p:nvCxnSpPr>
          <p:cNvPr id="6" name="Straight Connector 5">
            <a:extLst>
              <a:ext uri="{FF2B5EF4-FFF2-40B4-BE49-F238E27FC236}">
                <a16:creationId xmlns:a16="http://schemas.microsoft.com/office/drawing/2014/main" id="{FC41C3A6-4C54-4B1B-8B0B-45ED92278DAC}"/>
              </a:ext>
            </a:extLst>
          </p:cNvPr>
          <p:cNvCxnSpPr>
            <a:cxnSpLocks/>
          </p:cNvCxnSpPr>
          <p:nvPr/>
        </p:nvCxnSpPr>
        <p:spPr>
          <a:xfrm>
            <a:off x="543697" y="1717589"/>
            <a:ext cx="2780271" cy="1940011"/>
          </a:xfrm>
          <a:prstGeom prst="line">
            <a:avLst/>
          </a:prstGeom>
          <a:ln w="203200">
            <a:solidFill>
              <a:srgbClr val="FF0000">
                <a:alpha val="14000"/>
              </a:srgb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2A49E3D-0CF9-4B75-8725-FC1C031197AB}"/>
              </a:ext>
            </a:extLst>
          </p:cNvPr>
          <p:cNvPicPr>
            <a:picLocks noChangeAspect="1"/>
          </p:cNvPicPr>
          <p:nvPr/>
        </p:nvPicPr>
        <p:blipFill>
          <a:blip r:embed="rId4"/>
          <a:stretch>
            <a:fillRect/>
          </a:stretch>
        </p:blipFill>
        <p:spPr>
          <a:xfrm>
            <a:off x="3742039" y="4001404"/>
            <a:ext cx="1247775" cy="2181225"/>
          </a:xfrm>
          <a:prstGeom prst="rect">
            <a:avLst/>
          </a:prstGeom>
        </p:spPr>
      </p:pic>
      <p:grpSp>
        <p:nvGrpSpPr>
          <p:cNvPr id="20" name="Group 19">
            <a:extLst>
              <a:ext uri="{FF2B5EF4-FFF2-40B4-BE49-F238E27FC236}">
                <a16:creationId xmlns:a16="http://schemas.microsoft.com/office/drawing/2014/main" id="{8B5F1ACF-19D0-4659-9591-34C21D594D51}"/>
              </a:ext>
            </a:extLst>
          </p:cNvPr>
          <p:cNvGrpSpPr/>
          <p:nvPr/>
        </p:nvGrpSpPr>
        <p:grpSpPr>
          <a:xfrm>
            <a:off x="383959" y="4001402"/>
            <a:ext cx="3114675" cy="2143125"/>
            <a:chOff x="5650770" y="1285875"/>
            <a:chExt cx="3114675" cy="2143125"/>
          </a:xfrm>
        </p:grpSpPr>
        <p:pic>
          <p:nvPicPr>
            <p:cNvPr id="10" name="Picture 9">
              <a:extLst>
                <a:ext uri="{FF2B5EF4-FFF2-40B4-BE49-F238E27FC236}">
                  <a16:creationId xmlns:a16="http://schemas.microsoft.com/office/drawing/2014/main" id="{91EBE824-3E4B-4326-BE0C-39DD27845CF7}"/>
                </a:ext>
              </a:extLst>
            </p:cNvPr>
            <p:cNvPicPr>
              <a:picLocks noChangeAspect="1"/>
            </p:cNvPicPr>
            <p:nvPr/>
          </p:nvPicPr>
          <p:blipFill>
            <a:blip r:embed="rId5"/>
            <a:stretch>
              <a:fillRect/>
            </a:stretch>
          </p:blipFill>
          <p:spPr>
            <a:xfrm>
              <a:off x="5650770" y="1285875"/>
              <a:ext cx="3114675" cy="2143125"/>
            </a:xfrm>
            <a:prstGeom prst="rect">
              <a:avLst/>
            </a:prstGeom>
          </p:spPr>
        </p:pic>
        <p:cxnSp>
          <p:nvCxnSpPr>
            <p:cNvPr id="11" name="Straight Connector 10">
              <a:extLst>
                <a:ext uri="{FF2B5EF4-FFF2-40B4-BE49-F238E27FC236}">
                  <a16:creationId xmlns:a16="http://schemas.microsoft.com/office/drawing/2014/main" id="{989FAE68-86FB-4D5A-903D-2E7BF3A54D23}"/>
                </a:ext>
              </a:extLst>
            </p:cNvPr>
            <p:cNvCxnSpPr>
              <a:cxnSpLocks/>
            </p:cNvCxnSpPr>
            <p:nvPr/>
          </p:nvCxnSpPr>
          <p:spPr>
            <a:xfrm>
              <a:off x="5894173" y="1890583"/>
              <a:ext cx="1313935" cy="1513703"/>
            </a:xfrm>
            <a:prstGeom prst="line">
              <a:avLst/>
            </a:prstGeom>
            <a:ln w="203200">
              <a:solidFill>
                <a:srgbClr val="FF0000">
                  <a:alpha val="14000"/>
                </a:srgbClr>
              </a:solidFill>
            </a:ln>
          </p:spPr>
          <p:style>
            <a:lnRef idx="1">
              <a:schemeClr val="accent1"/>
            </a:lnRef>
            <a:fillRef idx="0">
              <a:schemeClr val="accent1"/>
            </a:fillRef>
            <a:effectRef idx="0">
              <a:schemeClr val="accent1"/>
            </a:effectRef>
            <a:fontRef idx="minor">
              <a:schemeClr val="tx1"/>
            </a:fontRef>
          </p:style>
        </p:cxnSp>
      </p:grpSp>
      <p:pic>
        <p:nvPicPr>
          <p:cNvPr id="21" name="Picture 20">
            <a:extLst>
              <a:ext uri="{FF2B5EF4-FFF2-40B4-BE49-F238E27FC236}">
                <a16:creationId xmlns:a16="http://schemas.microsoft.com/office/drawing/2014/main" id="{E376C407-61F3-4FE7-BAED-F7DD4C8B0508}"/>
              </a:ext>
            </a:extLst>
          </p:cNvPr>
          <p:cNvPicPr>
            <a:picLocks noChangeAspect="1"/>
          </p:cNvPicPr>
          <p:nvPr/>
        </p:nvPicPr>
        <p:blipFill>
          <a:blip r:embed="rId6"/>
          <a:stretch>
            <a:fillRect/>
          </a:stretch>
        </p:blipFill>
        <p:spPr>
          <a:xfrm>
            <a:off x="5750427" y="1469629"/>
            <a:ext cx="3117609" cy="4194969"/>
          </a:xfrm>
          <a:prstGeom prst="rect">
            <a:avLst/>
          </a:prstGeom>
        </p:spPr>
      </p:pic>
      <p:pic>
        <p:nvPicPr>
          <p:cNvPr id="18" name="Picture 17">
            <a:extLst>
              <a:ext uri="{FF2B5EF4-FFF2-40B4-BE49-F238E27FC236}">
                <a16:creationId xmlns:a16="http://schemas.microsoft.com/office/drawing/2014/main" id="{75E31A2F-470F-42C2-9A49-5EEF7C5CE3E4}"/>
              </a:ext>
            </a:extLst>
          </p:cNvPr>
          <p:cNvPicPr>
            <a:picLocks noChangeAspect="1"/>
          </p:cNvPicPr>
          <p:nvPr/>
        </p:nvPicPr>
        <p:blipFill>
          <a:blip r:embed="rId7"/>
          <a:stretch>
            <a:fillRect/>
          </a:stretch>
        </p:blipFill>
        <p:spPr>
          <a:xfrm>
            <a:off x="8666804" y="1469629"/>
            <a:ext cx="2897835" cy="4012933"/>
          </a:xfrm>
          <a:prstGeom prst="rect">
            <a:avLst/>
          </a:prstGeom>
        </p:spPr>
      </p:pic>
      <p:sp>
        <p:nvSpPr>
          <p:cNvPr id="22" name="TextBox 21">
            <a:extLst>
              <a:ext uri="{FF2B5EF4-FFF2-40B4-BE49-F238E27FC236}">
                <a16:creationId xmlns:a16="http://schemas.microsoft.com/office/drawing/2014/main" id="{CDE17CF6-08B1-44B3-BD86-C22120B67CE0}"/>
              </a:ext>
            </a:extLst>
          </p:cNvPr>
          <p:cNvSpPr txBox="1"/>
          <p:nvPr/>
        </p:nvSpPr>
        <p:spPr>
          <a:xfrm>
            <a:off x="5575302" y="317500"/>
            <a:ext cx="5989337" cy="523220"/>
          </a:xfrm>
          <a:prstGeom prst="rect">
            <a:avLst/>
          </a:prstGeom>
          <a:noFill/>
        </p:spPr>
        <p:txBody>
          <a:bodyPr wrap="square" rtlCol="0">
            <a:spAutoFit/>
          </a:bodyPr>
          <a:lstStyle/>
          <a:p>
            <a:r>
              <a:rPr lang="en-US" sz="2800" dirty="0"/>
              <a:t>SARs are often at the polymer level </a:t>
            </a:r>
          </a:p>
        </p:txBody>
      </p:sp>
      <p:pic>
        <p:nvPicPr>
          <p:cNvPr id="23" name="Picture 22">
            <a:extLst>
              <a:ext uri="{FF2B5EF4-FFF2-40B4-BE49-F238E27FC236}">
                <a16:creationId xmlns:a16="http://schemas.microsoft.com/office/drawing/2014/main" id="{6663E6ED-5850-4D5B-8653-A4CE0BD22949}"/>
              </a:ext>
            </a:extLst>
          </p:cNvPr>
          <p:cNvPicPr>
            <a:picLocks noChangeAspect="1"/>
          </p:cNvPicPr>
          <p:nvPr/>
        </p:nvPicPr>
        <p:blipFill>
          <a:blip r:embed="rId8"/>
          <a:stretch>
            <a:fillRect/>
          </a:stretch>
        </p:blipFill>
        <p:spPr>
          <a:xfrm>
            <a:off x="8624180" y="6193740"/>
            <a:ext cx="970757" cy="379544"/>
          </a:xfrm>
          <a:prstGeom prst="rect">
            <a:avLst/>
          </a:prstGeom>
        </p:spPr>
      </p:pic>
      <p:pic>
        <p:nvPicPr>
          <p:cNvPr id="24" name="Picture 2" descr="Pistoia Alliance Logo">
            <a:extLst>
              <a:ext uri="{FF2B5EF4-FFF2-40B4-BE49-F238E27FC236}">
                <a16:creationId xmlns:a16="http://schemas.microsoft.com/office/drawing/2014/main" id="{792B6005-D467-4065-89B3-ED7757C498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04401" y="6244542"/>
            <a:ext cx="1009307" cy="269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774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14FD4C1-E3AF-4825-B877-EE1051F4CA27}"/>
              </a:ext>
            </a:extLst>
          </p:cNvPr>
          <p:cNvSpPr/>
          <p:nvPr/>
        </p:nvSpPr>
        <p:spPr>
          <a:xfrm>
            <a:off x="6896099" y="177823"/>
            <a:ext cx="5939247" cy="1754326"/>
          </a:xfrm>
          <a:prstGeom prst="rect">
            <a:avLst/>
          </a:prstGeom>
        </p:spPr>
        <p:txBody>
          <a:bodyPr wrap="square">
            <a:spAutoFit/>
          </a:bodyPr>
          <a:lstStyle/>
          <a:p>
            <a:pPr fontAlgn="base"/>
            <a:r>
              <a:rPr lang="en-US" sz="3600" dirty="0">
                <a:solidFill>
                  <a:schemeClr val="accent1">
                    <a:lumMod val="50000"/>
                  </a:schemeClr>
                </a:solidFill>
                <a:latin typeface="Source Sans Pro"/>
              </a:rPr>
              <a:t>ALN-TTRsc02 </a:t>
            </a:r>
            <a:endParaRPr lang="en-US" dirty="0">
              <a:solidFill>
                <a:schemeClr val="accent1">
                  <a:lumMod val="50000"/>
                </a:schemeClr>
              </a:solidFill>
              <a:latin typeface="Source Sans Pro"/>
            </a:endParaRPr>
          </a:p>
          <a:p>
            <a:r>
              <a:rPr lang="en-US" sz="3200" dirty="0">
                <a:solidFill>
                  <a:schemeClr val="accent1">
                    <a:lumMod val="50000"/>
                  </a:schemeClr>
                </a:solidFill>
              </a:rPr>
              <a:t>Next generation drug… </a:t>
            </a:r>
            <a:br>
              <a:rPr lang="en-US" sz="4000" dirty="0"/>
            </a:br>
            <a:endParaRPr lang="en-US" sz="4000" dirty="0"/>
          </a:p>
        </p:txBody>
      </p:sp>
      <p:pic>
        <p:nvPicPr>
          <p:cNvPr id="6" name="Picture 5">
            <a:extLst>
              <a:ext uri="{FF2B5EF4-FFF2-40B4-BE49-F238E27FC236}">
                <a16:creationId xmlns:a16="http://schemas.microsoft.com/office/drawing/2014/main" id="{0E70F940-9757-48FE-9C2B-012055C900C3}"/>
              </a:ext>
            </a:extLst>
          </p:cNvPr>
          <p:cNvPicPr>
            <a:picLocks noChangeAspect="1"/>
          </p:cNvPicPr>
          <p:nvPr/>
        </p:nvPicPr>
        <p:blipFill>
          <a:blip r:embed="rId3"/>
          <a:stretch>
            <a:fillRect/>
          </a:stretch>
        </p:blipFill>
        <p:spPr>
          <a:xfrm>
            <a:off x="3840480" y="2554992"/>
            <a:ext cx="8194766" cy="3135724"/>
          </a:xfrm>
          <a:prstGeom prst="rect">
            <a:avLst/>
          </a:prstGeom>
        </p:spPr>
      </p:pic>
      <p:sp>
        <p:nvSpPr>
          <p:cNvPr id="7" name="Rectangle 6">
            <a:extLst>
              <a:ext uri="{FF2B5EF4-FFF2-40B4-BE49-F238E27FC236}">
                <a16:creationId xmlns:a16="http://schemas.microsoft.com/office/drawing/2014/main" id="{2682318C-71E3-4ABA-8B20-D43725595251}"/>
              </a:ext>
            </a:extLst>
          </p:cNvPr>
          <p:cNvSpPr/>
          <p:nvPr/>
        </p:nvSpPr>
        <p:spPr>
          <a:xfrm>
            <a:off x="298268" y="5779931"/>
            <a:ext cx="11595463" cy="900246"/>
          </a:xfrm>
          <a:prstGeom prst="rect">
            <a:avLst/>
          </a:prstGeom>
        </p:spPr>
        <p:txBody>
          <a:bodyPr wrap="square">
            <a:spAutoFit/>
          </a:bodyPr>
          <a:lstStyle/>
          <a:p>
            <a:r>
              <a:rPr lang="en-US" sz="1050" dirty="0"/>
              <a:t>Multivalent N‑</a:t>
            </a:r>
            <a:r>
              <a:rPr lang="en-US" sz="1050" dirty="0" err="1"/>
              <a:t>Acetylgalactosamine</a:t>
            </a:r>
            <a:r>
              <a:rPr lang="en-US" sz="1050" dirty="0"/>
              <a:t>-Conjugated siRNA Localizes in Hepatocytes and Elicits Robust RNAi-Mediated Gene Silencing Jayaprakash K. Nair,† Jennifer L. S. Willoughby,† Amy Chan,† Klaus Charisse,† Md. </a:t>
            </a:r>
            <a:r>
              <a:rPr lang="en-US" sz="1050" dirty="0" err="1"/>
              <a:t>Rowshon</a:t>
            </a:r>
            <a:r>
              <a:rPr lang="en-US" sz="1050" dirty="0"/>
              <a:t> </a:t>
            </a:r>
            <a:r>
              <a:rPr lang="en-US" sz="1050" dirty="0" err="1"/>
              <a:t>Alam</a:t>
            </a:r>
            <a:r>
              <a:rPr lang="en-US" sz="1050" dirty="0"/>
              <a:t>,† </a:t>
            </a:r>
            <a:r>
              <a:rPr lang="en-US" sz="1050" dirty="0" err="1"/>
              <a:t>Qianfan</a:t>
            </a:r>
            <a:r>
              <a:rPr lang="en-US" sz="1050" dirty="0"/>
              <a:t> Wang,† Menno Hoekstra,‡ </a:t>
            </a:r>
            <a:r>
              <a:rPr lang="en-US" sz="1050" dirty="0" err="1"/>
              <a:t>Pachamuthu</a:t>
            </a:r>
            <a:r>
              <a:rPr lang="en-US" sz="1050" dirty="0"/>
              <a:t> Kandasamy,† Alexander V. </a:t>
            </a:r>
            <a:r>
              <a:rPr lang="en-US" sz="1050" dirty="0" err="1"/>
              <a:t>Kel’in</a:t>
            </a:r>
            <a:r>
              <a:rPr lang="en-US" sz="1050" dirty="0"/>
              <a:t>,† Stuart Milstein,† Nate Taneja,† Jonathan O’Shea,† Sarfraz Shaikh,† </a:t>
            </a:r>
            <a:r>
              <a:rPr lang="en-US" sz="1050" dirty="0" err="1"/>
              <a:t>Ligang</a:t>
            </a:r>
            <a:r>
              <a:rPr lang="en-US" sz="1050" dirty="0"/>
              <a:t> Zhang,† Ronald J. van der </a:t>
            </a:r>
            <a:r>
              <a:rPr lang="en-US" sz="1050" dirty="0" err="1"/>
              <a:t>Sluis</a:t>
            </a:r>
            <a:r>
              <a:rPr lang="en-US" sz="1050" dirty="0"/>
              <a:t>,‡ Michael E. Jung,§ Akin </a:t>
            </a:r>
            <a:r>
              <a:rPr lang="en-US" sz="1050" dirty="0" err="1"/>
              <a:t>Akinc</a:t>
            </a:r>
            <a:r>
              <a:rPr lang="en-US" sz="1050" dirty="0"/>
              <a:t>,† </a:t>
            </a:r>
            <a:r>
              <a:rPr lang="en-US" sz="1050" dirty="0" err="1"/>
              <a:t>Renta</a:t>
            </a:r>
            <a:r>
              <a:rPr lang="en-US" sz="1050" dirty="0"/>
              <a:t> </a:t>
            </a:r>
            <a:r>
              <a:rPr lang="en-US" sz="1050" dirty="0" err="1"/>
              <a:t>Hutabarat</a:t>
            </a:r>
            <a:r>
              <a:rPr lang="en-US" sz="1050" dirty="0"/>
              <a:t>,† Satya </a:t>
            </a:r>
            <a:r>
              <a:rPr lang="en-US" sz="1050" dirty="0" err="1"/>
              <a:t>Kuchimanchi</a:t>
            </a:r>
            <a:r>
              <a:rPr lang="en-US" sz="1050" dirty="0"/>
              <a:t>,† Kevin Fitzgerald,† Tracy Zimmermann,† Theo J. C. van </a:t>
            </a:r>
            <a:r>
              <a:rPr lang="en-US" sz="1050" dirty="0" err="1"/>
              <a:t>Berkel</a:t>
            </a:r>
            <a:r>
              <a:rPr lang="en-US" sz="1050" dirty="0"/>
              <a:t>,‡ Martin A. Maier,† </a:t>
            </a:r>
            <a:r>
              <a:rPr lang="en-US" sz="1050" dirty="0" err="1"/>
              <a:t>Kallanthottathil</a:t>
            </a:r>
            <a:r>
              <a:rPr lang="en-US" sz="1050" dirty="0"/>
              <a:t> G. Rajeev,*,† and </a:t>
            </a:r>
            <a:r>
              <a:rPr lang="en-US" sz="1050" dirty="0" err="1"/>
              <a:t>Muthiah</a:t>
            </a:r>
            <a:r>
              <a:rPr lang="en-US" sz="1050" dirty="0"/>
              <a:t> </a:t>
            </a:r>
            <a:r>
              <a:rPr lang="en-US" sz="1050" dirty="0" err="1"/>
              <a:t>Manoharan</a:t>
            </a:r>
            <a:r>
              <a:rPr lang="en-US" sz="1050" dirty="0"/>
              <a:t>*,† † </a:t>
            </a:r>
            <a:r>
              <a:rPr lang="en-US" sz="1050" dirty="0" err="1"/>
              <a:t>Alnylam</a:t>
            </a:r>
            <a:r>
              <a:rPr lang="en-US" sz="1050" dirty="0"/>
              <a:t> Pharmaceuticals, 300 Third Street, Cambridge, Massachusetts 02142, United States ‡ Division of Biopharmaceutics, Leiden Academic Center for Drug Research, 2300 RA Leiden, The Netherlands § Department of Chemistry and Biochemistry, University of California, Los Angeles, California 90095, United States</a:t>
            </a:r>
          </a:p>
        </p:txBody>
      </p:sp>
      <p:pic>
        <p:nvPicPr>
          <p:cNvPr id="4" name="Picture 3">
            <a:extLst>
              <a:ext uri="{FF2B5EF4-FFF2-40B4-BE49-F238E27FC236}">
                <a16:creationId xmlns:a16="http://schemas.microsoft.com/office/drawing/2014/main" id="{74F47DD6-455F-4A25-AB78-441DC75AFA7E}"/>
              </a:ext>
            </a:extLst>
          </p:cNvPr>
          <p:cNvPicPr>
            <a:picLocks noChangeAspect="1"/>
          </p:cNvPicPr>
          <p:nvPr/>
        </p:nvPicPr>
        <p:blipFill>
          <a:blip r:embed="rId4"/>
          <a:stretch>
            <a:fillRect/>
          </a:stretch>
        </p:blipFill>
        <p:spPr>
          <a:xfrm>
            <a:off x="0" y="120245"/>
            <a:ext cx="6240722" cy="2962590"/>
          </a:xfrm>
          <a:prstGeom prst="rect">
            <a:avLst/>
          </a:prstGeom>
        </p:spPr>
      </p:pic>
      <p:pic>
        <p:nvPicPr>
          <p:cNvPr id="8" name="Picture 7">
            <a:extLst>
              <a:ext uri="{FF2B5EF4-FFF2-40B4-BE49-F238E27FC236}">
                <a16:creationId xmlns:a16="http://schemas.microsoft.com/office/drawing/2014/main" id="{BF7BCB53-D3B8-47C6-8F42-8BFD0CD184A3}"/>
              </a:ext>
            </a:extLst>
          </p:cNvPr>
          <p:cNvPicPr>
            <a:picLocks noChangeAspect="1"/>
          </p:cNvPicPr>
          <p:nvPr/>
        </p:nvPicPr>
        <p:blipFill>
          <a:blip r:embed="rId5"/>
          <a:stretch>
            <a:fillRect/>
          </a:stretch>
        </p:blipFill>
        <p:spPr>
          <a:xfrm>
            <a:off x="5037221" y="1757027"/>
            <a:ext cx="6856510" cy="4980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3414F130-ECE7-4BC3-BD60-9754CB52B2F8}"/>
              </a:ext>
            </a:extLst>
          </p:cNvPr>
          <p:cNvSpPr/>
          <p:nvPr/>
        </p:nvSpPr>
        <p:spPr>
          <a:xfrm>
            <a:off x="298268" y="4161425"/>
            <a:ext cx="2424150" cy="923330"/>
          </a:xfrm>
          <a:prstGeom prst="rect">
            <a:avLst/>
          </a:prstGeom>
        </p:spPr>
        <p:txBody>
          <a:bodyPr wrap="square">
            <a:spAutoFit/>
          </a:bodyPr>
          <a:lstStyle/>
          <a:p>
            <a:r>
              <a:rPr lang="en-US" dirty="0">
                <a:solidFill>
                  <a:srgbClr val="505050"/>
                </a:solidFill>
                <a:latin typeface="Helvetica" panose="020B0604020202020204" pitchFamily="34" charset="0"/>
              </a:rPr>
              <a:t>Binds to hepatic </a:t>
            </a:r>
            <a:r>
              <a:rPr lang="en-US" dirty="0" err="1">
                <a:solidFill>
                  <a:srgbClr val="505050"/>
                </a:solidFill>
                <a:latin typeface="Helvetica" panose="020B0604020202020204" pitchFamily="34" charset="0"/>
              </a:rPr>
              <a:t>asialoglycoprotein</a:t>
            </a:r>
            <a:r>
              <a:rPr lang="en-US" dirty="0">
                <a:solidFill>
                  <a:srgbClr val="505050"/>
                </a:solidFill>
                <a:latin typeface="Helvetica" panose="020B0604020202020204" pitchFamily="34" charset="0"/>
              </a:rPr>
              <a:t> receptor (ASGPR)</a:t>
            </a:r>
            <a:endParaRPr lang="en-US" dirty="0"/>
          </a:p>
        </p:txBody>
      </p:sp>
    </p:spTree>
    <p:extLst>
      <p:ext uri="{BB962C8B-B14F-4D97-AF65-F5344CB8AC3E}">
        <p14:creationId xmlns:p14="http://schemas.microsoft.com/office/powerpoint/2010/main" val="4266068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a:extLst>
              <a:ext uri="{FF2B5EF4-FFF2-40B4-BE49-F238E27FC236}">
                <a16:creationId xmlns:a16="http://schemas.microsoft.com/office/drawing/2014/main" id="{A67DBFEF-4EEC-4E50-A365-89324E833293}"/>
              </a:ext>
            </a:extLst>
          </p:cNvPr>
          <p:cNvSpPr txBox="1">
            <a:spLocks/>
          </p:cNvSpPr>
          <p:nvPr/>
        </p:nvSpPr>
        <p:spPr bwMode="auto">
          <a:xfrm>
            <a:off x="176645" y="6180159"/>
            <a:ext cx="4810991" cy="46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dirty="0"/>
              <a:t>From: Chemistry, mechanism and clinical status of antisense oligonucleotides and duplex RNAs</a:t>
            </a:r>
          </a:p>
          <a:p>
            <a:pPr eaLnBrk="1" hangingPunct="1">
              <a:spcBef>
                <a:spcPct val="0"/>
              </a:spcBef>
              <a:buFontTx/>
              <a:buNone/>
            </a:pPr>
            <a:r>
              <a:rPr lang="en-US" altLang="en-US" sz="800" dirty="0"/>
              <a:t>Nucleic Acids Res. 2017;46(4):1584-1600. doi:10.1093/</a:t>
            </a:r>
            <a:r>
              <a:rPr lang="en-US" altLang="en-US" sz="800" dirty="0" err="1"/>
              <a:t>nar</a:t>
            </a:r>
            <a:r>
              <a:rPr lang="en-US" altLang="en-US" sz="800" dirty="0"/>
              <a:t>/gkx1239</a:t>
            </a:r>
          </a:p>
        </p:txBody>
      </p:sp>
      <p:sp>
        <p:nvSpPr>
          <p:cNvPr id="16387" name="Rectangle 2">
            <a:extLst>
              <a:ext uri="{FF2B5EF4-FFF2-40B4-BE49-F238E27FC236}">
                <a16:creationId xmlns:a16="http://schemas.microsoft.com/office/drawing/2014/main" id="{8FA74783-0D84-42AF-9453-C59FE092E0A1}"/>
              </a:ext>
            </a:extLst>
          </p:cNvPr>
          <p:cNvSpPr>
            <a:spLocks noChangeArrowheads="1"/>
          </p:cNvSpPr>
          <p:nvPr/>
        </p:nvSpPr>
        <p:spPr bwMode="auto">
          <a:xfrm>
            <a:off x="1524000" y="0"/>
            <a:ext cx="9144000" cy="6858000"/>
          </a:xfrm>
          <a:prstGeom prst="rect">
            <a:avLst/>
          </a:prstGeom>
          <a:noFill/>
          <a:ln w="25400" algn="ctr">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endParaRPr lang="en-US" altLang="en-US">
              <a:solidFill>
                <a:srgbClr val="FFFFFF"/>
              </a:solidFill>
            </a:endParaRPr>
          </a:p>
        </p:txBody>
      </p:sp>
      <p:sp>
        <p:nvSpPr>
          <p:cNvPr id="16389" name="TextBox 3">
            <a:extLst>
              <a:ext uri="{FF2B5EF4-FFF2-40B4-BE49-F238E27FC236}">
                <a16:creationId xmlns:a16="http://schemas.microsoft.com/office/drawing/2014/main" id="{0D0C9140-45D3-4FAC-8933-36E9E464F8E2}"/>
              </a:ext>
            </a:extLst>
          </p:cNvPr>
          <p:cNvSpPr txBox="1">
            <a:spLocks noChangeArrowheads="1"/>
          </p:cNvSpPr>
          <p:nvPr/>
        </p:nvSpPr>
        <p:spPr bwMode="auto">
          <a:xfrm>
            <a:off x="1524000" y="2317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endParaRPr lang="en-US" altLang="en-US" sz="1400"/>
          </a:p>
        </p:txBody>
      </p:sp>
      <p:pic>
        <p:nvPicPr>
          <p:cNvPr id="16391" name="Picture 7" descr="Cover">
            <a:extLst>
              <a:ext uri="{FF2B5EF4-FFF2-40B4-BE49-F238E27FC236}">
                <a16:creationId xmlns:a16="http://schemas.microsoft.com/office/drawing/2014/main" id="{9717CE19-53F2-4A91-B253-020BAEA35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45" y="210251"/>
            <a:ext cx="3758959" cy="586397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89E2264-9537-4E23-88A1-110753697E22}"/>
              </a:ext>
            </a:extLst>
          </p:cNvPr>
          <p:cNvPicPr>
            <a:picLocks noChangeAspect="1"/>
          </p:cNvPicPr>
          <p:nvPr/>
        </p:nvPicPr>
        <p:blipFill>
          <a:blip r:embed="rId4"/>
          <a:stretch>
            <a:fillRect/>
          </a:stretch>
        </p:blipFill>
        <p:spPr>
          <a:xfrm>
            <a:off x="5194741" y="0"/>
            <a:ext cx="5182853" cy="3543300"/>
          </a:xfrm>
          <a:prstGeom prst="rect">
            <a:avLst/>
          </a:prstGeom>
        </p:spPr>
      </p:pic>
      <p:sp>
        <p:nvSpPr>
          <p:cNvPr id="3" name="Rectangle 2">
            <a:extLst>
              <a:ext uri="{FF2B5EF4-FFF2-40B4-BE49-F238E27FC236}">
                <a16:creationId xmlns:a16="http://schemas.microsoft.com/office/drawing/2014/main" id="{F6B24387-D0B8-4DE7-AA2E-F78F09F3B023}"/>
              </a:ext>
            </a:extLst>
          </p:cNvPr>
          <p:cNvSpPr/>
          <p:nvPr/>
        </p:nvSpPr>
        <p:spPr>
          <a:xfrm>
            <a:off x="5194741" y="4961757"/>
            <a:ext cx="5473259" cy="1061829"/>
          </a:xfrm>
          <a:prstGeom prst="rect">
            <a:avLst/>
          </a:prstGeom>
        </p:spPr>
        <p:txBody>
          <a:bodyPr wrap="square">
            <a:spAutoFit/>
          </a:bodyPr>
          <a:lstStyle/>
          <a:p>
            <a:r>
              <a:rPr lang="en-US" sz="1050" dirty="0"/>
              <a:t>Prakash, T. P.; Yu, J.; Migawa, M. T.; </a:t>
            </a:r>
            <a:r>
              <a:rPr lang="en-US" sz="1050" dirty="0" err="1"/>
              <a:t>Kinberger</a:t>
            </a:r>
            <a:r>
              <a:rPr lang="en-US" sz="1050" dirty="0"/>
              <a:t>, G. A.; Wan, W. B.; </a:t>
            </a:r>
            <a:r>
              <a:rPr lang="en-US" sz="1050" dirty="0" err="1"/>
              <a:t>Ostergaard</a:t>
            </a:r>
            <a:r>
              <a:rPr lang="en-US" sz="1050" dirty="0"/>
              <a:t>, M. E.; Carty, R. L.; Vasquez, G.; Low, A.; Chappell, A.; Schmidt, K.; Aghajan, M.; Crosby, J.; Murray, H. M.; </a:t>
            </a:r>
            <a:r>
              <a:rPr lang="en-US" sz="1050" dirty="0" err="1"/>
              <a:t>Booten</a:t>
            </a:r>
            <a:r>
              <a:rPr lang="en-US" sz="1050" dirty="0"/>
              <a:t>, S. L.; Hsiao, J.; Soriano, A.; </a:t>
            </a:r>
            <a:r>
              <a:rPr lang="en-US" sz="1050" dirty="0" err="1"/>
              <a:t>Machemer</a:t>
            </a:r>
            <a:r>
              <a:rPr lang="en-US" sz="1050" dirty="0"/>
              <a:t>, T.; Cauntay, P.; Burel, S. A.; Murray, S. F.; Gaus, H.; Graham, M. J.; Swayze, E. E.; Seth, P. P. Comprehensive Structure-Activity Relationship of </a:t>
            </a:r>
            <a:r>
              <a:rPr lang="en-US" sz="1050" dirty="0" err="1"/>
              <a:t>Triantennary</a:t>
            </a:r>
            <a:r>
              <a:rPr lang="en-US" sz="1050" dirty="0"/>
              <a:t> N-</a:t>
            </a:r>
            <a:r>
              <a:rPr lang="en-US" sz="1050" dirty="0" err="1"/>
              <a:t>Acetylgalactosamine</a:t>
            </a:r>
            <a:r>
              <a:rPr lang="en-US" sz="1050" dirty="0"/>
              <a:t> Conjugated Antisense Oligonucleotides for Targeted Delivery to Hepatocytes. J. Med. Chem. 2016, 59, 2718-2733.</a:t>
            </a:r>
          </a:p>
        </p:txBody>
      </p:sp>
    </p:spTree>
    <p:extLst>
      <p:ext uri="{BB962C8B-B14F-4D97-AF65-F5344CB8AC3E}">
        <p14:creationId xmlns:p14="http://schemas.microsoft.com/office/powerpoint/2010/main" val="647490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D84204C-D715-450D-8DEB-050BB098372B}"/>
              </a:ext>
            </a:extLst>
          </p:cNvPr>
          <p:cNvSpPr/>
          <p:nvPr/>
        </p:nvSpPr>
        <p:spPr>
          <a:xfrm>
            <a:off x="2524991" y="2067791"/>
            <a:ext cx="6930736" cy="23587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How have we managed this?</a:t>
            </a:r>
          </a:p>
        </p:txBody>
      </p:sp>
    </p:spTree>
    <p:extLst>
      <p:ext uri="{BB962C8B-B14F-4D97-AF65-F5344CB8AC3E}">
        <p14:creationId xmlns:p14="http://schemas.microsoft.com/office/powerpoint/2010/main" val="1184723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CE5F7E-B546-4332-AE04-25F79054D6A5}"/>
              </a:ext>
            </a:extLst>
          </p:cNvPr>
          <p:cNvPicPr>
            <a:picLocks noChangeAspect="1"/>
          </p:cNvPicPr>
          <p:nvPr/>
        </p:nvPicPr>
        <p:blipFill>
          <a:blip r:embed="rId2"/>
          <a:stretch>
            <a:fillRect/>
          </a:stretch>
        </p:blipFill>
        <p:spPr>
          <a:xfrm>
            <a:off x="790223" y="643467"/>
            <a:ext cx="10611555" cy="5571066"/>
          </a:xfrm>
          <a:prstGeom prst="rect">
            <a:avLst/>
          </a:prstGeom>
        </p:spPr>
      </p:pic>
    </p:spTree>
    <p:extLst>
      <p:ext uri="{BB962C8B-B14F-4D97-AF65-F5344CB8AC3E}">
        <p14:creationId xmlns:p14="http://schemas.microsoft.com/office/powerpoint/2010/main" val="1266128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29E6DB-9C10-4678-A811-3DF66E6F778F}"/>
              </a:ext>
            </a:extLst>
          </p:cNvPr>
          <p:cNvSpPr/>
          <p:nvPr/>
        </p:nvSpPr>
        <p:spPr>
          <a:xfrm>
            <a:off x="913311" y="720294"/>
            <a:ext cx="6096000" cy="1477328"/>
          </a:xfrm>
          <a:prstGeom prst="rect">
            <a:avLst/>
          </a:prstGeom>
        </p:spPr>
        <p:txBody>
          <a:bodyPr>
            <a:spAutoFit/>
          </a:bodyPr>
          <a:lstStyle/>
          <a:p>
            <a:r>
              <a:rPr lang="en-US" dirty="0"/>
              <a:t>“FDA intends to interpret the applicable regulatory provisions such that the determination of sameness of such monoclonal antibodies will be based on a determination of sameness of the monoclonal antibody element and sameness of the functional element of the conjugated molecule”</a:t>
            </a:r>
          </a:p>
        </p:txBody>
      </p:sp>
      <p:sp>
        <p:nvSpPr>
          <p:cNvPr id="5" name="Rectangle 4">
            <a:extLst>
              <a:ext uri="{FF2B5EF4-FFF2-40B4-BE49-F238E27FC236}">
                <a16:creationId xmlns:a16="http://schemas.microsoft.com/office/drawing/2014/main" id="{ABA4DEF4-E82A-4297-986E-7C1DED66C3E2}"/>
              </a:ext>
            </a:extLst>
          </p:cNvPr>
          <p:cNvSpPr/>
          <p:nvPr/>
        </p:nvSpPr>
        <p:spPr>
          <a:xfrm>
            <a:off x="913311" y="2344694"/>
            <a:ext cx="6096000" cy="1200329"/>
          </a:xfrm>
          <a:prstGeom prst="rect">
            <a:avLst/>
          </a:prstGeom>
        </p:spPr>
        <p:txBody>
          <a:bodyPr>
            <a:spAutoFit/>
          </a:bodyPr>
          <a:lstStyle/>
          <a:p>
            <a:r>
              <a:rPr lang="en-US" dirty="0"/>
              <a:t>Conversely, two monoclonal antibody conjugates or fusion proteins would be determined to be the </a:t>
            </a:r>
            <a:r>
              <a:rPr lang="en-US" u="sng" dirty="0"/>
              <a:t>same drug if both the CDR sequences of the antibody and the functional element of the conjugated molecule were the same</a:t>
            </a:r>
          </a:p>
        </p:txBody>
      </p:sp>
      <p:sp>
        <p:nvSpPr>
          <p:cNvPr id="6" name="Rectangle 5">
            <a:extLst>
              <a:ext uri="{FF2B5EF4-FFF2-40B4-BE49-F238E27FC236}">
                <a16:creationId xmlns:a16="http://schemas.microsoft.com/office/drawing/2014/main" id="{50B80A9E-3156-4A70-9F3B-81D80A01363F}"/>
              </a:ext>
            </a:extLst>
          </p:cNvPr>
          <p:cNvSpPr/>
          <p:nvPr/>
        </p:nvSpPr>
        <p:spPr>
          <a:xfrm>
            <a:off x="5890952" y="4490562"/>
            <a:ext cx="6096000" cy="1754326"/>
          </a:xfrm>
          <a:prstGeom prst="rect">
            <a:avLst/>
          </a:prstGeom>
        </p:spPr>
        <p:txBody>
          <a:bodyPr>
            <a:spAutoFit/>
          </a:bodyPr>
          <a:lstStyle/>
          <a:p>
            <a:r>
              <a:rPr lang="en-US" dirty="0"/>
              <a:t>Mixtures that contain greater than ten chemically defined substances are considered complex substances and chemical structures are not drawn. Substances that form non-covalent interactions with other added substances are not new substances or mixtures of substances; they are defined as separate substances</a:t>
            </a:r>
          </a:p>
        </p:txBody>
      </p:sp>
      <p:pic>
        <p:nvPicPr>
          <p:cNvPr id="2" name="Picture 1">
            <a:extLst>
              <a:ext uri="{FF2B5EF4-FFF2-40B4-BE49-F238E27FC236}">
                <a16:creationId xmlns:a16="http://schemas.microsoft.com/office/drawing/2014/main" id="{E8427628-EEA6-4389-8A63-9180A18863C2}"/>
              </a:ext>
            </a:extLst>
          </p:cNvPr>
          <p:cNvPicPr>
            <a:picLocks noChangeAspect="1"/>
          </p:cNvPicPr>
          <p:nvPr/>
        </p:nvPicPr>
        <p:blipFill>
          <a:blip r:embed="rId3"/>
          <a:stretch>
            <a:fillRect/>
          </a:stretch>
        </p:blipFill>
        <p:spPr>
          <a:xfrm>
            <a:off x="7145382" y="613112"/>
            <a:ext cx="4529274" cy="2601346"/>
          </a:xfrm>
          <a:prstGeom prst="rect">
            <a:avLst/>
          </a:prstGeom>
        </p:spPr>
      </p:pic>
      <p:sp>
        <p:nvSpPr>
          <p:cNvPr id="3" name="Rectangle 2">
            <a:extLst>
              <a:ext uri="{FF2B5EF4-FFF2-40B4-BE49-F238E27FC236}">
                <a16:creationId xmlns:a16="http://schemas.microsoft.com/office/drawing/2014/main" id="{4DF598AC-8241-4F03-A4BA-454F9ADFCF97}"/>
              </a:ext>
            </a:extLst>
          </p:cNvPr>
          <p:cNvSpPr/>
          <p:nvPr/>
        </p:nvSpPr>
        <p:spPr>
          <a:xfrm>
            <a:off x="913311" y="3833126"/>
            <a:ext cx="4403000" cy="369332"/>
          </a:xfrm>
          <a:prstGeom prst="rect">
            <a:avLst/>
          </a:prstGeom>
        </p:spPr>
        <p:txBody>
          <a:bodyPr wrap="none">
            <a:spAutoFit/>
          </a:bodyPr>
          <a:lstStyle/>
          <a:p>
            <a:r>
              <a:rPr lang="en-US" dirty="0"/>
              <a:t>CDR = complementarity determining regions </a:t>
            </a:r>
          </a:p>
        </p:txBody>
      </p:sp>
    </p:spTree>
    <p:extLst>
      <p:ext uri="{BB962C8B-B14F-4D97-AF65-F5344CB8AC3E}">
        <p14:creationId xmlns:p14="http://schemas.microsoft.com/office/powerpoint/2010/main" val="1266560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676698-9495-470A-B3D2-6A4CC287130E}"/>
              </a:ext>
            </a:extLst>
          </p:cNvPr>
          <p:cNvPicPr>
            <a:picLocks noChangeAspect="1"/>
          </p:cNvPicPr>
          <p:nvPr/>
        </p:nvPicPr>
        <p:blipFill>
          <a:blip r:embed="rId2"/>
          <a:stretch>
            <a:fillRect/>
          </a:stretch>
        </p:blipFill>
        <p:spPr>
          <a:xfrm>
            <a:off x="347662" y="2081212"/>
            <a:ext cx="10310813" cy="4239015"/>
          </a:xfrm>
          <a:prstGeom prst="rect">
            <a:avLst/>
          </a:prstGeom>
        </p:spPr>
      </p:pic>
      <p:pic>
        <p:nvPicPr>
          <p:cNvPr id="5" name="Picture 4">
            <a:extLst>
              <a:ext uri="{FF2B5EF4-FFF2-40B4-BE49-F238E27FC236}">
                <a16:creationId xmlns:a16="http://schemas.microsoft.com/office/drawing/2014/main" id="{761FDC0E-4679-492B-BA0C-3734FB28DD84}"/>
              </a:ext>
            </a:extLst>
          </p:cNvPr>
          <p:cNvPicPr>
            <a:picLocks noChangeAspect="1"/>
          </p:cNvPicPr>
          <p:nvPr/>
        </p:nvPicPr>
        <p:blipFill>
          <a:blip r:embed="rId3"/>
          <a:stretch>
            <a:fillRect/>
          </a:stretch>
        </p:blipFill>
        <p:spPr>
          <a:xfrm>
            <a:off x="437934" y="481012"/>
            <a:ext cx="2581706" cy="1724025"/>
          </a:xfrm>
          <a:prstGeom prst="rect">
            <a:avLst/>
          </a:prstGeom>
        </p:spPr>
      </p:pic>
      <p:pic>
        <p:nvPicPr>
          <p:cNvPr id="6" name="Picture 5">
            <a:extLst>
              <a:ext uri="{FF2B5EF4-FFF2-40B4-BE49-F238E27FC236}">
                <a16:creationId xmlns:a16="http://schemas.microsoft.com/office/drawing/2014/main" id="{44415957-407D-4A26-860D-D6A7367A0030}"/>
              </a:ext>
            </a:extLst>
          </p:cNvPr>
          <p:cNvPicPr>
            <a:picLocks noChangeAspect="1"/>
          </p:cNvPicPr>
          <p:nvPr/>
        </p:nvPicPr>
        <p:blipFill>
          <a:blip r:embed="rId4"/>
          <a:stretch>
            <a:fillRect/>
          </a:stretch>
        </p:blipFill>
        <p:spPr>
          <a:xfrm>
            <a:off x="3262314" y="704850"/>
            <a:ext cx="8467725" cy="1085850"/>
          </a:xfrm>
          <a:prstGeom prst="rect">
            <a:avLst/>
          </a:prstGeom>
        </p:spPr>
      </p:pic>
      <p:sp>
        <p:nvSpPr>
          <p:cNvPr id="2" name="Oval 1">
            <a:extLst>
              <a:ext uri="{FF2B5EF4-FFF2-40B4-BE49-F238E27FC236}">
                <a16:creationId xmlns:a16="http://schemas.microsoft.com/office/drawing/2014/main" id="{F9966059-4BE1-4590-BBCA-DD28CFEB6D51}"/>
              </a:ext>
            </a:extLst>
          </p:cNvPr>
          <p:cNvSpPr/>
          <p:nvPr/>
        </p:nvSpPr>
        <p:spPr>
          <a:xfrm>
            <a:off x="5372101" y="4956464"/>
            <a:ext cx="1870364" cy="384463"/>
          </a:xfrm>
          <a:prstGeom prst="ellipse">
            <a:avLst/>
          </a:prstGeom>
          <a:solidFill>
            <a:srgbClr val="4472C4">
              <a:alpha val="5882"/>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7682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972F-2081-41B7-88AC-1F2B81999026}"/>
              </a:ext>
            </a:extLst>
          </p:cNvPr>
          <p:cNvSpPr>
            <a:spLocks noGrp="1"/>
          </p:cNvSpPr>
          <p:nvPr>
            <p:ph type="title"/>
          </p:nvPr>
        </p:nvSpPr>
        <p:spPr>
          <a:xfrm>
            <a:off x="457199" y="365127"/>
            <a:ext cx="11560629" cy="1325563"/>
          </a:xfrm>
        </p:spPr>
        <p:txBody>
          <a:bodyPr/>
          <a:lstStyle/>
          <a:p>
            <a:r>
              <a:rPr lang="en-US" dirty="0"/>
              <a:t>Some 2018 Chemical Entities approved by the FDA</a:t>
            </a:r>
          </a:p>
        </p:txBody>
      </p:sp>
      <p:sp>
        <p:nvSpPr>
          <p:cNvPr id="3" name="Content Placeholder 2">
            <a:extLst>
              <a:ext uri="{FF2B5EF4-FFF2-40B4-BE49-F238E27FC236}">
                <a16:creationId xmlns:a16="http://schemas.microsoft.com/office/drawing/2014/main" id="{C1BFC742-163E-48FF-BD1C-2F7704FC950D}"/>
              </a:ext>
            </a:extLst>
          </p:cNvPr>
          <p:cNvSpPr>
            <a:spLocks noGrp="1"/>
          </p:cNvSpPr>
          <p:nvPr>
            <p:ph idx="1"/>
          </p:nvPr>
        </p:nvSpPr>
        <p:spPr>
          <a:xfrm>
            <a:off x="838200" y="1604831"/>
            <a:ext cx="10515600" cy="4351338"/>
          </a:xfrm>
        </p:spPr>
        <p:txBody>
          <a:bodyPr>
            <a:normAutofit fontScale="85000" lnSpcReduction="20000"/>
          </a:bodyPr>
          <a:lstStyle/>
          <a:p>
            <a:pPr marL="0" indent="0">
              <a:buNone/>
            </a:pPr>
            <a:r>
              <a:rPr lang="en-US" b="1" dirty="0" err="1"/>
              <a:t>Cetrotide</a:t>
            </a:r>
            <a:r>
              <a:rPr lang="en-US" b="1" dirty="0"/>
              <a:t> (</a:t>
            </a:r>
            <a:r>
              <a:rPr lang="en-US" b="1" dirty="0" err="1"/>
              <a:t>Cetrorelix</a:t>
            </a:r>
            <a:r>
              <a:rPr lang="en-US" b="1" dirty="0"/>
              <a:t>)</a:t>
            </a:r>
            <a:r>
              <a:rPr lang="en-US" dirty="0"/>
              <a:t>  A synthetic decapeptide, it is used is used in assisted reproduction to inhibit premature luteinizing hormone surges</a:t>
            </a:r>
            <a:endParaRPr lang="en-US" dirty="0">
              <a:solidFill>
                <a:srgbClr val="333333"/>
              </a:solidFill>
            </a:endParaRPr>
          </a:p>
          <a:p>
            <a:pPr marL="0" indent="0">
              <a:buNone/>
            </a:pPr>
            <a:endParaRPr lang="en-US" dirty="0">
              <a:solidFill>
                <a:srgbClr val="333333"/>
              </a:solidFill>
            </a:endParaRPr>
          </a:p>
          <a:p>
            <a:pPr marL="0" indent="0">
              <a:buNone/>
            </a:pPr>
            <a:r>
              <a:rPr lang="en-US" b="1" dirty="0" err="1"/>
              <a:t>Onpattro</a:t>
            </a:r>
            <a:r>
              <a:rPr lang="en-US" b="1" dirty="0"/>
              <a:t> </a:t>
            </a:r>
            <a:r>
              <a:rPr lang="en-US" dirty="0"/>
              <a:t>(</a:t>
            </a:r>
            <a:r>
              <a:rPr lang="en-US" b="1" dirty="0" err="1"/>
              <a:t>Patisiran</a:t>
            </a:r>
            <a:r>
              <a:rPr lang="en-US" dirty="0"/>
              <a:t>) </a:t>
            </a:r>
            <a:r>
              <a:rPr lang="en-US" b="1" dirty="0">
                <a:solidFill>
                  <a:srgbClr val="333333"/>
                </a:solidFill>
              </a:rPr>
              <a:t> </a:t>
            </a:r>
            <a:r>
              <a:rPr lang="en-US" dirty="0">
                <a:solidFill>
                  <a:srgbClr val="333333"/>
                </a:solidFill>
              </a:rPr>
              <a:t>For treatment of polyneuropathy in people with hereditary transthyretin-mediated amyloidosis</a:t>
            </a:r>
          </a:p>
          <a:p>
            <a:pPr marL="0" indent="0">
              <a:buNone/>
            </a:pPr>
            <a:endParaRPr lang="en-US" dirty="0"/>
          </a:p>
          <a:p>
            <a:pPr marL="0" indent="0">
              <a:buNone/>
            </a:pPr>
            <a:r>
              <a:rPr lang="en-US" b="1" i="1" dirty="0"/>
              <a:t>TEGSEDI (</a:t>
            </a:r>
            <a:r>
              <a:rPr lang="en-US" b="1" i="1" dirty="0" err="1"/>
              <a:t>Inotersen</a:t>
            </a:r>
            <a:r>
              <a:rPr lang="en-US" b="1" i="1" dirty="0"/>
              <a:t>)</a:t>
            </a:r>
            <a:r>
              <a:rPr lang="en-US" b="1" dirty="0"/>
              <a:t> </a:t>
            </a:r>
            <a:r>
              <a:rPr lang="en-US" dirty="0"/>
              <a:t> Received marketing authorization approval from the European Commission (EC) for the treatment of stage 1 or stage 2 polyneuropathy in adult patients with hereditary transthyretin amyloidosis (</a:t>
            </a:r>
            <a:r>
              <a:rPr lang="en-US" dirty="0" err="1"/>
              <a:t>hATTR</a:t>
            </a:r>
            <a:r>
              <a:rPr lang="en-US" dirty="0"/>
              <a:t>).</a:t>
            </a:r>
          </a:p>
          <a:p>
            <a:pPr marL="0" indent="0">
              <a:buNone/>
            </a:pPr>
            <a:endParaRPr lang="en-US" b="1" dirty="0"/>
          </a:p>
          <a:p>
            <a:pPr marL="0" indent="0">
              <a:buNone/>
            </a:pPr>
            <a:r>
              <a:rPr lang="en-US" b="1" dirty="0"/>
              <a:t>Mogamulizumab</a:t>
            </a:r>
            <a:r>
              <a:rPr lang="en-US" dirty="0"/>
              <a:t> </a:t>
            </a:r>
            <a:r>
              <a:rPr lang="en-US" b="1" dirty="0"/>
              <a:t>(</a:t>
            </a:r>
            <a:r>
              <a:rPr lang="en-US" b="1" dirty="0" err="1"/>
              <a:t>Poteligeo</a:t>
            </a:r>
            <a:r>
              <a:rPr lang="en-US" b="1" dirty="0"/>
              <a:t>) </a:t>
            </a:r>
            <a:r>
              <a:rPr lang="en-US" dirty="0"/>
              <a:t> A humanized, </a:t>
            </a:r>
            <a:r>
              <a:rPr lang="en-US" dirty="0" err="1"/>
              <a:t>afucosylated</a:t>
            </a:r>
            <a:r>
              <a:rPr lang="en-US" dirty="0"/>
              <a:t> monoclonal antibody for   two rare types of non-Hodgkin lymphoma</a:t>
            </a:r>
            <a:br>
              <a:rPr lang="en-US" dirty="0"/>
            </a:b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316499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4A53-1824-43B2-92EA-1D4FFE0D6A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C1AA08-899E-4422-8CFE-FFEA828942A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75F1736-73AD-43C0-9E61-9ABECFEB3728}"/>
              </a:ext>
            </a:extLst>
          </p:cNvPr>
          <p:cNvPicPr>
            <a:picLocks noChangeAspect="1"/>
          </p:cNvPicPr>
          <p:nvPr/>
        </p:nvPicPr>
        <p:blipFill>
          <a:blip r:embed="rId3"/>
          <a:stretch>
            <a:fillRect/>
          </a:stretch>
        </p:blipFill>
        <p:spPr>
          <a:xfrm>
            <a:off x="656273" y="365125"/>
            <a:ext cx="10077450" cy="4848225"/>
          </a:xfrm>
          <a:prstGeom prst="rect">
            <a:avLst/>
          </a:prstGeom>
        </p:spPr>
      </p:pic>
      <p:pic>
        <p:nvPicPr>
          <p:cNvPr id="5" name="Picture 4">
            <a:extLst>
              <a:ext uri="{FF2B5EF4-FFF2-40B4-BE49-F238E27FC236}">
                <a16:creationId xmlns:a16="http://schemas.microsoft.com/office/drawing/2014/main" id="{EEC15C7C-6313-4B66-A984-07037F04EB8F}"/>
              </a:ext>
            </a:extLst>
          </p:cNvPr>
          <p:cNvPicPr>
            <a:picLocks noChangeAspect="1"/>
          </p:cNvPicPr>
          <p:nvPr/>
        </p:nvPicPr>
        <p:blipFill>
          <a:blip r:embed="rId4"/>
          <a:stretch>
            <a:fillRect/>
          </a:stretch>
        </p:blipFill>
        <p:spPr>
          <a:xfrm>
            <a:off x="7677052" y="2279673"/>
            <a:ext cx="2857500" cy="4352925"/>
          </a:xfrm>
          <a:prstGeom prst="rect">
            <a:avLst/>
          </a:prstGeom>
          <a:ln>
            <a:noFill/>
          </a:ln>
          <a:effectLst>
            <a:outerShdw blurRad="292100" dist="139700" dir="2700000" algn="tl" rotWithShape="0">
              <a:srgbClr val="333333">
                <a:alpha val="65000"/>
              </a:srgbClr>
            </a:outerShdw>
          </a:effectLst>
        </p:spPr>
      </p:pic>
      <p:sp>
        <p:nvSpPr>
          <p:cNvPr id="6" name="Circle: Hollow 5">
            <a:extLst>
              <a:ext uri="{FF2B5EF4-FFF2-40B4-BE49-F238E27FC236}">
                <a16:creationId xmlns:a16="http://schemas.microsoft.com/office/drawing/2014/main" id="{D3E1002D-DA02-45F1-A031-0CE55AB13441}"/>
              </a:ext>
            </a:extLst>
          </p:cNvPr>
          <p:cNvSpPr/>
          <p:nvPr/>
        </p:nvSpPr>
        <p:spPr>
          <a:xfrm>
            <a:off x="2137719" y="2888093"/>
            <a:ext cx="3496962" cy="1325563"/>
          </a:xfrm>
          <a:prstGeom prst="donut">
            <a:avLst>
              <a:gd name="adj" fmla="val 3509"/>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42189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BCAEB-E8DD-43F5-8DAB-B66C68D04043}"/>
              </a:ext>
            </a:extLst>
          </p:cNvPr>
          <p:cNvSpPr>
            <a:spLocks noGrp="1"/>
          </p:cNvSpPr>
          <p:nvPr>
            <p:ph type="title"/>
          </p:nvPr>
        </p:nvSpPr>
        <p:spPr>
          <a:xfrm>
            <a:off x="430427" y="297908"/>
            <a:ext cx="10727724" cy="456523"/>
          </a:xfrm>
        </p:spPr>
        <p:txBody>
          <a:bodyPr>
            <a:normAutofit fontScale="90000"/>
          </a:bodyPr>
          <a:lstStyle/>
          <a:p>
            <a:r>
              <a:rPr lang="en-US" b="1" dirty="0"/>
              <a:t>Example</a:t>
            </a:r>
            <a:r>
              <a:rPr lang="en-US" dirty="0"/>
              <a:t>: Bioinformatics tools before HELM</a:t>
            </a:r>
          </a:p>
        </p:txBody>
      </p:sp>
      <p:sp>
        <p:nvSpPr>
          <p:cNvPr id="3" name="Content Placeholder 2">
            <a:extLst>
              <a:ext uri="{FF2B5EF4-FFF2-40B4-BE49-F238E27FC236}">
                <a16:creationId xmlns:a16="http://schemas.microsoft.com/office/drawing/2014/main" id="{9E6791D6-6E64-41BB-A755-5EE647504993}"/>
              </a:ext>
            </a:extLst>
          </p:cNvPr>
          <p:cNvSpPr>
            <a:spLocks noGrp="1"/>
          </p:cNvSpPr>
          <p:nvPr>
            <p:ph idx="1"/>
          </p:nvPr>
        </p:nvSpPr>
        <p:spPr>
          <a:xfrm>
            <a:off x="430427" y="1126664"/>
            <a:ext cx="3585519" cy="4351338"/>
          </a:xfrm>
        </p:spPr>
        <p:txBody>
          <a:bodyPr/>
          <a:lstStyle/>
          <a:p>
            <a:pPr marL="0" indent="0" fontAlgn="base">
              <a:buNone/>
            </a:pPr>
            <a:r>
              <a:rPr lang="en-US" b="1" dirty="0"/>
              <a:t>3DNA: a software package for the analysis, rebuilding and visualization of three‐dimensional nucleic acid structures </a:t>
            </a:r>
          </a:p>
          <a:p>
            <a:pPr marL="0" indent="0">
              <a:buNone/>
            </a:pPr>
            <a:endParaRPr lang="en-US" dirty="0"/>
          </a:p>
        </p:txBody>
      </p:sp>
      <p:sp>
        <p:nvSpPr>
          <p:cNvPr id="4" name="Rectangle 3">
            <a:extLst>
              <a:ext uri="{FF2B5EF4-FFF2-40B4-BE49-F238E27FC236}">
                <a16:creationId xmlns:a16="http://schemas.microsoft.com/office/drawing/2014/main" id="{5745BB0E-A4EA-43B3-9A50-34CE63B3C2EF}"/>
              </a:ext>
            </a:extLst>
          </p:cNvPr>
          <p:cNvSpPr/>
          <p:nvPr/>
        </p:nvSpPr>
        <p:spPr>
          <a:xfrm>
            <a:off x="3150973" y="5850235"/>
            <a:ext cx="9218140" cy="923330"/>
          </a:xfrm>
          <a:prstGeom prst="rect">
            <a:avLst/>
          </a:prstGeom>
        </p:spPr>
        <p:txBody>
          <a:bodyPr wrap="square">
            <a:spAutoFit/>
          </a:bodyPr>
          <a:lstStyle/>
          <a:p>
            <a:r>
              <a:rPr lang="en-US" b="1" dirty="0"/>
              <a:t>3DNA: a software package for the analysis, rebuilding and visualization of three-dimensional nucleic acid structures</a:t>
            </a:r>
            <a:r>
              <a:rPr lang="en-US" dirty="0"/>
              <a:t> Xiang-Jun Lu and Wilma K. Olson* </a:t>
            </a:r>
          </a:p>
          <a:p>
            <a:r>
              <a:rPr lang="en-US" dirty="0"/>
              <a:t>Nucleic Acids Research, 2003, Vol. 31, No. 17 DOI: 10.1093/</a:t>
            </a:r>
            <a:r>
              <a:rPr lang="en-US" dirty="0" err="1"/>
              <a:t>nar</a:t>
            </a:r>
            <a:r>
              <a:rPr lang="en-US" dirty="0"/>
              <a:t>/gkg680</a:t>
            </a:r>
          </a:p>
        </p:txBody>
      </p:sp>
      <p:pic>
        <p:nvPicPr>
          <p:cNvPr id="5" name="Picture 4">
            <a:extLst>
              <a:ext uri="{FF2B5EF4-FFF2-40B4-BE49-F238E27FC236}">
                <a16:creationId xmlns:a16="http://schemas.microsoft.com/office/drawing/2014/main" id="{232CE014-7FC7-46B0-96CA-B88ADBBA231B}"/>
              </a:ext>
            </a:extLst>
          </p:cNvPr>
          <p:cNvPicPr>
            <a:picLocks noChangeAspect="1"/>
          </p:cNvPicPr>
          <p:nvPr/>
        </p:nvPicPr>
        <p:blipFill>
          <a:blip r:embed="rId3"/>
          <a:stretch>
            <a:fillRect/>
          </a:stretch>
        </p:blipFill>
        <p:spPr>
          <a:xfrm>
            <a:off x="4271706" y="999996"/>
            <a:ext cx="7082094" cy="4604674"/>
          </a:xfrm>
          <a:prstGeom prst="rect">
            <a:avLst/>
          </a:prstGeom>
        </p:spPr>
      </p:pic>
      <p:sp>
        <p:nvSpPr>
          <p:cNvPr id="6" name="Oval 5">
            <a:extLst>
              <a:ext uri="{FF2B5EF4-FFF2-40B4-BE49-F238E27FC236}">
                <a16:creationId xmlns:a16="http://schemas.microsoft.com/office/drawing/2014/main" id="{99942FED-969B-4A11-9BDF-09570AEB2524}"/>
              </a:ext>
            </a:extLst>
          </p:cNvPr>
          <p:cNvSpPr/>
          <p:nvPr/>
        </p:nvSpPr>
        <p:spPr>
          <a:xfrm>
            <a:off x="3842951" y="4287796"/>
            <a:ext cx="2026508" cy="1443541"/>
          </a:xfrm>
          <a:prstGeom prst="ellipse">
            <a:avLst/>
          </a:prstGeom>
          <a:solidFill>
            <a:srgbClr val="ED7D31">
              <a:alpha val="1019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6264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DC14263-C6EC-4CF6-ABE9-5F9E8F79BCDC}"/>
              </a:ext>
            </a:extLst>
          </p:cNvPr>
          <p:cNvSpPr/>
          <p:nvPr/>
        </p:nvSpPr>
        <p:spPr>
          <a:xfrm>
            <a:off x="2524991" y="2036618"/>
            <a:ext cx="6930736" cy="23587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Along comes HELM</a:t>
            </a:r>
          </a:p>
        </p:txBody>
      </p:sp>
    </p:spTree>
    <p:extLst>
      <p:ext uri="{BB962C8B-B14F-4D97-AF65-F5344CB8AC3E}">
        <p14:creationId xmlns:p14="http://schemas.microsoft.com/office/powerpoint/2010/main" val="1958353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05592E-B5D9-4B24-BB5B-6336272C45D7}"/>
              </a:ext>
            </a:extLst>
          </p:cNvPr>
          <p:cNvSpPr>
            <a:spLocks noGrp="1"/>
          </p:cNvSpPr>
          <p:nvPr>
            <p:ph idx="1"/>
          </p:nvPr>
        </p:nvSpPr>
        <p:spPr>
          <a:xfrm>
            <a:off x="460131" y="1836121"/>
            <a:ext cx="2080846" cy="3210664"/>
          </a:xfrm>
        </p:spPr>
        <p:txBody>
          <a:bodyPr>
            <a:normAutofit/>
          </a:bodyPr>
          <a:lstStyle/>
          <a:p>
            <a:pPr marL="0" indent="0">
              <a:buNone/>
            </a:pPr>
            <a:r>
              <a:rPr lang="en-US" sz="4400" dirty="0"/>
              <a:t>HELM</a:t>
            </a:r>
          </a:p>
        </p:txBody>
      </p:sp>
      <p:sp>
        <p:nvSpPr>
          <p:cNvPr id="8" name="Content Placeholder 3">
            <a:extLst>
              <a:ext uri="{FF2B5EF4-FFF2-40B4-BE49-F238E27FC236}">
                <a16:creationId xmlns:a16="http://schemas.microsoft.com/office/drawing/2014/main" id="{1C9F612B-76BF-4A44-8FBB-01C336F06FFF}"/>
              </a:ext>
            </a:extLst>
          </p:cNvPr>
          <p:cNvSpPr txBox="1">
            <a:spLocks/>
          </p:cNvSpPr>
          <p:nvPr/>
        </p:nvSpPr>
        <p:spPr>
          <a:xfrm>
            <a:off x="2622176" y="2078895"/>
            <a:ext cx="8097209" cy="906099"/>
          </a:xfr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It’s language (syntax) that captures both the </a:t>
            </a:r>
            <a:r>
              <a:rPr lang="en-US" b="1" dirty="0"/>
              <a:t>chemistry</a:t>
            </a:r>
            <a:r>
              <a:rPr lang="en-US" dirty="0"/>
              <a:t> and </a:t>
            </a:r>
            <a:r>
              <a:rPr lang="en-US" b="1" dirty="0"/>
              <a:t>biology</a:t>
            </a:r>
            <a:r>
              <a:rPr lang="en-US" dirty="0"/>
              <a:t> of biopolymers and other less well characterized macromolecules.</a:t>
            </a:r>
          </a:p>
          <a:p>
            <a:pPr marL="0" indent="0">
              <a:buFont typeface="Arial" panose="020B0604020202020204" pitchFamily="34" charset="0"/>
              <a:buNone/>
            </a:pPr>
            <a:endParaRPr lang="en-US" dirty="0"/>
          </a:p>
        </p:txBody>
      </p:sp>
      <p:pic>
        <p:nvPicPr>
          <p:cNvPr id="9" name="Picture 8">
            <a:extLst>
              <a:ext uri="{FF2B5EF4-FFF2-40B4-BE49-F238E27FC236}">
                <a16:creationId xmlns:a16="http://schemas.microsoft.com/office/drawing/2014/main" id="{61D83D59-C5B0-4A13-8F78-4510617D09CC}"/>
              </a:ext>
            </a:extLst>
          </p:cNvPr>
          <p:cNvPicPr>
            <a:picLocks noChangeAspect="1"/>
          </p:cNvPicPr>
          <p:nvPr/>
        </p:nvPicPr>
        <p:blipFill>
          <a:blip r:embed="rId2"/>
          <a:stretch>
            <a:fillRect/>
          </a:stretch>
        </p:blipFill>
        <p:spPr>
          <a:xfrm>
            <a:off x="2424953" y="3101204"/>
            <a:ext cx="8928847" cy="1414919"/>
          </a:xfrm>
          <a:prstGeom prst="rect">
            <a:avLst/>
          </a:prstGeom>
        </p:spPr>
      </p:pic>
      <p:sp>
        <p:nvSpPr>
          <p:cNvPr id="10" name="Rectangle 9">
            <a:extLst>
              <a:ext uri="{FF2B5EF4-FFF2-40B4-BE49-F238E27FC236}">
                <a16:creationId xmlns:a16="http://schemas.microsoft.com/office/drawing/2014/main" id="{7B6388A3-0F35-48B6-8CEE-B4458433F020}"/>
              </a:ext>
            </a:extLst>
          </p:cNvPr>
          <p:cNvSpPr/>
          <p:nvPr/>
        </p:nvSpPr>
        <p:spPr>
          <a:xfrm>
            <a:off x="1917321" y="923134"/>
            <a:ext cx="7557247" cy="523220"/>
          </a:xfrm>
          <a:prstGeom prst="rect">
            <a:avLst/>
          </a:prstGeom>
        </p:spPr>
        <p:txBody>
          <a:bodyPr wrap="square">
            <a:spAutoFit/>
          </a:bodyPr>
          <a:lstStyle/>
          <a:p>
            <a:r>
              <a:rPr lang="en-US" sz="2800" b="1" u="sng" dirty="0">
                <a:solidFill>
                  <a:srgbClr val="C00000"/>
                </a:solidFill>
              </a:rPr>
              <a:t>H</a:t>
            </a:r>
            <a:r>
              <a:rPr lang="en-US" sz="2800" dirty="0"/>
              <a:t>ierarchical </a:t>
            </a:r>
            <a:r>
              <a:rPr lang="en-US" sz="2800" b="1" u="sng" dirty="0">
                <a:solidFill>
                  <a:srgbClr val="C00000"/>
                </a:solidFill>
              </a:rPr>
              <a:t>E</a:t>
            </a:r>
            <a:r>
              <a:rPr lang="en-US" sz="2800" dirty="0"/>
              <a:t>diting </a:t>
            </a:r>
            <a:r>
              <a:rPr lang="en-US" sz="2800" b="1" u="sng" dirty="0">
                <a:solidFill>
                  <a:srgbClr val="C00000"/>
                </a:solidFill>
              </a:rPr>
              <a:t>L</a:t>
            </a:r>
            <a:r>
              <a:rPr lang="en-US" sz="2800" dirty="0"/>
              <a:t>anguage for </a:t>
            </a:r>
            <a:r>
              <a:rPr lang="en-US" sz="2800" b="1" u="sng" dirty="0">
                <a:solidFill>
                  <a:srgbClr val="C00000"/>
                </a:solidFill>
              </a:rPr>
              <a:t>M</a:t>
            </a:r>
            <a:r>
              <a:rPr lang="en-US" sz="2800" dirty="0"/>
              <a:t>acromolecules</a:t>
            </a:r>
          </a:p>
        </p:txBody>
      </p:sp>
      <p:sp>
        <p:nvSpPr>
          <p:cNvPr id="11" name="Rectangle 10">
            <a:extLst>
              <a:ext uri="{FF2B5EF4-FFF2-40B4-BE49-F238E27FC236}">
                <a16:creationId xmlns:a16="http://schemas.microsoft.com/office/drawing/2014/main" id="{399626CA-D801-4C8D-BC72-0BA22AF03637}"/>
              </a:ext>
            </a:extLst>
          </p:cNvPr>
          <p:cNvSpPr/>
          <p:nvPr/>
        </p:nvSpPr>
        <p:spPr>
          <a:xfrm>
            <a:off x="2424953" y="4696326"/>
            <a:ext cx="6541985" cy="1477328"/>
          </a:xfrm>
          <a:prstGeom prst="rect">
            <a:avLst/>
          </a:prstGeom>
        </p:spPr>
        <p:txBody>
          <a:bodyPr wrap="square">
            <a:spAutoFit/>
          </a:bodyPr>
          <a:lstStyle/>
          <a:p>
            <a:r>
              <a:rPr lang="en-US" dirty="0"/>
              <a:t>Hierarchical</a:t>
            </a:r>
          </a:p>
          <a:p>
            <a:r>
              <a:rPr lang="en-US" dirty="0"/>
              <a:t>Extensible</a:t>
            </a:r>
          </a:p>
          <a:p>
            <a:r>
              <a:rPr lang="en-US" dirty="0"/>
              <a:t>Able to handle entity complexity</a:t>
            </a:r>
          </a:p>
          <a:p>
            <a:r>
              <a:rPr lang="en-US" dirty="0"/>
              <a:t>Portable</a:t>
            </a:r>
          </a:p>
          <a:p>
            <a:r>
              <a:rPr lang="en-US" dirty="0"/>
              <a:t>Able to handle entity ambiguity</a:t>
            </a:r>
          </a:p>
        </p:txBody>
      </p:sp>
    </p:spTree>
    <p:extLst>
      <p:ext uri="{BB962C8B-B14F-4D97-AF65-F5344CB8AC3E}">
        <p14:creationId xmlns:p14="http://schemas.microsoft.com/office/powerpoint/2010/main" val="542713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57E68A81-A63B-7E42-A4BA-DED9126C48E6}" type="slidenum">
              <a:rPr lang="en-US" smtClean="0"/>
              <a:pPr/>
              <a:t>24</a:t>
            </a:fld>
            <a:endParaRPr lang="en-US"/>
          </a:p>
        </p:txBody>
      </p:sp>
      <p:sp>
        <p:nvSpPr>
          <p:cNvPr id="3" name="Title 2"/>
          <p:cNvSpPr>
            <a:spLocks noGrp="1"/>
          </p:cNvSpPr>
          <p:nvPr>
            <p:ph type="title"/>
          </p:nvPr>
        </p:nvSpPr>
        <p:spPr/>
        <p:txBody>
          <a:bodyPr/>
          <a:lstStyle/>
          <a:p>
            <a:r>
              <a:rPr lang="en-US" dirty="0"/>
              <a:t>Syntax structure</a:t>
            </a:r>
          </a:p>
        </p:txBody>
      </p:sp>
      <p:sp>
        <p:nvSpPr>
          <p:cNvPr id="5" name="Rectangle 4"/>
          <p:cNvSpPr/>
          <p:nvPr/>
        </p:nvSpPr>
        <p:spPr>
          <a:xfrm>
            <a:off x="1796565" y="931984"/>
            <a:ext cx="8739553" cy="5295296"/>
          </a:xfrm>
          <a:prstGeom prst="rect">
            <a:avLst/>
          </a:prstGeom>
        </p:spPr>
        <p:txBody>
          <a:bodyPr wrap="square">
            <a:spAutoFit/>
          </a:bodyPr>
          <a:lstStyle/>
          <a:p>
            <a:pPr>
              <a:lnSpc>
                <a:spcPct val="115000"/>
              </a:lnSpc>
            </a:pPr>
            <a:r>
              <a:rPr lang="en-US" sz="2400" dirty="0">
                <a:solidFill>
                  <a:srgbClr val="000000"/>
                </a:solidFill>
                <a:latin typeface="Arial" panose="020B0604020202020204" pitchFamily="34" charset="0"/>
                <a:ea typeface="Arial" panose="020B0604020202020204" pitchFamily="34" charset="0"/>
              </a:rPr>
              <a:t> </a:t>
            </a:r>
          </a:p>
          <a:p>
            <a:pPr>
              <a:lnSpc>
                <a:spcPct val="115000"/>
              </a:lnSpc>
            </a:pPr>
            <a:r>
              <a:rPr lang="en-US" sz="2400" dirty="0" err="1">
                <a:solidFill>
                  <a:srgbClr val="000000"/>
                </a:solidFill>
                <a:latin typeface="Arial" panose="020B0604020202020204" pitchFamily="34" charset="0"/>
                <a:ea typeface="Arial" panose="020B0604020202020204" pitchFamily="34" charset="0"/>
              </a:rPr>
              <a:t>SimplePolymers</a:t>
            </a:r>
            <a:r>
              <a:rPr lang="en-US" sz="2400" b="1" dirty="0" err="1">
                <a:solidFill>
                  <a:srgbClr val="000000"/>
                </a:solidFill>
                <a:latin typeface="Arial" panose="020B0604020202020204" pitchFamily="34" charset="0"/>
                <a:ea typeface="Arial" panose="020B0604020202020204" pitchFamily="34" charset="0"/>
              </a:rPr>
              <a:t>$</a:t>
            </a:r>
            <a:r>
              <a:rPr lang="en-US" sz="2400" dirty="0" err="1">
                <a:solidFill>
                  <a:srgbClr val="000000"/>
                </a:solidFill>
                <a:latin typeface="Arial" panose="020B0604020202020204" pitchFamily="34" charset="0"/>
                <a:ea typeface="Arial" panose="020B0604020202020204" pitchFamily="34" charset="0"/>
              </a:rPr>
              <a:t>Connections</a:t>
            </a:r>
            <a:r>
              <a:rPr lang="en-US" sz="2400" b="1" dirty="0" err="1">
                <a:solidFill>
                  <a:srgbClr val="000000"/>
                </a:solidFill>
                <a:latin typeface="Arial" panose="020B0604020202020204" pitchFamily="34" charset="0"/>
                <a:ea typeface="Arial" panose="020B0604020202020204" pitchFamily="34" charset="0"/>
              </a:rPr>
              <a:t>$</a:t>
            </a:r>
            <a:r>
              <a:rPr lang="en-US" sz="2400" dirty="0" err="1">
                <a:solidFill>
                  <a:srgbClr val="000000"/>
                </a:solidFill>
                <a:latin typeface="Arial" panose="020B0604020202020204" pitchFamily="34" charset="0"/>
                <a:ea typeface="Arial" panose="020B0604020202020204" pitchFamily="34" charset="0"/>
              </a:rPr>
              <a:t>PolymerGroups</a:t>
            </a:r>
            <a:r>
              <a:rPr lang="en-US" sz="2400" b="1" dirty="0" err="1">
                <a:solidFill>
                  <a:srgbClr val="000000"/>
                </a:solidFill>
                <a:latin typeface="Arial" panose="020B0604020202020204" pitchFamily="34" charset="0"/>
                <a:ea typeface="Arial" panose="020B0604020202020204" pitchFamily="34" charset="0"/>
              </a:rPr>
              <a:t>$</a:t>
            </a:r>
            <a:r>
              <a:rPr lang="en-US" sz="2400" dirty="0" err="1">
                <a:solidFill>
                  <a:srgbClr val="000000"/>
                </a:solidFill>
                <a:latin typeface="Arial" panose="020B0604020202020204" pitchFamily="34" charset="0"/>
                <a:ea typeface="Arial" panose="020B0604020202020204" pitchFamily="34" charset="0"/>
              </a:rPr>
              <a:t>FreeText</a:t>
            </a:r>
            <a:r>
              <a:rPr lang="en-US" sz="2400" b="1" dirty="0">
                <a:solidFill>
                  <a:srgbClr val="000000"/>
                </a:solidFill>
                <a:latin typeface="Arial" panose="020B0604020202020204" pitchFamily="34" charset="0"/>
                <a:ea typeface="Arial" panose="020B0604020202020204" pitchFamily="34" charset="0"/>
              </a:rPr>
              <a:t>$</a:t>
            </a:r>
            <a:endParaRPr lang="en-US" sz="2000" dirty="0">
              <a:solidFill>
                <a:srgbClr val="000000"/>
              </a:solidFill>
              <a:latin typeface="Arial" panose="020B0604020202020204" pitchFamily="34" charset="0"/>
              <a:ea typeface="Arial" panose="020B0604020202020204" pitchFamily="34" charset="0"/>
            </a:endParaRPr>
          </a:p>
          <a:p>
            <a:pPr>
              <a:lnSpc>
                <a:spcPct val="115000"/>
              </a:lnSpc>
            </a:pPr>
            <a:r>
              <a:rPr lang="en-US" sz="2400" dirty="0">
                <a:solidFill>
                  <a:srgbClr val="000000"/>
                </a:solidFill>
                <a:latin typeface="Arial" panose="020B0604020202020204" pitchFamily="34" charset="0"/>
                <a:ea typeface="Arial" panose="020B0604020202020204" pitchFamily="34" charset="0"/>
              </a:rPr>
              <a:t> </a:t>
            </a:r>
          </a:p>
          <a:p>
            <a:pPr>
              <a:lnSpc>
                <a:spcPct val="115000"/>
              </a:lnSpc>
            </a:pPr>
            <a:r>
              <a:rPr lang="en-US" b="1" i="1" dirty="0" err="1">
                <a:solidFill>
                  <a:srgbClr val="000000"/>
                </a:solidFill>
                <a:latin typeface="Arial" panose="020B0604020202020204" pitchFamily="34" charset="0"/>
                <a:ea typeface="Arial" panose="020B0604020202020204" pitchFamily="34" charset="0"/>
              </a:rPr>
              <a:t>SimplePolymers</a:t>
            </a:r>
            <a:r>
              <a:rPr lang="en-US" i="1" dirty="0">
                <a:solidFill>
                  <a:srgbClr val="000000"/>
                </a:solidFill>
                <a:latin typeface="Arial" panose="020B0604020202020204" pitchFamily="34" charset="0"/>
                <a:ea typeface="Arial" panose="020B0604020202020204" pitchFamily="34" charset="0"/>
              </a:rPr>
              <a:t> </a:t>
            </a:r>
            <a:r>
              <a:rPr lang="en-US" dirty="0">
                <a:solidFill>
                  <a:srgbClr val="000000"/>
                </a:solidFill>
                <a:latin typeface="Arial" panose="020B0604020202020204" pitchFamily="34" charset="0"/>
                <a:ea typeface="Arial" panose="020B0604020202020204" pitchFamily="34" charset="0"/>
              </a:rPr>
              <a:t>list all chains. </a:t>
            </a:r>
          </a:p>
          <a:p>
            <a:pPr>
              <a:lnSpc>
                <a:spcPct val="115000"/>
              </a:lnSpc>
            </a:pPr>
            <a:endParaRPr lang="en-US" i="1" dirty="0">
              <a:solidFill>
                <a:srgbClr val="000000"/>
              </a:solidFill>
              <a:latin typeface="Arial" panose="020B0604020202020204" pitchFamily="34" charset="0"/>
              <a:ea typeface="Arial" panose="020B0604020202020204" pitchFamily="34" charset="0"/>
            </a:endParaRPr>
          </a:p>
          <a:p>
            <a:pPr>
              <a:lnSpc>
                <a:spcPct val="115000"/>
              </a:lnSpc>
            </a:pPr>
            <a:r>
              <a:rPr lang="en-US" b="1" i="1" dirty="0">
                <a:solidFill>
                  <a:srgbClr val="000000"/>
                </a:solidFill>
                <a:latin typeface="Arial" panose="020B0604020202020204" pitchFamily="34" charset="0"/>
                <a:ea typeface="Arial" panose="020B0604020202020204" pitchFamily="34" charset="0"/>
              </a:rPr>
              <a:t>Connections</a:t>
            </a:r>
            <a:r>
              <a:rPr lang="en-US" i="1" dirty="0">
                <a:solidFill>
                  <a:srgbClr val="000000"/>
                </a:solidFill>
                <a:latin typeface="Arial" panose="020B0604020202020204" pitchFamily="34" charset="0"/>
                <a:ea typeface="Arial" panose="020B0604020202020204" pitchFamily="34" charset="0"/>
              </a:rPr>
              <a:t> </a:t>
            </a:r>
            <a:r>
              <a:rPr lang="en-US" dirty="0">
                <a:solidFill>
                  <a:srgbClr val="000000"/>
                </a:solidFill>
                <a:latin typeface="Arial" panose="020B0604020202020204" pitchFamily="34" charset="0"/>
                <a:ea typeface="Arial" panose="020B0604020202020204" pitchFamily="34" charset="0"/>
              </a:rPr>
              <a:t>describe inter-polymer interactions like hydrogen bonding or covalent bonds between chains.  </a:t>
            </a:r>
          </a:p>
          <a:p>
            <a:pPr>
              <a:lnSpc>
                <a:spcPct val="115000"/>
              </a:lnSpc>
            </a:pPr>
            <a:endParaRPr lang="en-US" i="1" dirty="0">
              <a:solidFill>
                <a:srgbClr val="000000"/>
              </a:solidFill>
              <a:latin typeface="Arial" panose="020B0604020202020204" pitchFamily="34" charset="0"/>
              <a:ea typeface="Arial" panose="020B0604020202020204" pitchFamily="34" charset="0"/>
            </a:endParaRPr>
          </a:p>
          <a:p>
            <a:pPr>
              <a:lnSpc>
                <a:spcPct val="115000"/>
              </a:lnSpc>
            </a:pPr>
            <a:r>
              <a:rPr lang="en-US" b="1" i="1" dirty="0" err="1">
                <a:solidFill>
                  <a:srgbClr val="000000"/>
                </a:solidFill>
                <a:latin typeface="Arial" panose="020B0604020202020204" pitchFamily="34" charset="0"/>
                <a:ea typeface="Arial" panose="020B0604020202020204" pitchFamily="34" charset="0"/>
              </a:rPr>
              <a:t>PolymerGroups</a:t>
            </a:r>
            <a:r>
              <a:rPr lang="en-US" dirty="0">
                <a:solidFill>
                  <a:srgbClr val="000000"/>
                </a:solidFill>
                <a:latin typeface="Arial" panose="020B0604020202020204" pitchFamily="34" charset="0"/>
                <a:ea typeface="Arial" panose="020B0604020202020204" pitchFamily="34" charset="0"/>
              </a:rPr>
              <a:t> allow for defining mixtures and ratios of chains. For example, in the string “</a:t>
            </a:r>
            <a:r>
              <a:rPr lang="en-US" sz="1600" b="1" dirty="0">
                <a:solidFill>
                  <a:srgbClr val="000000"/>
                </a:solidFill>
                <a:latin typeface="Arial" panose="020B0604020202020204" pitchFamily="34" charset="0"/>
                <a:ea typeface="Arial" panose="020B0604020202020204" pitchFamily="34" charset="0"/>
              </a:rPr>
              <a:t>G1</a:t>
            </a:r>
            <a:r>
              <a:rPr lang="en-US" sz="1600" dirty="0">
                <a:solidFill>
                  <a:srgbClr val="000000"/>
                </a:solidFill>
                <a:latin typeface="Arial" panose="020B0604020202020204" pitchFamily="34" charset="0"/>
                <a:ea typeface="Arial" panose="020B0604020202020204" pitchFamily="34" charset="0"/>
              </a:rPr>
              <a:t>(PEPTIDE1+PEPTIDE2+PEPTIDE3+PEPTIDE4)</a:t>
            </a:r>
            <a:endParaRPr lang="en-US" sz="2400" dirty="0">
              <a:solidFill>
                <a:srgbClr val="000000"/>
              </a:solidFill>
              <a:latin typeface="Arial" panose="020B0604020202020204" pitchFamily="34" charset="0"/>
              <a:ea typeface="Arial" panose="020B0604020202020204" pitchFamily="34" charset="0"/>
            </a:endParaRPr>
          </a:p>
          <a:p>
            <a:pPr>
              <a:lnSpc>
                <a:spcPct val="115000"/>
              </a:lnSpc>
            </a:pPr>
            <a:r>
              <a:rPr lang="en-US" sz="1600" dirty="0">
                <a:solidFill>
                  <a:srgbClr val="000000"/>
                </a:solidFill>
                <a:latin typeface="Arial" panose="020B0604020202020204" pitchFamily="34" charset="0"/>
                <a:ea typeface="Arial" panose="020B0604020202020204" pitchFamily="34" charset="0"/>
              </a:rPr>
              <a:t>|</a:t>
            </a:r>
            <a:r>
              <a:rPr lang="en-US" sz="1600" b="1" dirty="0">
                <a:solidFill>
                  <a:srgbClr val="000000"/>
                </a:solidFill>
                <a:latin typeface="Arial" panose="020B0604020202020204" pitchFamily="34" charset="0"/>
                <a:ea typeface="Arial" panose="020B0604020202020204" pitchFamily="34" charset="0"/>
              </a:rPr>
              <a:t>G2</a:t>
            </a:r>
            <a:r>
              <a:rPr lang="en-US" sz="1600" dirty="0">
                <a:solidFill>
                  <a:srgbClr val="000000"/>
                </a:solidFill>
                <a:latin typeface="Arial" panose="020B0604020202020204" pitchFamily="34" charset="0"/>
                <a:ea typeface="Arial" panose="020B0604020202020204" pitchFamily="34" charset="0"/>
              </a:rPr>
              <a:t>(</a:t>
            </a:r>
            <a:r>
              <a:rPr lang="en-US" sz="1600" dirty="0">
                <a:solidFill>
                  <a:srgbClr val="CC0000"/>
                </a:solidFill>
                <a:latin typeface="Arial" panose="020B0604020202020204" pitchFamily="34" charset="0"/>
                <a:ea typeface="Arial" panose="020B0604020202020204" pitchFamily="34" charset="0"/>
              </a:rPr>
              <a:t>CHEM1</a:t>
            </a:r>
            <a:r>
              <a:rPr lang="en-US" sz="1600" dirty="0">
                <a:solidFill>
                  <a:srgbClr val="000000"/>
                </a:solidFill>
                <a:latin typeface="Arial" panose="020B0604020202020204" pitchFamily="34" charset="0"/>
                <a:ea typeface="Arial" panose="020B0604020202020204" pitchFamily="34" charset="0"/>
              </a:rPr>
              <a:t>+G1:3.4)”, </a:t>
            </a:r>
            <a:r>
              <a:rPr lang="en-US" dirty="0">
                <a:solidFill>
                  <a:srgbClr val="000000"/>
                </a:solidFill>
                <a:latin typeface="Arial" panose="020B0604020202020204" pitchFamily="34" charset="0"/>
                <a:ea typeface="Arial" panose="020B0604020202020204" pitchFamily="34" charset="0"/>
              </a:rPr>
              <a:t>the G1 group defines the relationship of four chains in an antibody and the G2 defines the relationship of a small molecule (CHEM1) and the antibody(G1).  The relative abundance of the small molecule to the antibody is captured in this section.</a:t>
            </a:r>
            <a:endParaRPr lang="en-US" sz="2400" dirty="0">
              <a:solidFill>
                <a:srgbClr val="000000"/>
              </a:solidFill>
              <a:latin typeface="Arial" panose="020B0604020202020204" pitchFamily="34" charset="0"/>
              <a:ea typeface="Arial" panose="020B0604020202020204" pitchFamily="34" charset="0"/>
            </a:endParaRPr>
          </a:p>
          <a:p>
            <a:pPr>
              <a:lnSpc>
                <a:spcPct val="115000"/>
              </a:lnSpc>
            </a:pPr>
            <a:r>
              <a:rPr lang="en-US" sz="2400" dirty="0">
                <a:solidFill>
                  <a:srgbClr val="000000"/>
                </a:solidFill>
                <a:latin typeface="Arial" panose="020B0604020202020204" pitchFamily="34" charset="0"/>
                <a:ea typeface="Arial" panose="020B0604020202020204" pitchFamily="34" charset="0"/>
              </a:rPr>
              <a:t> </a:t>
            </a:r>
          </a:p>
        </p:txBody>
      </p:sp>
    </p:spTree>
    <p:extLst>
      <p:ext uri="{BB962C8B-B14F-4D97-AF65-F5344CB8AC3E}">
        <p14:creationId xmlns:p14="http://schemas.microsoft.com/office/powerpoint/2010/main" val="2927072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57E68A81-A63B-7E42-A4BA-DED9126C48E6}" type="slidenum">
              <a:rPr lang="en-US" smtClean="0"/>
              <a:pPr/>
              <a:t>25</a:t>
            </a:fld>
            <a:endParaRPr lang="en-US"/>
          </a:p>
        </p:txBody>
      </p:sp>
      <p:pic>
        <p:nvPicPr>
          <p:cNvPr id="4098" name="Picture 2" descr="https://lh4.googleusercontent.com/2ecvun6HnwHHDZsjrro6qScjlJvfsoW4BpFgghPmK_3-5hUAak5UOZ88hE5lhncCz7UdrV5TUn3Ibor0_MUsNgClFJ4iPVAiXA0ir9AtM5xM3WAK6a2_NVOrNXvHl4Mm1kkPvZD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514" y="792924"/>
            <a:ext cx="5943600" cy="1438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07976" y="2705881"/>
            <a:ext cx="9060024" cy="830997"/>
          </a:xfrm>
          <a:prstGeom prst="rect">
            <a:avLst/>
          </a:prstGeom>
        </p:spPr>
        <p:txBody>
          <a:bodyPr wrap="square">
            <a:spAutoFit/>
          </a:bodyPr>
          <a:lstStyle/>
          <a:p>
            <a:pPr lvl="0" eaLnBrk="0" fontAlgn="base" hangingPunct="0">
              <a:spcBef>
                <a:spcPct val="0"/>
              </a:spcBef>
              <a:spcAft>
                <a:spcPct val="0"/>
              </a:spcAft>
            </a:pPr>
            <a:r>
              <a:rPr lang="en-US" altLang="en-US" sz="1600" dirty="0">
                <a:solidFill>
                  <a:srgbClr val="000000"/>
                </a:solidFill>
                <a:latin typeface="Arial" panose="020B0604020202020204" pitchFamily="34" charset="0"/>
                <a:cs typeface="Arial" panose="020B0604020202020204" pitchFamily="34" charset="0"/>
              </a:rPr>
              <a:t>RNA1{r(A)</a:t>
            </a:r>
            <a:r>
              <a:rPr lang="en-US" altLang="en-US" sz="1600" dirty="0" err="1">
                <a:solidFill>
                  <a:srgbClr val="000000"/>
                </a:solidFill>
                <a:latin typeface="Arial" panose="020B0604020202020204" pitchFamily="34" charset="0"/>
                <a:cs typeface="Arial" panose="020B0604020202020204" pitchFamily="34" charset="0"/>
              </a:rPr>
              <a:t>p.r</a:t>
            </a:r>
            <a:r>
              <a:rPr lang="en-US" altLang="en-US" sz="1600" dirty="0">
                <a:solidFill>
                  <a:srgbClr val="000000"/>
                </a:solidFill>
                <a:latin typeface="Arial" panose="020B0604020202020204" pitchFamily="34" charset="0"/>
                <a:cs typeface="Arial" panose="020B0604020202020204" pitchFamily="34" charset="0"/>
              </a:rPr>
              <a:t>(G)</a:t>
            </a:r>
            <a:r>
              <a:rPr lang="en-US" altLang="en-US" sz="1600" dirty="0" err="1">
                <a:solidFill>
                  <a:srgbClr val="000000"/>
                </a:solidFill>
                <a:latin typeface="Arial" panose="020B0604020202020204" pitchFamily="34" charset="0"/>
                <a:cs typeface="Arial" panose="020B0604020202020204" pitchFamily="34" charset="0"/>
              </a:rPr>
              <a:t>p.r</a:t>
            </a:r>
            <a:r>
              <a:rPr lang="en-US" altLang="en-US" sz="1600" dirty="0">
                <a:solidFill>
                  <a:srgbClr val="000000"/>
                </a:solidFill>
                <a:latin typeface="Arial" panose="020B0604020202020204" pitchFamily="34" charset="0"/>
                <a:cs typeface="Arial" panose="020B0604020202020204" pitchFamily="34" charset="0"/>
              </a:rPr>
              <a:t>(C)</a:t>
            </a:r>
            <a:r>
              <a:rPr lang="en-US" altLang="en-US" sz="1600" dirty="0" err="1">
                <a:solidFill>
                  <a:srgbClr val="000000"/>
                </a:solidFill>
                <a:latin typeface="Arial" panose="020B0604020202020204" pitchFamily="34" charset="0"/>
                <a:cs typeface="Arial" panose="020B0604020202020204" pitchFamily="34" charset="0"/>
              </a:rPr>
              <a:t>p.r</a:t>
            </a:r>
            <a:r>
              <a:rPr lang="en-US" altLang="en-US" sz="1600" dirty="0">
                <a:solidFill>
                  <a:srgbClr val="000000"/>
                </a:solidFill>
                <a:latin typeface="Arial" panose="020B0604020202020204" pitchFamily="34" charset="0"/>
                <a:cs typeface="Arial" panose="020B0604020202020204" pitchFamily="34" charset="0"/>
              </a:rPr>
              <a:t>(U)p . . . }|RNA2{r(U)</a:t>
            </a:r>
            <a:r>
              <a:rPr lang="en-US" altLang="en-US" sz="1600" dirty="0" err="1">
                <a:solidFill>
                  <a:srgbClr val="000000"/>
                </a:solidFill>
                <a:latin typeface="Arial" panose="020B0604020202020204" pitchFamily="34" charset="0"/>
                <a:cs typeface="Arial" panose="020B0604020202020204" pitchFamily="34" charset="0"/>
              </a:rPr>
              <a:t>p.r</a:t>
            </a:r>
            <a:r>
              <a:rPr lang="en-US" altLang="en-US" sz="1600" dirty="0">
                <a:solidFill>
                  <a:srgbClr val="000000"/>
                </a:solidFill>
                <a:latin typeface="Arial" panose="020B0604020202020204" pitchFamily="34" charset="0"/>
                <a:cs typeface="Arial" panose="020B0604020202020204" pitchFamily="34" charset="0"/>
              </a:rPr>
              <a:t>(G)</a:t>
            </a:r>
            <a:r>
              <a:rPr lang="en-US" altLang="en-US" sz="1600" dirty="0" err="1">
                <a:solidFill>
                  <a:srgbClr val="000000"/>
                </a:solidFill>
                <a:latin typeface="Arial" panose="020B0604020202020204" pitchFamily="34" charset="0"/>
                <a:cs typeface="Arial" panose="020B0604020202020204" pitchFamily="34" charset="0"/>
              </a:rPr>
              <a:t>p.r</a:t>
            </a:r>
            <a:r>
              <a:rPr lang="en-US" altLang="en-US" sz="1600" dirty="0">
                <a:solidFill>
                  <a:srgbClr val="000000"/>
                </a:solidFill>
                <a:latin typeface="Arial" panose="020B0604020202020204" pitchFamily="34" charset="0"/>
                <a:cs typeface="Arial" panose="020B0604020202020204" pitchFamily="34" charset="0"/>
              </a:rPr>
              <a:t>(G)</a:t>
            </a:r>
            <a:r>
              <a:rPr lang="en-US" altLang="en-US" sz="1600" dirty="0" err="1">
                <a:solidFill>
                  <a:srgbClr val="000000"/>
                </a:solidFill>
                <a:latin typeface="Arial" panose="020B0604020202020204" pitchFamily="34" charset="0"/>
                <a:cs typeface="Arial" panose="020B0604020202020204" pitchFamily="34" charset="0"/>
              </a:rPr>
              <a:t>p.r</a:t>
            </a:r>
            <a:r>
              <a:rPr lang="en-US" altLang="en-US" sz="1600" dirty="0">
                <a:solidFill>
                  <a:srgbClr val="000000"/>
                </a:solidFill>
                <a:latin typeface="Arial" panose="020B0604020202020204" pitchFamily="34" charset="0"/>
                <a:cs typeface="Arial" panose="020B0604020202020204" pitchFamily="34" charset="0"/>
              </a:rPr>
              <a:t>(G)p . . . }  $</a:t>
            </a:r>
            <a:r>
              <a:rPr lang="en-US" altLang="en-US" sz="1600" b="1" dirty="0">
                <a:solidFill>
                  <a:srgbClr val="000000"/>
                </a:solidFill>
                <a:latin typeface="Arial" panose="020B0604020202020204" pitchFamily="34" charset="0"/>
                <a:cs typeface="Arial" panose="020B0604020202020204" pitchFamily="34" charset="0"/>
              </a:rPr>
              <a:t>RNA1,RNA2,20:pair-8:pair|RNA1,RNA2,17:pair-11:pair|RNA1,RNA2,8:pair-20:pair|RNA1,RNA2,14:pair-14:pair|RNA1,RNA2,11:pair-17:pair</a:t>
            </a:r>
            <a:r>
              <a:rPr lang="en-US" altLang="en-US" sz="1600" dirty="0">
                <a:solidFill>
                  <a:srgbClr val="000000"/>
                </a:solidFill>
                <a:latin typeface="Arial" panose="020B0604020202020204" pitchFamily="34" charset="0"/>
                <a:cs typeface="Arial" panose="020B0604020202020204" pitchFamily="34" charset="0"/>
              </a:rPr>
              <a:t>$$$</a:t>
            </a:r>
            <a:endParaRPr lang="en-US" altLang="en-US" sz="8800" dirty="0">
              <a:solidFill>
                <a:srgbClr val="000000"/>
              </a:solidFill>
              <a:latin typeface="Arial" panose="020B0604020202020204" pitchFamily="34" charset="0"/>
              <a:cs typeface="Arial" panose="020B0604020202020204" pitchFamily="34" charset="0"/>
            </a:endParaRPr>
          </a:p>
        </p:txBody>
      </p:sp>
      <p:pic>
        <p:nvPicPr>
          <p:cNvPr id="4100" name="Picture 4" descr="https://lh6.googleusercontent.com/_04wMDMthxWaeyKvWyBdLzpahhPTgUvxeZrn6fGHQUCGthkYfeQPA_qFznm250bP6gvlkQkL45hFrkKYf2FwH7m6XHCFXFcbfPn2hdjUwvPIsZr3arylVlTA1RSHfk0L5X2vxEk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033" y="3361514"/>
            <a:ext cx="2194538" cy="24234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49494" y="5797510"/>
            <a:ext cx="8537509" cy="923330"/>
          </a:xfrm>
          <a:prstGeom prst="rect">
            <a:avLst/>
          </a:prstGeom>
        </p:spPr>
        <p:txBody>
          <a:bodyPr wrap="square">
            <a:spAutoFit/>
          </a:bodyPr>
          <a:lstStyle/>
          <a:p>
            <a:pPr algn="ctr"/>
            <a:r>
              <a:rPr lang="en-US" dirty="0">
                <a:solidFill>
                  <a:srgbClr val="000000"/>
                </a:solidFill>
                <a:latin typeface="Arial" panose="020B0604020202020204" pitchFamily="34" charset="0"/>
              </a:rPr>
              <a:t>PEPTIDE1{D.E.G.L.F.C.G.G.D.D.A.M.T}$</a:t>
            </a:r>
            <a:r>
              <a:rPr lang="en-US" b="1" dirty="0">
                <a:solidFill>
                  <a:srgbClr val="000000"/>
                </a:solidFill>
                <a:latin typeface="Arial" panose="020B0604020202020204" pitchFamily="34" charset="0"/>
              </a:rPr>
              <a:t>PEPTIDE1,PEPTIDE1,1:R1-13:R2</a:t>
            </a:r>
            <a:r>
              <a:rPr lang="en-US" dirty="0">
                <a:solidFill>
                  <a:srgbClr val="000000"/>
                </a:solidFill>
                <a:latin typeface="Arial" panose="020B0604020202020204" pitchFamily="34" charset="0"/>
              </a:rPr>
              <a:t>$$$</a:t>
            </a:r>
            <a:endParaRPr lang="en-US" dirty="0"/>
          </a:p>
          <a:p>
            <a:br>
              <a:rPr lang="en-US" dirty="0"/>
            </a:br>
            <a:endParaRPr lang="en-US" dirty="0"/>
          </a:p>
        </p:txBody>
      </p:sp>
    </p:spTree>
    <p:extLst>
      <p:ext uri="{BB962C8B-B14F-4D97-AF65-F5344CB8AC3E}">
        <p14:creationId xmlns:p14="http://schemas.microsoft.com/office/powerpoint/2010/main" val="2889330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1BCE-B5D1-4D4D-A000-A5CC55D96861}"/>
              </a:ext>
            </a:extLst>
          </p:cNvPr>
          <p:cNvSpPr>
            <a:spLocks noGrp="1"/>
          </p:cNvSpPr>
          <p:nvPr>
            <p:ph type="title"/>
          </p:nvPr>
        </p:nvSpPr>
        <p:spPr>
          <a:xfrm>
            <a:off x="259466" y="291719"/>
            <a:ext cx="10515600" cy="784728"/>
          </a:xfrm>
        </p:spPr>
        <p:txBody>
          <a:bodyPr/>
          <a:lstStyle/>
          <a:p>
            <a:r>
              <a:rPr lang="en-US" dirty="0"/>
              <a:t>HELM: Help manage high-level complexity</a:t>
            </a:r>
          </a:p>
        </p:txBody>
      </p:sp>
      <p:sp>
        <p:nvSpPr>
          <p:cNvPr id="3" name="Content Placeholder 2">
            <a:extLst>
              <a:ext uri="{FF2B5EF4-FFF2-40B4-BE49-F238E27FC236}">
                <a16:creationId xmlns:a16="http://schemas.microsoft.com/office/drawing/2014/main" id="{72B8BF6C-A0D2-45E1-9BA8-BEFF4772CE6A}"/>
              </a:ext>
            </a:extLst>
          </p:cNvPr>
          <p:cNvSpPr>
            <a:spLocks noGrp="1"/>
          </p:cNvSpPr>
          <p:nvPr>
            <p:ph idx="1"/>
          </p:nvPr>
        </p:nvSpPr>
        <p:spPr>
          <a:xfrm>
            <a:off x="653006" y="1385787"/>
            <a:ext cx="10515600" cy="3151489"/>
          </a:xfrm>
        </p:spPr>
        <p:txBody>
          <a:bodyPr>
            <a:normAutofit fontScale="92500" lnSpcReduction="20000"/>
          </a:bodyPr>
          <a:lstStyle/>
          <a:p>
            <a:r>
              <a:rPr lang="en-US" b="1" dirty="0"/>
              <a:t>Human readable </a:t>
            </a:r>
          </a:p>
          <a:p>
            <a:pPr marL="0" indent="0">
              <a:buNone/>
            </a:pPr>
            <a:r>
              <a:rPr lang="en-US" dirty="0"/>
              <a:t>While somewhat complex at first the ability to see the line notation of biopolymers provides a great way to manage complexity </a:t>
            </a:r>
          </a:p>
          <a:p>
            <a:pPr marL="0" indent="0">
              <a:buNone/>
            </a:pPr>
            <a:endParaRPr lang="en-US" dirty="0"/>
          </a:p>
          <a:p>
            <a:pPr marL="0" indent="0">
              <a:buNone/>
            </a:pPr>
            <a:endParaRPr lang="en-US" dirty="0"/>
          </a:p>
          <a:p>
            <a:r>
              <a:rPr lang="en-US" b="1" dirty="0"/>
              <a:t>Computationally accessible </a:t>
            </a:r>
          </a:p>
          <a:p>
            <a:pPr marL="0" indent="0">
              <a:buNone/>
            </a:pPr>
            <a:r>
              <a:rPr lang="en-US" dirty="0"/>
              <a:t>Parsing code as a polymer you’re able to more easily capture relevant features like the ‘Gap’ in an oligonucleotide. </a:t>
            </a:r>
          </a:p>
        </p:txBody>
      </p:sp>
      <p:sp>
        <p:nvSpPr>
          <p:cNvPr id="4" name="Rectangle: Rounded Corners 3">
            <a:extLst>
              <a:ext uri="{FF2B5EF4-FFF2-40B4-BE49-F238E27FC236}">
                <a16:creationId xmlns:a16="http://schemas.microsoft.com/office/drawing/2014/main" id="{13C04DE5-3DEE-4C7F-B351-00294AE4455C}"/>
              </a:ext>
            </a:extLst>
          </p:cNvPr>
          <p:cNvSpPr/>
          <p:nvPr/>
        </p:nvSpPr>
        <p:spPr>
          <a:xfrm>
            <a:off x="1238491" y="4872942"/>
            <a:ext cx="9930115" cy="12963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Support for molecular and macromolecular drug design</a:t>
            </a:r>
          </a:p>
        </p:txBody>
      </p:sp>
    </p:spTree>
    <p:extLst>
      <p:ext uri="{BB962C8B-B14F-4D97-AF65-F5344CB8AC3E}">
        <p14:creationId xmlns:p14="http://schemas.microsoft.com/office/powerpoint/2010/main" val="2075592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36210D-121D-48DE-962A-3E8915E8B716}"/>
              </a:ext>
            </a:extLst>
          </p:cNvPr>
          <p:cNvPicPr>
            <a:picLocks noChangeAspect="1"/>
          </p:cNvPicPr>
          <p:nvPr/>
        </p:nvPicPr>
        <p:blipFill>
          <a:blip r:embed="rId2"/>
          <a:stretch>
            <a:fillRect/>
          </a:stretch>
        </p:blipFill>
        <p:spPr>
          <a:xfrm>
            <a:off x="126039" y="1394245"/>
            <a:ext cx="11939922" cy="5154874"/>
          </a:xfrm>
          <a:prstGeom prst="rect">
            <a:avLst/>
          </a:prstGeom>
        </p:spPr>
      </p:pic>
      <p:sp>
        <p:nvSpPr>
          <p:cNvPr id="5" name="Rectangle 1">
            <a:extLst>
              <a:ext uri="{FF2B5EF4-FFF2-40B4-BE49-F238E27FC236}">
                <a16:creationId xmlns:a16="http://schemas.microsoft.com/office/drawing/2014/main" id="{5654BADB-6213-42BB-971F-C9CA84A17400}"/>
              </a:ext>
            </a:extLst>
          </p:cNvPr>
          <p:cNvSpPr>
            <a:spLocks noChangeArrowheads="1"/>
          </p:cNvSpPr>
          <p:nvPr/>
        </p:nvSpPr>
        <p:spPr bwMode="auto">
          <a:xfrm>
            <a:off x="321276" y="415284"/>
            <a:ext cx="8291384"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err="1">
                <a:solidFill>
                  <a:srgbClr val="999999"/>
                </a:solidFill>
                <a:latin typeface="inherit"/>
              </a:rPr>
              <a:t>Nusinersen</a:t>
            </a:r>
            <a:r>
              <a:rPr lang="en-US" altLang="en-US" sz="2400" dirty="0">
                <a:solidFill>
                  <a:srgbClr val="999999"/>
                </a:solidFill>
                <a:latin typeface="inherit"/>
              </a:rPr>
              <a:t>; </a:t>
            </a:r>
            <a:r>
              <a:rPr lang="en-US" altLang="en-US" sz="2400" b="1" dirty="0" err="1">
                <a:solidFill>
                  <a:srgbClr val="999999"/>
                </a:solidFill>
                <a:latin typeface="inherit"/>
              </a:rPr>
              <a:t>Spinraza</a:t>
            </a:r>
            <a:r>
              <a:rPr lang="en-US" altLang="en-US" sz="2400" dirty="0">
                <a:solidFill>
                  <a:srgbClr val="999999"/>
                </a:solidFill>
                <a:latin typeface="inherit"/>
              </a:rPr>
              <a:t> </a:t>
            </a:r>
            <a:br>
              <a:rPr lang="en-US" altLang="en-US" sz="2400" dirty="0">
                <a:solidFill>
                  <a:srgbClr val="999999"/>
                </a:solidFill>
                <a:latin typeface="inherit"/>
              </a:rPr>
            </a:br>
            <a:r>
              <a:rPr lang="en-US" altLang="en-US" sz="2400" dirty="0">
                <a:solidFill>
                  <a:srgbClr val="999999"/>
                </a:solidFill>
                <a:latin typeface="inherit"/>
              </a:rPr>
              <a:t>Approved (SMN - Spinal muscular atrophy)  </a:t>
            </a:r>
            <a:endParaRPr lang="en-US" altLang="en-US" sz="3600" dirty="0">
              <a:solidFill>
                <a:srgbClr val="333333"/>
              </a:solidFill>
              <a:latin typeface="inherit"/>
            </a:endParaRPr>
          </a:p>
        </p:txBody>
      </p:sp>
      <p:pic>
        <p:nvPicPr>
          <p:cNvPr id="8" name="Picture 7">
            <a:extLst>
              <a:ext uri="{FF2B5EF4-FFF2-40B4-BE49-F238E27FC236}">
                <a16:creationId xmlns:a16="http://schemas.microsoft.com/office/drawing/2014/main" id="{8723AE45-A38D-4DA3-B27C-0466632B39D9}"/>
              </a:ext>
            </a:extLst>
          </p:cNvPr>
          <p:cNvPicPr>
            <a:picLocks noChangeAspect="1"/>
          </p:cNvPicPr>
          <p:nvPr/>
        </p:nvPicPr>
        <p:blipFill>
          <a:blip r:embed="rId3"/>
          <a:stretch>
            <a:fillRect/>
          </a:stretch>
        </p:blipFill>
        <p:spPr>
          <a:xfrm>
            <a:off x="0" y="348685"/>
            <a:ext cx="12192000" cy="1885079"/>
          </a:xfrm>
          <a:prstGeom prst="rect">
            <a:avLst/>
          </a:prstGeom>
        </p:spPr>
      </p:pic>
      <p:pic>
        <p:nvPicPr>
          <p:cNvPr id="9" name="Picture 8">
            <a:extLst>
              <a:ext uri="{FF2B5EF4-FFF2-40B4-BE49-F238E27FC236}">
                <a16:creationId xmlns:a16="http://schemas.microsoft.com/office/drawing/2014/main" id="{891E5EE1-D87E-400A-96E6-32BBE1D46AFE}"/>
              </a:ext>
            </a:extLst>
          </p:cNvPr>
          <p:cNvPicPr>
            <a:picLocks noChangeAspect="1"/>
          </p:cNvPicPr>
          <p:nvPr/>
        </p:nvPicPr>
        <p:blipFill>
          <a:blip r:embed="rId4"/>
          <a:stretch>
            <a:fillRect/>
          </a:stretch>
        </p:blipFill>
        <p:spPr>
          <a:xfrm>
            <a:off x="126039" y="2176529"/>
            <a:ext cx="11734800" cy="2336271"/>
          </a:xfrm>
          <a:prstGeom prst="rect">
            <a:avLst/>
          </a:prstGeom>
        </p:spPr>
      </p:pic>
      <p:pic>
        <p:nvPicPr>
          <p:cNvPr id="2" name="Picture 1">
            <a:extLst>
              <a:ext uri="{FF2B5EF4-FFF2-40B4-BE49-F238E27FC236}">
                <a16:creationId xmlns:a16="http://schemas.microsoft.com/office/drawing/2014/main" id="{BC2BD262-83FE-45A6-875F-0DA8FF05B81D}"/>
              </a:ext>
            </a:extLst>
          </p:cNvPr>
          <p:cNvPicPr>
            <a:picLocks noChangeAspect="1"/>
          </p:cNvPicPr>
          <p:nvPr/>
        </p:nvPicPr>
        <p:blipFill>
          <a:blip r:embed="rId5"/>
          <a:stretch>
            <a:fillRect/>
          </a:stretch>
        </p:blipFill>
        <p:spPr>
          <a:xfrm>
            <a:off x="0" y="5520292"/>
            <a:ext cx="12192000" cy="1028827"/>
          </a:xfrm>
          <a:prstGeom prst="rect">
            <a:avLst/>
          </a:prstGeom>
        </p:spPr>
      </p:pic>
    </p:spTree>
    <p:extLst>
      <p:ext uri="{BB962C8B-B14F-4D97-AF65-F5344CB8AC3E}">
        <p14:creationId xmlns:p14="http://schemas.microsoft.com/office/powerpoint/2010/main" val="2531615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9A4DF69-8952-4480-BD67-D535A9F158A0}"/>
              </a:ext>
            </a:extLst>
          </p:cNvPr>
          <p:cNvSpPr>
            <a:spLocks noChangeArrowheads="1"/>
          </p:cNvSpPr>
          <p:nvPr/>
        </p:nvSpPr>
        <p:spPr bwMode="auto">
          <a:xfrm>
            <a:off x="357051" y="4069537"/>
            <a:ext cx="198468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219" name="Picture 3" descr="Cetrorelix.svg">
            <a:extLst>
              <a:ext uri="{FF2B5EF4-FFF2-40B4-BE49-F238E27FC236}">
                <a16:creationId xmlns:a16="http://schemas.microsoft.com/office/drawing/2014/main" id="{EF2D0ABC-D778-4F0D-B242-8F5CED841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864" y="297213"/>
            <a:ext cx="8129451" cy="28918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63C094F-0037-4F3F-BB09-50ACB4EA9EB5}"/>
              </a:ext>
            </a:extLst>
          </p:cNvPr>
          <p:cNvSpPr/>
          <p:nvPr/>
        </p:nvSpPr>
        <p:spPr>
          <a:xfrm>
            <a:off x="2603864" y="3429000"/>
            <a:ext cx="6096000" cy="1477328"/>
          </a:xfrm>
          <a:prstGeom prst="rect">
            <a:avLst/>
          </a:prstGeom>
        </p:spPr>
        <p:txBody>
          <a:bodyPr>
            <a:spAutoFit/>
          </a:bodyPr>
          <a:lstStyle/>
          <a:p>
            <a:r>
              <a:rPr lang="en-US" dirty="0"/>
              <a:t>O=C(N[C@H](CC1=CN=CC=C1)C(N[C@@H](CO)C(N[C@@H](CC2=CC=C(O)C=C2)C(N[C@H](CCCNC(N)=O)C(N[C@@H](CC(C)C)C(N[C@@H](CCCNC(N)=N)C(N(CCC3)[C@@H]3C(N[C@H](C)C(N)=O)=O)=O)=O)=O)=O)=O)=O)[C@@H](CC4=CC=C(Cl)C=C4)NC([C@H](NC(C)=O)CC5=CC6=CC=CC=C6C=C5)=O</a:t>
            </a:r>
          </a:p>
        </p:txBody>
      </p:sp>
      <p:sp>
        <p:nvSpPr>
          <p:cNvPr id="7" name="Rectangle 6">
            <a:extLst>
              <a:ext uri="{FF2B5EF4-FFF2-40B4-BE49-F238E27FC236}">
                <a16:creationId xmlns:a16="http://schemas.microsoft.com/office/drawing/2014/main" id="{A697249B-8B59-477E-9013-9DC6B8B4E8EE}"/>
              </a:ext>
            </a:extLst>
          </p:cNvPr>
          <p:cNvSpPr/>
          <p:nvPr/>
        </p:nvSpPr>
        <p:spPr>
          <a:xfrm>
            <a:off x="308416" y="297213"/>
            <a:ext cx="3796809" cy="584775"/>
          </a:xfrm>
          <a:prstGeom prst="rect">
            <a:avLst/>
          </a:prstGeom>
        </p:spPr>
        <p:txBody>
          <a:bodyPr wrap="none">
            <a:spAutoFit/>
          </a:bodyPr>
          <a:lstStyle/>
          <a:p>
            <a:r>
              <a:rPr lang="en-US" sz="3200" b="1" dirty="0" err="1"/>
              <a:t>Cetrotide</a:t>
            </a:r>
            <a:r>
              <a:rPr lang="en-US" sz="3200" b="1" dirty="0"/>
              <a:t> (</a:t>
            </a:r>
            <a:r>
              <a:rPr lang="en-US" sz="3200" b="1" dirty="0" err="1"/>
              <a:t>Cetrorelix</a:t>
            </a:r>
            <a:r>
              <a:rPr lang="en-US" sz="3200" b="1" dirty="0"/>
              <a:t>)</a:t>
            </a:r>
            <a:endParaRPr lang="en-US" sz="3200" dirty="0"/>
          </a:p>
        </p:txBody>
      </p:sp>
      <p:sp>
        <p:nvSpPr>
          <p:cNvPr id="2" name="Rectangle 1">
            <a:extLst>
              <a:ext uri="{FF2B5EF4-FFF2-40B4-BE49-F238E27FC236}">
                <a16:creationId xmlns:a16="http://schemas.microsoft.com/office/drawing/2014/main" id="{066BA722-BB5B-4B3A-B305-81A402505406}"/>
              </a:ext>
            </a:extLst>
          </p:cNvPr>
          <p:cNvSpPr/>
          <p:nvPr/>
        </p:nvSpPr>
        <p:spPr>
          <a:xfrm>
            <a:off x="709863" y="5596309"/>
            <a:ext cx="10587790" cy="461665"/>
          </a:xfrm>
          <a:prstGeom prst="rect">
            <a:avLst/>
          </a:prstGeom>
        </p:spPr>
        <p:txBody>
          <a:bodyPr wrap="square">
            <a:spAutoFit/>
          </a:bodyPr>
          <a:lstStyle/>
          <a:p>
            <a:pPr lvl="0">
              <a:defRPr/>
            </a:pPr>
            <a:r>
              <a:rPr lang="en-US" sz="2400" dirty="0">
                <a:solidFill>
                  <a:srgbClr val="FF0000"/>
                </a:solidFill>
              </a:rPr>
              <a:t>PEPTIDE1{[ac].[</a:t>
            </a:r>
            <a:r>
              <a:rPr lang="en-US" sz="2400" dirty="0" err="1">
                <a:solidFill>
                  <a:srgbClr val="FF0000"/>
                </a:solidFill>
              </a:rPr>
              <a:t>dNal</a:t>
            </a:r>
            <a:r>
              <a:rPr lang="en-US" sz="2400" dirty="0">
                <a:solidFill>
                  <a:srgbClr val="FF0000"/>
                </a:solidFill>
              </a:rPr>
              <a:t>].[</a:t>
            </a:r>
            <a:r>
              <a:rPr lang="en-US" sz="2400" dirty="0" err="1">
                <a:solidFill>
                  <a:srgbClr val="FF0000"/>
                </a:solidFill>
              </a:rPr>
              <a:t>dPhe</a:t>
            </a:r>
            <a:r>
              <a:rPr lang="en-US" sz="2400" dirty="0">
                <a:solidFill>
                  <a:srgbClr val="FF0000"/>
                </a:solidFill>
              </a:rPr>
              <a:t>(4-Cl)].[d3-Pal].S.Y.[</a:t>
            </a:r>
            <a:r>
              <a:rPr lang="en-US" sz="2400" dirty="0" err="1">
                <a:solidFill>
                  <a:srgbClr val="FF0000"/>
                </a:solidFill>
              </a:rPr>
              <a:t>dCit</a:t>
            </a:r>
            <a:r>
              <a:rPr lang="en-US" sz="2400" dirty="0">
                <a:solidFill>
                  <a:srgbClr val="FF0000"/>
                </a:solidFill>
              </a:rPr>
              <a:t>].L.R.P.[</a:t>
            </a:r>
            <a:r>
              <a:rPr lang="en-US" sz="2400" dirty="0" err="1">
                <a:solidFill>
                  <a:srgbClr val="FF0000"/>
                </a:solidFill>
              </a:rPr>
              <a:t>dA</a:t>
            </a:r>
            <a:r>
              <a:rPr lang="en-US" sz="2400" dirty="0">
                <a:solidFill>
                  <a:srgbClr val="FF0000"/>
                </a:solidFill>
              </a:rPr>
              <a:t>].[am]}$$$$</a:t>
            </a:r>
          </a:p>
        </p:txBody>
      </p:sp>
    </p:spTree>
    <p:extLst>
      <p:ext uri="{BB962C8B-B14F-4D97-AF65-F5344CB8AC3E}">
        <p14:creationId xmlns:p14="http://schemas.microsoft.com/office/powerpoint/2010/main" val="3570386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endParaRPr lang="en-US" dirty="0"/>
          </a:p>
        </p:txBody>
      </p:sp>
      <p:pic>
        <p:nvPicPr>
          <p:cNvPr id="7" name="Picture 6"/>
          <p:cNvPicPr>
            <a:picLocks noChangeAspect="1"/>
          </p:cNvPicPr>
          <p:nvPr/>
        </p:nvPicPr>
        <p:blipFill>
          <a:blip r:embed="rId2"/>
          <a:stretch>
            <a:fillRect/>
          </a:stretch>
        </p:blipFill>
        <p:spPr>
          <a:xfrm>
            <a:off x="93522" y="810059"/>
            <a:ext cx="5042367" cy="5048001"/>
          </a:xfrm>
          <a:prstGeom prst="rect">
            <a:avLst/>
          </a:prstGeom>
        </p:spPr>
      </p:pic>
      <p:sp>
        <p:nvSpPr>
          <p:cNvPr id="6" name="Flowchart: Magnetic Disk 5"/>
          <p:cNvSpPr/>
          <p:nvPr/>
        </p:nvSpPr>
        <p:spPr>
          <a:xfrm>
            <a:off x="4796121" y="4814049"/>
            <a:ext cx="2483225" cy="1452283"/>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Monomer Database</a:t>
            </a:r>
          </a:p>
        </p:txBody>
      </p:sp>
      <p:pic>
        <p:nvPicPr>
          <p:cNvPr id="3" name="Picture 2">
            <a:extLst>
              <a:ext uri="{FF2B5EF4-FFF2-40B4-BE49-F238E27FC236}">
                <a16:creationId xmlns:a16="http://schemas.microsoft.com/office/drawing/2014/main" id="{EECD8F24-CCAB-4C7F-88AF-6D97206EB632}"/>
              </a:ext>
            </a:extLst>
          </p:cNvPr>
          <p:cNvPicPr>
            <a:picLocks noChangeAspect="1"/>
          </p:cNvPicPr>
          <p:nvPr/>
        </p:nvPicPr>
        <p:blipFill>
          <a:blip r:embed="rId3"/>
          <a:stretch>
            <a:fillRect/>
          </a:stretch>
        </p:blipFill>
        <p:spPr>
          <a:xfrm>
            <a:off x="93522" y="0"/>
            <a:ext cx="10228118" cy="4027503"/>
          </a:xfrm>
          <a:prstGeom prst="rect">
            <a:avLst/>
          </a:prstGeom>
        </p:spPr>
      </p:pic>
      <p:pic>
        <p:nvPicPr>
          <p:cNvPr id="4" name="Picture 3">
            <a:extLst>
              <a:ext uri="{FF2B5EF4-FFF2-40B4-BE49-F238E27FC236}">
                <a16:creationId xmlns:a16="http://schemas.microsoft.com/office/drawing/2014/main" id="{002CC874-32C7-45CF-8C94-AF23B41F09D6}"/>
              </a:ext>
            </a:extLst>
          </p:cNvPr>
          <p:cNvPicPr>
            <a:picLocks noChangeAspect="1"/>
          </p:cNvPicPr>
          <p:nvPr/>
        </p:nvPicPr>
        <p:blipFill>
          <a:blip r:embed="rId4"/>
          <a:stretch>
            <a:fillRect/>
          </a:stretch>
        </p:blipFill>
        <p:spPr>
          <a:xfrm>
            <a:off x="10372169" y="6548065"/>
            <a:ext cx="1780893" cy="223528"/>
          </a:xfrm>
          <a:prstGeom prst="rect">
            <a:avLst/>
          </a:prstGeom>
        </p:spPr>
      </p:pic>
      <p:sp>
        <p:nvSpPr>
          <p:cNvPr id="8" name="TextBox 7"/>
          <p:cNvSpPr txBox="1"/>
          <p:nvPr/>
        </p:nvSpPr>
        <p:spPr>
          <a:xfrm>
            <a:off x="8657055" y="461877"/>
            <a:ext cx="2913529"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Attributes:</a:t>
            </a:r>
          </a:p>
          <a:p>
            <a:endParaRPr lang="en-US" dirty="0"/>
          </a:p>
          <a:p>
            <a:pPr marL="342900" indent="-342900">
              <a:buAutoNum type="arabicParenR"/>
            </a:pPr>
            <a:r>
              <a:rPr lang="en-US" dirty="0"/>
              <a:t>Polymer Type</a:t>
            </a:r>
          </a:p>
          <a:p>
            <a:pPr marL="342900" indent="-342900">
              <a:buAutoNum type="arabicParenR"/>
            </a:pPr>
            <a:endParaRPr lang="en-US" dirty="0"/>
          </a:p>
          <a:p>
            <a:pPr marL="342900" indent="-342900">
              <a:buAutoNum type="arabicParenR"/>
            </a:pPr>
            <a:r>
              <a:rPr lang="en-US" dirty="0"/>
              <a:t>Symbol </a:t>
            </a:r>
          </a:p>
          <a:p>
            <a:pPr marL="342900" indent="-342900">
              <a:buAutoNum type="arabicParenR"/>
            </a:pPr>
            <a:endParaRPr lang="en-US" dirty="0"/>
          </a:p>
          <a:p>
            <a:pPr marL="342900" indent="-342900">
              <a:buAutoNum type="arabicParenR"/>
            </a:pPr>
            <a:r>
              <a:rPr lang="en-US" dirty="0"/>
              <a:t>Name </a:t>
            </a:r>
          </a:p>
          <a:p>
            <a:pPr marL="342900" indent="-342900">
              <a:buAutoNum type="arabicParenR"/>
            </a:pPr>
            <a:endParaRPr lang="en-US" dirty="0"/>
          </a:p>
          <a:p>
            <a:pPr marL="342900" indent="-342900">
              <a:buAutoNum type="arabicParenR"/>
            </a:pPr>
            <a:r>
              <a:rPr lang="en-US" dirty="0"/>
              <a:t>Molecular structure</a:t>
            </a:r>
          </a:p>
          <a:p>
            <a:pPr marL="342900" indent="-342900">
              <a:buAutoNum type="arabicParenR"/>
            </a:pPr>
            <a:endParaRPr lang="en-US" dirty="0"/>
          </a:p>
          <a:p>
            <a:pPr marL="342900" indent="-342900">
              <a:buAutoNum type="arabicParenR"/>
            </a:pPr>
            <a:r>
              <a:rPr lang="en-US" dirty="0"/>
              <a:t>Defined ‘R’ groups with default values</a:t>
            </a:r>
          </a:p>
          <a:p>
            <a:pPr marL="342900" indent="-342900">
              <a:buAutoNum type="arabicParenR"/>
            </a:pPr>
            <a:endParaRPr lang="en-US" dirty="0"/>
          </a:p>
          <a:p>
            <a:pPr marL="342900" indent="-342900">
              <a:buAutoNum type="arabicParenR"/>
            </a:pPr>
            <a:r>
              <a:rPr lang="en-US" dirty="0"/>
              <a:t>Monomer Type</a:t>
            </a:r>
          </a:p>
          <a:p>
            <a:pPr marL="342900" indent="-342900">
              <a:buAutoNum type="arabicParenR"/>
            </a:pPr>
            <a:endParaRPr lang="en-US" dirty="0"/>
          </a:p>
          <a:p>
            <a:pPr marL="342900" indent="-342900">
              <a:buAutoNum type="arabicParenR"/>
            </a:pPr>
            <a:endParaRPr lang="en-US" dirty="0"/>
          </a:p>
          <a:p>
            <a:endParaRPr lang="en-US" dirty="0"/>
          </a:p>
          <a:p>
            <a:endParaRPr lang="en-US" dirty="0"/>
          </a:p>
        </p:txBody>
      </p:sp>
    </p:spTree>
    <p:extLst>
      <p:ext uri="{BB962C8B-B14F-4D97-AF65-F5344CB8AC3E}">
        <p14:creationId xmlns:p14="http://schemas.microsoft.com/office/powerpoint/2010/main" val="23438640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3D89A0-2772-42C0-81AF-E913A1E540C9}"/>
              </a:ext>
            </a:extLst>
          </p:cNvPr>
          <p:cNvPicPr>
            <a:picLocks noChangeAspect="1"/>
          </p:cNvPicPr>
          <p:nvPr/>
        </p:nvPicPr>
        <p:blipFill>
          <a:blip r:embed="rId3"/>
          <a:stretch>
            <a:fillRect/>
          </a:stretch>
        </p:blipFill>
        <p:spPr>
          <a:xfrm>
            <a:off x="121104" y="128587"/>
            <a:ext cx="9281138" cy="5423127"/>
          </a:xfrm>
          <a:prstGeom prst="rect">
            <a:avLst/>
          </a:prstGeom>
        </p:spPr>
      </p:pic>
      <p:sp>
        <p:nvSpPr>
          <p:cNvPr id="6" name="Rectangle 5">
            <a:extLst>
              <a:ext uri="{FF2B5EF4-FFF2-40B4-BE49-F238E27FC236}">
                <a16:creationId xmlns:a16="http://schemas.microsoft.com/office/drawing/2014/main" id="{0D5733F6-C6ED-488A-9A0F-F80EB4E3758A}"/>
              </a:ext>
            </a:extLst>
          </p:cNvPr>
          <p:cNvSpPr/>
          <p:nvPr/>
        </p:nvSpPr>
        <p:spPr>
          <a:xfrm>
            <a:off x="6466115" y="5405976"/>
            <a:ext cx="5055326" cy="1323439"/>
          </a:xfrm>
          <a:prstGeom prst="rect">
            <a:avLst/>
          </a:prstGeom>
        </p:spPr>
        <p:txBody>
          <a:bodyPr wrap="square">
            <a:spAutoFit/>
          </a:bodyPr>
          <a:lstStyle/>
          <a:p>
            <a:r>
              <a:rPr lang="en-US" sz="800" b="1" dirty="0">
                <a:solidFill>
                  <a:srgbClr val="000000"/>
                </a:solidFill>
                <a:latin typeface="URWPalladioL-Bold"/>
              </a:rPr>
              <a:t>The Pharmaceutical Industry in 2017. An Analysis</a:t>
            </a:r>
          </a:p>
          <a:p>
            <a:r>
              <a:rPr lang="en-US" sz="800" b="1" dirty="0">
                <a:solidFill>
                  <a:srgbClr val="000000"/>
                </a:solidFill>
                <a:latin typeface="URWPalladioL-Bold"/>
              </a:rPr>
              <a:t>of FDA Drug Approvals from the Perspective</a:t>
            </a:r>
          </a:p>
          <a:p>
            <a:r>
              <a:rPr lang="en-US" sz="800" b="1" dirty="0">
                <a:solidFill>
                  <a:srgbClr val="000000"/>
                </a:solidFill>
                <a:latin typeface="URWPalladioL-Bold"/>
              </a:rPr>
              <a:t>of Molecules</a:t>
            </a:r>
          </a:p>
          <a:p>
            <a:r>
              <a:rPr lang="en-US" sz="800" b="1" dirty="0">
                <a:solidFill>
                  <a:srgbClr val="000000"/>
                </a:solidFill>
                <a:latin typeface="URWPalladioL-Bold"/>
              </a:rPr>
              <a:t>Beatriz G. de la Torre 1,* and Fernando </a:t>
            </a:r>
            <a:r>
              <a:rPr lang="en-US" sz="800" b="1" dirty="0" err="1">
                <a:solidFill>
                  <a:srgbClr val="000000"/>
                </a:solidFill>
                <a:latin typeface="URWPalladioL-Bold"/>
              </a:rPr>
              <a:t>Albericio</a:t>
            </a:r>
            <a:r>
              <a:rPr lang="en-US" sz="800" b="1" dirty="0">
                <a:solidFill>
                  <a:srgbClr val="000000"/>
                </a:solidFill>
                <a:latin typeface="URWPalladioL-Bold"/>
              </a:rPr>
              <a:t> 2,3,* </a:t>
            </a:r>
            <a:r>
              <a:rPr lang="en-US" sz="800" b="1" dirty="0">
                <a:solidFill>
                  <a:srgbClr val="FFFFFF"/>
                </a:solidFill>
                <a:latin typeface="TeXGyreAdventor-Bold"/>
              </a:rPr>
              <a:t>ID</a:t>
            </a:r>
          </a:p>
          <a:p>
            <a:r>
              <a:rPr lang="en-US" sz="800" dirty="0">
                <a:solidFill>
                  <a:srgbClr val="000000"/>
                </a:solidFill>
                <a:latin typeface="URWPalladioL-Roma"/>
              </a:rPr>
              <a:t>1 KRISP, College of Health Sciences, University of KwaZulu-Natal, Durban 4001, South Africa</a:t>
            </a:r>
          </a:p>
          <a:p>
            <a:r>
              <a:rPr lang="en-US" sz="800" dirty="0">
                <a:solidFill>
                  <a:srgbClr val="000000"/>
                </a:solidFill>
                <a:latin typeface="URWPalladioL-Roma"/>
              </a:rPr>
              <a:t>2 School of Chemistry and Physics, University of KwaZulu-Natal, Durban 4001, South Africa</a:t>
            </a:r>
          </a:p>
          <a:p>
            <a:r>
              <a:rPr lang="en-US" sz="800" dirty="0">
                <a:solidFill>
                  <a:srgbClr val="000000"/>
                </a:solidFill>
                <a:latin typeface="URWPalladioL-Roma"/>
              </a:rPr>
              <a:t>3 CIBER-BBN, Networking Centre on Bioengineering, Biomaterials and Nanomedicine,</a:t>
            </a:r>
          </a:p>
          <a:p>
            <a:r>
              <a:rPr lang="en-US" sz="800" dirty="0">
                <a:solidFill>
                  <a:srgbClr val="000000"/>
                </a:solidFill>
                <a:latin typeface="URWPalladioL-Roma"/>
              </a:rPr>
              <a:t>Department of Organic Chemistry, University of Barcelona, 08028 Barcelona, Spain</a:t>
            </a:r>
          </a:p>
          <a:p>
            <a:r>
              <a:rPr lang="en-US" sz="800" b="1" dirty="0">
                <a:solidFill>
                  <a:srgbClr val="000000"/>
                </a:solidFill>
                <a:latin typeface="URWPalladioL-Bold"/>
              </a:rPr>
              <a:t>* </a:t>
            </a:r>
            <a:r>
              <a:rPr lang="en-US" sz="800" dirty="0">
                <a:solidFill>
                  <a:srgbClr val="000000"/>
                </a:solidFill>
                <a:latin typeface="URWPalladioL-Roma"/>
              </a:rPr>
              <a:t>Correspondence: garciadelatorreb@ukzn.ac.za (</a:t>
            </a:r>
            <a:r>
              <a:rPr lang="en-US" sz="800" dirty="0" err="1">
                <a:solidFill>
                  <a:srgbClr val="000000"/>
                </a:solidFill>
                <a:latin typeface="URWPalladioL-Roma"/>
              </a:rPr>
              <a:t>B.G.d.l.T</a:t>
            </a:r>
            <a:r>
              <a:rPr lang="en-US" sz="800" dirty="0">
                <a:solidFill>
                  <a:srgbClr val="000000"/>
                </a:solidFill>
                <a:latin typeface="URWPalladioL-Roma"/>
              </a:rPr>
              <a:t>.); albericio@ukzn.ac.za (F.A.); Tel.: +27-614-009-144 (F.A.)</a:t>
            </a:r>
          </a:p>
          <a:p>
            <a:r>
              <a:rPr lang="en-US" sz="800" dirty="0">
                <a:solidFill>
                  <a:srgbClr val="000000"/>
                </a:solidFill>
                <a:latin typeface="URWPalladioL-Roma"/>
              </a:rPr>
              <a:t>Received: 12 February 2018; Accepted: 26 February 2018; Published: 27 February 2018</a:t>
            </a:r>
            <a:endParaRPr lang="en-US" sz="800" dirty="0"/>
          </a:p>
        </p:txBody>
      </p:sp>
      <p:pic>
        <p:nvPicPr>
          <p:cNvPr id="7" name="Picture 6">
            <a:extLst>
              <a:ext uri="{FF2B5EF4-FFF2-40B4-BE49-F238E27FC236}">
                <a16:creationId xmlns:a16="http://schemas.microsoft.com/office/drawing/2014/main" id="{1022A3E6-6601-4855-BEC9-81929AFE9B81}"/>
              </a:ext>
            </a:extLst>
          </p:cNvPr>
          <p:cNvPicPr>
            <a:picLocks noChangeAspect="1"/>
          </p:cNvPicPr>
          <p:nvPr/>
        </p:nvPicPr>
        <p:blipFill>
          <a:blip r:embed="rId4"/>
          <a:stretch>
            <a:fillRect/>
          </a:stretch>
        </p:blipFill>
        <p:spPr>
          <a:xfrm>
            <a:off x="9711519" y="426713"/>
            <a:ext cx="2192826" cy="678997"/>
          </a:xfrm>
          <a:prstGeom prst="rect">
            <a:avLst/>
          </a:prstGeom>
        </p:spPr>
      </p:pic>
      <p:sp>
        <p:nvSpPr>
          <p:cNvPr id="8" name="Rectangle 7">
            <a:extLst>
              <a:ext uri="{FF2B5EF4-FFF2-40B4-BE49-F238E27FC236}">
                <a16:creationId xmlns:a16="http://schemas.microsoft.com/office/drawing/2014/main" id="{68F6D8E9-4190-4D13-8B7F-0098F38E00D2}"/>
              </a:ext>
            </a:extLst>
          </p:cNvPr>
          <p:cNvSpPr/>
          <p:nvPr/>
        </p:nvSpPr>
        <p:spPr>
          <a:xfrm>
            <a:off x="9161416" y="1613120"/>
            <a:ext cx="3030584" cy="2308324"/>
          </a:xfrm>
          <a:prstGeom prst="rect">
            <a:avLst/>
          </a:prstGeom>
        </p:spPr>
        <p:txBody>
          <a:bodyPr wrap="square">
            <a:spAutoFit/>
          </a:bodyPr>
          <a:lstStyle/>
          <a:p>
            <a:r>
              <a:rPr lang="en-US" dirty="0"/>
              <a:t>34 New Chemical Entities in 2017</a:t>
            </a:r>
          </a:p>
          <a:p>
            <a:pPr lvl="1"/>
            <a:r>
              <a:rPr lang="en-US" dirty="0"/>
              <a:t>Of the 12 biologics approved in 2017, nine are antibodies, one is an antibody-drug conjugate (ADC), and two are enzymes</a:t>
            </a:r>
          </a:p>
        </p:txBody>
      </p:sp>
      <p:sp>
        <p:nvSpPr>
          <p:cNvPr id="9" name="Rectangle 8">
            <a:extLst>
              <a:ext uri="{FF2B5EF4-FFF2-40B4-BE49-F238E27FC236}">
                <a16:creationId xmlns:a16="http://schemas.microsoft.com/office/drawing/2014/main" id="{B7A0FE87-80C5-4653-A631-E25E5067BED8}"/>
              </a:ext>
            </a:extLst>
          </p:cNvPr>
          <p:cNvSpPr/>
          <p:nvPr/>
        </p:nvSpPr>
        <p:spPr>
          <a:xfrm>
            <a:off x="9711519" y="3921444"/>
            <a:ext cx="2480481" cy="461665"/>
          </a:xfrm>
          <a:prstGeom prst="rect">
            <a:avLst/>
          </a:prstGeom>
        </p:spPr>
        <p:txBody>
          <a:bodyPr wrap="square">
            <a:spAutoFit/>
          </a:bodyPr>
          <a:lstStyle/>
          <a:p>
            <a:r>
              <a:rPr lang="en-US" sz="1200" dirty="0">
                <a:solidFill>
                  <a:srgbClr val="000000"/>
                </a:solidFill>
                <a:latin typeface="Times New Roman" panose="02020603050405020304" pitchFamily="18" charset="0"/>
              </a:rPr>
              <a:t>1</a:t>
            </a:r>
            <a:r>
              <a:rPr lang="en-US" sz="1200" baseline="30000" dirty="0">
                <a:solidFill>
                  <a:srgbClr val="000000"/>
                </a:solidFill>
                <a:latin typeface="Times New Roman" panose="02020603050405020304" pitchFamily="18" charset="0"/>
              </a:rPr>
              <a:t>st</a:t>
            </a:r>
            <a:r>
              <a:rPr lang="en-US" sz="1200" dirty="0">
                <a:solidFill>
                  <a:srgbClr val="000000"/>
                </a:solidFill>
                <a:latin typeface="Times New Roman" panose="02020603050405020304" pitchFamily="18" charset="0"/>
              </a:rPr>
              <a:t> ADC, </a:t>
            </a:r>
            <a:r>
              <a:rPr lang="en-US" sz="1200" dirty="0" err="1">
                <a:solidFill>
                  <a:srgbClr val="000000"/>
                </a:solidFill>
                <a:latin typeface="Times New Roman" panose="02020603050405020304" pitchFamily="18" charset="0"/>
              </a:rPr>
              <a:t>Gemtuzumab</a:t>
            </a:r>
            <a:r>
              <a:rPr lang="en-US" sz="1200" dirty="0">
                <a:solidFill>
                  <a:srgbClr val="000000"/>
                </a:solidFill>
                <a:latin typeface="Times New Roman" panose="02020603050405020304" pitchFamily="18" charset="0"/>
              </a:rPr>
              <a:t> </a:t>
            </a:r>
            <a:r>
              <a:rPr lang="en-US" sz="1200" dirty="0" err="1">
                <a:solidFill>
                  <a:srgbClr val="000000"/>
                </a:solidFill>
                <a:latin typeface="Times New Roman" panose="02020603050405020304" pitchFamily="18" charset="0"/>
              </a:rPr>
              <a:t>ozogamicin</a:t>
            </a:r>
            <a:r>
              <a:rPr lang="en-US" sz="1200" dirty="0">
                <a:solidFill>
                  <a:srgbClr val="000000"/>
                </a:solidFill>
                <a:latin typeface="Times New Roman" panose="02020603050405020304" pitchFamily="18" charset="0"/>
              </a:rPr>
              <a:t> (</a:t>
            </a:r>
            <a:r>
              <a:rPr lang="en-US" sz="1200" dirty="0" err="1">
                <a:solidFill>
                  <a:srgbClr val="000000"/>
                </a:solidFill>
                <a:latin typeface="Times New Roman" panose="02020603050405020304" pitchFamily="18" charset="0"/>
              </a:rPr>
              <a:t>Mylotarg</a:t>
            </a:r>
            <a:r>
              <a:rPr lang="en-US" sz="1200" baseline="30000" dirty="0">
                <a:solidFill>
                  <a:srgbClr val="000000"/>
                </a:solidFill>
                <a:latin typeface="Times New Roman" panose="02020603050405020304" pitchFamily="18" charset="0"/>
              </a:rPr>
              <a:t>®</a:t>
            </a:r>
            <a:r>
              <a:rPr lang="en-US" sz="1200" dirty="0">
                <a:solidFill>
                  <a:srgbClr val="000000"/>
                </a:solidFill>
                <a:latin typeface="Times New Roman" panose="02020603050405020304" pitchFamily="18" charset="0"/>
              </a:rPr>
              <a:t>) in 2000 </a:t>
            </a:r>
            <a:endParaRPr lang="en-US" sz="1200" dirty="0"/>
          </a:p>
        </p:txBody>
      </p:sp>
      <p:sp>
        <p:nvSpPr>
          <p:cNvPr id="2" name="Rectangle 1">
            <a:extLst>
              <a:ext uri="{FF2B5EF4-FFF2-40B4-BE49-F238E27FC236}">
                <a16:creationId xmlns:a16="http://schemas.microsoft.com/office/drawing/2014/main" id="{E06E88E4-0235-456E-95FE-14B12DC72D76}"/>
              </a:ext>
            </a:extLst>
          </p:cNvPr>
          <p:cNvSpPr/>
          <p:nvPr/>
        </p:nvSpPr>
        <p:spPr>
          <a:xfrm>
            <a:off x="1921397" y="277792"/>
            <a:ext cx="7240019" cy="4271059"/>
          </a:xfrm>
          <a:prstGeom prst="rect">
            <a:avLst/>
          </a:prstGeom>
          <a:solidFill>
            <a:srgbClr val="5B9BD5">
              <a:alpha val="16863"/>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D76C633-0BF5-4255-A14E-92F8B5A45DC4}"/>
              </a:ext>
            </a:extLst>
          </p:cNvPr>
          <p:cNvSpPr/>
          <p:nvPr/>
        </p:nvSpPr>
        <p:spPr>
          <a:xfrm>
            <a:off x="6620719" y="277792"/>
            <a:ext cx="2693097" cy="427105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596F6A7-C4AA-43D1-A5E9-7A3520C2806E}"/>
              </a:ext>
            </a:extLst>
          </p:cNvPr>
          <p:cNvSpPr/>
          <p:nvPr/>
        </p:nvSpPr>
        <p:spPr>
          <a:xfrm>
            <a:off x="9161416" y="277792"/>
            <a:ext cx="152399" cy="4271059"/>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0073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CC78D-A3D0-40DB-AD3B-F333653E17DF}"/>
              </a:ext>
            </a:extLst>
          </p:cNvPr>
          <p:cNvPicPr>
            <a:picLocks noChangeAspect="1"/>
          </p:cNvPicPr>
          <p:nvPr/>
        </p:nvPicPr>
        <p:blipFill>
          <a:blip r:embed="rId3"/>
          <a:stretch>
            <a:fillRect/>
          </a:stretch>
        </p:blipFill>
        <p:spPr>
          <a:xfrm>
            <a:off x="0" y="104172"/>
            <a:ext cx="11694598" cy="6858000"/>
          </a:xfrm>
          <a:prstGeom prst="rect">
            <a:avLst/>
          </a:prstGeom>
        </p:spPr>
      </p:pic>
      <p:sp>
        <p:nvSpPr>
          <p:cNvPr id="5" name="Oval 4">
            <a:extLst>
              <a:ext uri="{FF2B5EF4-FFF2-40B4-BE49-F238E27FC236}">
                <a16:creationId xmlns:a16="http://schemas.microsoft.com/office/drawing/2014/main" id="{7B0949BE-A971-4634-A42E-27427BBF0D7B}"/>
              </a:ext>
            </a:extLst>
          </p:cNvPr>
          <p:cNvSpPr/>
          <p:nvPr/>
        </p:nvSpPr>
        <p:spPr>
          <a:xfrm>
            <a:off x="821804" y="2812649"/>
            <a:ext cx="4514126" cy="335666"/>
          </a:xfrm>
          <a:prstGeom prst="ellipse">
            <a:avLst/>
          </a:prstGeom>
          <a:solidFill>
            <a:srgbClr val="E72121">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032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phic 4" descr="Earth Globe Americas">
            <a:extLst>
              <a:ext uri="{FF2B5EF4-FFF2-40B4-BE49-F238E27FC236}">
                <a16:creationId xmlns:a16="http://schemas.microsoft.com/office/drawing/2014/main" id="{4CBF6B04-0DC8-4969-B4F5-55DAACCA12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242" y="155094"/>
            <a:ext cx="1808018" cy="1808018"/>
          </a:xfrm>
          <a:prstGeom prst="rect">
            <a:avLst/>
          </a:prstGeom>
        </p:spPr>
      </p:pic>
      <p:sp>
        <p:nvSpPr>
          <p:cNvPr id="6" name="Flowchart: Magnetic Disk 5">
            <a:extLst>
              <a:ext uri="{FF2B5EF4-FFF2-40B4-BE49-F238E27FC236}">
                <a16:creationId xmlns:a16="http://schemas.microsoft.com/office/drawing/2014/main" id="{E1D2ACE4-E760-4295-BB7F-586A66D95355}"/>
              </a:ext>
            </a:extLst>
          </p:cNvPr>
          <p:cNvSpPr/>
          <p:nvPr/>
        </p:nvSpPr>
        <p:spPr>
          <a:xfrm>
            <a:off x="2453985" y="2951018"/>
            <a:ext cx="7284027" cy="3470564"/>
          </a:xfrm>
          <a:prstGeom prst="flowChartMagneticDisk">
            <a:avLst/>
          </a:prstGeom>
          <a:solidFill>
            <a:srgbClr val="4472C4">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75000"/>
                  </a:schemeClr>
                </a:solidFill>
              </a:rPr>
              <a:t>monomer.org</a:t>
            </a:r>
          </a:p>
        </p:txBody>
      </p:sp>
      <p:sp>
        <p:nvSpPr>
          <p:cNvPr id="7" name="Rectangle: Rounded Corners 6">
            <a:extLst>
              <a:ext uri="{FF2B5EF4-FFF2-40B4-BE49-F238E27FC236}">
                <a16:creationId xmlns:a16="http://schemas.microsoft.com/office/drawing/2014/main" id="{1CE99949-F8AB-4E55-8DF6-77EBBC87B958}"/>
              </a:ext>
            </a:extLst>
          </p:cNvPr>
          <p:cNvSpPr/>
          <p:nvPr/>
        </p:nvSpPr>
        <p:spPr>
          <a:xfrm>
            <a:off x="3086100" y="436418"/>
            <a:ext cx="8853054" cy="1423554"/>
          </a:xfrm>
          <a:prstGeom prst="roundRect">
            <a:avLst>
              <a:gd name="adj" fmla="val 50000"/>
            </a:avLst>
          </a:prstGeom>
          <a:solidFill>
            <a:srgbClr val="70AD47">
              <a:alpha val="5882"/>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accent1">
                    <a:lumMod val="75000"/>
                  </a:schemeClr>
                </a:solidFill>
              </a:rPr>
              <a:t>It’s time to establish a worldwide monomer repository for biopolymer informatics </a:t>
            </a:r>
          </a:p>
        </p:txBody>
      </p:sp>
    </p:spTree>
    <p:extLst>
      <p:ext uri="{BB962C8B-B14F-4D97-AF65-F5344CB8AC3E}">
        <p14:creationId xmlns:p14="http://schemas.microsoft.com/office/powerpoint/2010/main" val="802401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1668A-4F27-45C0-9801-D45ABCF8DDAE}"/>
              </a:ext>
            </a:extLst>
          </p:cNvPr>
          <p:cNvSpPr>
            <a:spLocks noGrp="1"/>
          </p:cNvSpPr>
          <p:nvPr>
            <p:ph type="title"/>
          </p:nvPr>
        </p:nvSpPr>
        <p:spPr/>
        <p:txBody>
          <a:bodyPr/>
          <a:lstStyle/>
          <a:p>
            <a:r>
              <a:rPr lang="en-US" dirty="0"/>
              <a:t>The world-wide </a:t>
            </a:r>
            <a:r>
              <a:rPr lang="en-US" b="1" dirty="0"/>
              <a:t>monomer</a:t>
            </a:r>
            <a:r>
              <a:rPr lang="en-US" dirty="0"/>
              <a:t> reference</a:t>
            </a:r>
          </a:p>
        </p:txBody>
      </p:sp>
      <p:sp>
        <p:nvSpPr>
          <p:cNvPr id="3" name="Content Placeholder 2">
            <a:extLst>
              <a:ext uri="{FF2B5EF4-FFF2-40B4-BE49-F238E27FC236}">
                <a16:creationId xmlns:a16="http://schemas.microsoft.com/office/drawing/2014/main" id="{9F24D396-3247-48CD-B532-38C85643C070}"/>
              </a:ext>
            </a:extLst>
          </p:cNvPr>
          <p:cNvSpPr>
            <a:spLocks noGrp="1"/>
          </p:cNvSpPr>
          <p:nvPr>
            <p:ph idx="1"/>
          </p:nvPr>
        </p:nvSpPr>
        <p:spPr/>
        <p:txBody>
          <a:bodyPr/>
          <a:lstStyle/>
          <a:p>
            <a:r>
              <a:rPr lang="en-US" dirty="0"/>
              <a:t>System-of-record of all curated monomers </a:t>
            </a:r>
          </a:p>
          <a:p>
            <a:pPr marL="0" indent="0">
              <a:buNone/>
            </a:pPr>
            <a:endParaRPr lang="en-US" dirty="0"/>
          </a:p>
          <a:p>
            <a:pPr marL="0" indent="0">
              <a:buNone/>
            </a:pPr>
            <a:endParaRPr lang="en-US" dirty="0"/>
          </a:p>
          <a:p>
            <a:r>
              <a:rPr lang="en-US" dirty="0"/>
              <a:t>A natural extension of the new HELM specification</a:t>
            </a:r>
          </a:p>
          <a:p>
            <a:endParaRPr lang="en-US" dirty="0"/>
          </a:p>
          <a:p>
            <a:pPr marL="0" indent="0">
              <a:buNone/>
            </a:pPr>
            <a:endParaRPr lang="en-US" dirty="0"/>
          </a:p>
          <a:p>
            <a:r>
              <a:rPr lang="en-US" dirty="0"/>
              <a:t>Primary data source for macromolecular informatics tools</a:t>
            </a:r>
          </a:p>
          <a:p>
            <a:pPr marL="457200" lvl="1" indent="0">
              <a:buNone/>
            </a:pPr>
            <a:endParaRPr lang="en-US" dirty="0"/>
          </a:p>
        </p:txBody>
      </p:sp>
    </p:spTree>
    <p:extLst>
      <p:ext uri="{BB962C8B-B14F-4D97-AF65-F5344CB8AC3E}">
        <p14:creationId xmlns:p14="http://schemas.microsoft.com/office/powerpoint/2010/main" val="2087443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gnetic Disk 6">
            <a:extLst>
              <a:ext uri="{FF2B5EF4-FFF2-40B4-BE49-F238E27FC236}">
                <a16:creationId xmlns:a16="http://schemas.microsoft.com/office/drawing/2014/main" id="{75B78841-7D1F-41C3-B7F4-BEE69B2ED9BD}"/>
              </a:ext>
            </a:extLst>
          </p:cNvPr>
          <p:cNvSpPr/>
          <p:nvPr/>
        </p:nvSpPr>
        <p:spPr>
          <a:xfrm>
            <a:off x="1502227" y="4062229"/>
            <a:ext cx="2847702" cy="1162595"/>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Monomer.org</a:t>
            </a:r>
          </a:p>
        </p:txBody>
      </p:sp>
      <p:sp>
        <p:nvSpPr>
          <p:cNvPr id="2" name="Title 1">
            <a:extLst>
              <a:ext uri="{FF2B5EF4-FFF2-40B4-BE49-F238E27FC236}">
                <a16:creationId xmlns:a16="http://schemas.microsoft.com/office/drawing/2014/main" id="{73E0ADDD-8B3F-4799-B0E4-D37946CD3128}"/>
              </a:ext>
            </a:extLst>
          </p:cNvPr>
          <p:cNvSpPr>
            <a:spLocks noGrp="1"/>
          </p:cNvSpPr>
          <p:nvPr>
            <p:ph type="title"/>
          </p:nvPr>
        </p:nvSpPr>
        <p:spPr>
          <a:xfrm>
            <a:off x="838200" y="365127"/>
            <a:ext cx="10515600" cy="1325563"/>
          </a:xfrm>
        </p:spPr>
        <p:txBody>
          <a:bodyPr/>
          <a:lstStyle/>
          <a:p>
            <a:r>
              <a:rPr lang="en-US" dirty="0"/>
              <a:t>Bringing simplicity to complex chemistry</a:t>
            </a:r>
          </a:p>
        </p:txBody>
      </p:sp>
      <p:sp>
        <p:nvSpPr>
          <p:cNvPr id="4" name="Oval 3">
            <a:extLst>
              <a:ext uri="{FF2B5EF4-FFF2-40B4-BE49-F238E27FC236}">
                <a16:creationId xmlns:a16="http://schemas.microsoft.com/office/drawing/2014/main" id="{763EDF25-FA69-46E4-90ED-4D1300BB1462}"/>
              </a:ext>
            </a:extLst>
          </p:cNvPr>
          <p:cNvSpPr/>
          <p:nvPr/>
        </p:nvSpPr>
        <p:spPr>
          <a:xfrm>
            <a:off x="4493623" y="2115865"/>
            <a:ext cx="2965269" cy="296526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a:t>Bio/</a:t>
            </a:r>
            <a:r>
              <a:rPr lang="en-US" sz="3200" b="1" dirty="0" err="1"/>
              <a:t>Chem</a:t>
            </a:r>
            <a:r>
              <a:rPr lang="en-US" sz="3200" dirty="0"/>
              <a:t>-informatics</a:t>
            </a:r>
          </a:p>
          <a:p>
            <a:pPr algn="ctr"/>
            <a:r>
              <a:rPr lang="en-US" sz="3200" dirty="0"/>
              <a:t>Software</a:t>
            </a:r>
            <a:endParaRPr lang="en-US" dirty="0"/>
          </a:p>
        </p:txBody>
      </p:sp>
      <p:sp>
        <p:nvSpPr>
          <p:cNvPr id="5" name="Rectangle 4">
            <a:extLst>
              <a:ext uri="{FF2B5EF4-FFF2-40B4-BE49-F238E27FC236}">
                <a16:creationId xmlns:a16="http://schemas.microsoft.com/office/drawing/2014/main" id="{71A3ED79-5D23-49ED-A6B3-B2078004293C}"/>
              </a:ext>
            </a:extLst>
          </p:cNvPr>
          <p:cNvSpPr/>
          <p:nvPr/>
        </p:nvSpPr>
        <p:spPr>
          <a:xfrm>
            <a:off x="1959429" y="2259555"/>
            <a:ext cx="1933303" cy="157502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HELM</a:t>
            </a:r>
            <a:endParaRPr lang="en-US" dirty="0"/>
          </a:p>
        </p:txBody>
      </p:sp>
      <p:sp>
        <p:nvSpPr>
          <p:cNvPr id="8" name="Double Brace 7">
            <a:extLst>
              <a:ext uri="{FF2B5EF4-FFF2-40B4-BE49-F238E27FC236}">
                <a16:creationId xmlns:a16="http://schemas.microsoft.com/office/drawing/2014/main" id="{C2B93316-A13D-4155-AD43-526A17FDED63}"/>
              </a:ext>
            </a:extLst>
          </p:cNvPr>
          <p:cNvSpPr/>
          <p:nvPr/>
        </p:nvSpPr>
        <p:spPr>
          <a:xfrm>
            <a:off x="7733211" y="1828800"/>
            <a:ext cx="4167052" cy="3500846"/>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8C255500-75ED-4EF8-8A29-52436029A33E}"/>
              </a:ext>
            </a:extLst>
          </p:cNvPr>
          <p:cNvSpPr txBox="1"/>
          <p:nvPr/>
        </p:nvSpPr>
        <p:spPr>
          <a:xfrm>
            <a:off x="8412480" y="2011682"/>
            <a:ext cx="2941320" cy="646331"/>
          </a:xfrm>
          <a:prstGeom prst="rect">
            <a:avLst/>
          </a:prstGeom>
          <a:noFill/>
        </p:spPr>
        <p:txBody>
          <a:bodyPr wrap="square" rtlCol="0">
            <a:spAutoFit/>
          </a:bodyPr>
          <a:lstStyle/>
          <a:p>
            <a:r>
              <a:rPr lang="en-US" dirty="0"/>
              <a:t>Construct and manage molecular complexity</a:t>
            </a:r>
          </a:p>
        </p:txBody>
      </p:sp>
      <p:pic>
        <p:nvPicPr>
          <p:cNvPr id="10" name="Picture 9">
            <a:extLst>
              <a:ext uri="{FF2B5EF4-FFF2-40B4-BE49-F238E27FC236}">
                <a16:creationId xmlns:a16="http://schemas.microsoft.com/office/drawing/2014/main" id="{1F9A6283-DB19-47ED-8DC2-F2BC6F33514A}"/>
              </a:ext>
            </a:extLst>
          </p:cNvPr>
          <p:cNvPicPr>
            <a:picLocks noChangeAspect="1"/>
          </p:cNvPicPr>
          <p:nvPr/>
        </p:nvPicPr>
        <p:blipFill>
          <a:blip r:embed="rId3"/>
          <a:stretch>
            <a:fillRect/>
          </a:stretch>
        </p:blipFill>
        <p:spPr>
          <a:xfrm>
            <a:off x="8412481" y="3199648"/>
            <a:ext cx="2941321" cy="1269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Flowchart: Magnetic Disk 10">
            <a:extLst>
              <a:ext uri="{FF2B5EF4-FFF2-40B4-BE49-F238E27FC236}">
                <a16:creationId xmlns:a16="http://schemas.microsoft.com/office/drawing/2014/main" id="{274D6A34-4BF2-4D2E-AC50-C2BAD6D50904}"/>
              </a:ext>
            </a:extLst>
          </p:cNvPr>
          <p:cNvSpPr/>
          <p:nvPr/>
        </p:nvSpPr>
        <p:spPr>
          <a:xfrm>
            <a:off x="8589918" y="5329648"/>
            <a:ext cx="2422073" cy="1002731"/>
          </a:xfrm>
          <a:prstGeom prst="flowChartMagneticDisk">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Structure Database</a:t>
            </a:r>
          </a:p>
        </p:txBody>
      </p:sp>
    </p:spTree>
    <p:extLst>
      <p:ext uri="{BB962C8B-B14F-4D97-AF65-F5344CB8AC3E}">
        <p14:creationId xmlns:p14="http://schemas.microsoft.com/office/powerpoint/2010/main" val="785651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F79A7446-D536-47E6-8D2D-F32104346523}"/>
              </a:ext>
            </a:extLst>
          </p:cNvPr>
          <p:cNvGraphicFramePr/>
          <p:nvPr>
            <p:extLst>
              <p:ext uri="{D42A27DB-BD31-4B8C-83A1-F6EECF244321}">
                <p14:modId xmlns:p14="http://schemas.microsoft.com/office/powerpoint/2010/main" val="2065558750"/>
              </p:ext>
            </p:extLst>
          </p:nvPr>
        </p:nvGraphicFramePr>
        <p:xfrm>
          <a:off x="7532868" y="912552"/>
          <a:ext cx="3887609" cy="4688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Arc 15">
            <a:extLst>
              <a:ext uri="{FF2B5EF4-FFF2-40B4-BE49-F238E27FC236}">
                <a16:creationId xmlns:a16="http://schemas.microsoft.com/office/drawing/2014/main" id="{5AB7F5E8-3862-4071-8D60-27C07D78E18A}"/>
              </a:ext>
            </a:extLst>
          </p:cNvPr>
          <p:cNvSpPr/>
          <p:nvPr/>
        </p:nvSpPr>
        <p:spPr>
          <a:xfrm rot="18480057" flipH="1" flipV="1">
            <a:off x="5451422" y="2640996"/>
            <a:ext cx="2898271" cy="1825720"/>
          </a:xfrm>
          <a:prstGeom prst="arc">
            <a:avLst>
              <a:gd name="adj1" fmla="val 15577830"/>
              <a:gd name="adj2" fmla="val 1044477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D38150E0-0AF5-48D8-8AB1-C8E042400030}"/>
              </a:ext>
            </a:extLst>
          </p:cNvPr>
          <p:cNvSpPr>
            <a:spLocks noGrp="1"/>
          </p:cNvSpPr>
          <p:nvPr>
            <p:ph type="title"/>
          </p:nvPr>
        </p:nvSpPr>
        <p:spPr>
          <a:xfrm>
            <a:off x="1409701" y="115368"/>
            <a:ext cx="10125074" cy="617277"/>
          </a:xfrm>
        </p:spPr>
        <p:txBody>
          <a:bodyPr>
            <a:normAutofit fontScale="90000"/>
          </a:bodyPr>
          <a:lstStyle/>
          <a:p>
            <a:r>
              <a:rPr lang="en-US" dirty="0"/>
              <a:t>HUB for macromolecule information exchange</a:t>
            </a:r>
          </a:p>
        </p:txBody>
      </p:sp>
      <p:sp>
        <p:nvSpPr>
          <p:cNvPr id="12" name="Arc 11">
            <a:extLst>
              <a:ext uri="{FF2B5EF4-FFF2-40B4-BE49-F238E27FC236}">
                <a16:creationId xmlns:a16="http://schemas.microsoft.com/office/drawing/2014/main" id="{78CA54B3-2A3E-4177-A284-48CF40A28E9C}"/>
              </a:ext>
            </a:extLst>
          </p:cNvPr>
          <p:cNvSpPr/>
          <p:nvPr/>
        </p:nvSpPr>
        <p:spPr>
          <a:xfrm>
            <a:off x="1992136" y="2910254"/>
            <a:ext cx="3625843" cy="3947746"/>
          </a:xfrm>
          <a:prstGeom prst="arc">
            <a:avLst>
              <a:gd name="adj1" fmla="val 16254353"/>
              <a:gd name="adj2" fmla="val 20992579"/>
            </a:avLst>
          </a:prstGeom>
          <a:ln>
            <a:headEnd type="triangle" w="lg" len="lg"/>
            <a:tailEnd type="triangle" w="lg" len="lg"/>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3" name="Arc 12">
            <a:extLst>
              <a:ext uri="{FF2B5EF4-FFF2-40B4-BE49-F238E27FC236}">
                <a16:creationId xmlns:a16="http://schemas.microsoft.com/office/drawing/2014/main" id="{A7C91BC9-FFE5-47D4-B513-E94CBB1BCE1A}"/>
              </a:ext>
            </a:extLst>
          </p:cNvPr>
          <p:cNvSpPr/>
          <p:nvPr/>
        </p:nvSpPr>
        <p:spPr>
          <a:xfrm flipH="1">
            <a:off x="5992623" y="3204785"/>
            <a:ext cx="2611623" cy="2395917"/>
          </a:xfrm>
          <a:prstGeom prst="arc">
            <a:avLst>
              <a:gd name="adj1" fmla="val 15577830"/>
              <a:gd name="adj2" fmla="val 580156"/>
            </a:avLst>
          </a:prstGeom>
          <a:ln>
            <a:headEnd type="triangle" w="lg" len="lg"/>
            <a:tailEnd type="triangle" w="lg" len="lg"/>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pic>
        <p:nvPicPr>
          <p:cNvPr id="7" name="Picture 6">
            <a:extLst>
              <a:ext uri="{FF2B5EF4-FFF2-40B4-BE49-F238E27FC236}">
                <a16:creationId xmlns:a16="http://schemas.microsoft.com/office/drawing/2014/main" id="{F19727F9-97E3-4717-A870-0B707C9D6BD8}"/>
              </a:ext>
            </a:extLst>
          </p:cNvPr>
          <p:cNvPicPr>
            <a:picLocks noChangeAspect="1"/>
          </p:cNvPicPr>
          <p:nvPr/>
        </p:nvPicPr>
        <p:blipFill>
          <a:blip r:embed="rId7"/>
          <a:stretch>
            <a:fillRect/>
          </a:stretch>
        </p:blipFill>
        <p:spPr>
          <a:xfrm>
            <a:off x="7497100" y="6195212"/>
            <a:ext cx="2263287" cy="285459"/>
          </a:xfrm>
          <a:prstGeom prst="rect">
            <a:avLst/>
          </a:prstGeom>
        </p:spPr>
      </p:pic>
      <p:graphicFrame>
        <p:nvGraphicFramePr>
          <p:cNvPr id="15" name="Diagram 14">
            <a:extLst>
              <a:ext uri="{FF2B5EF4-FFF2-40B4-BE49-F238E27FC236}">
                <a16:creationId xmlns:a16="http://schemas.microsoft.com/office/drawing/2014/main" id="{2DE6BFDC-A8AE-4669-95D6-6B0839DD7FA9}"/>
              </a:ext>
            </a:extLst>
          </p:cNvPr>
          <p:cNvGraphicFramePr/>
          <p:nvPr>
            <p:extLst>
              <p:ext uri="{D42A27DB-BD31-4B8C-83A1-F6EECF244321}">
                <p14:modId xmlns:p14="http://schemas.microsoft.com/office/powerpoint/2010/main" val="1427973728"/>
              </p:ext>
            </p:extLst>
          </p:nvPr>
        </p:nvGraphicFramePr>
        <p:xfrm>
          <a:off x="113013" y="912552"/>
          <a:ext cx="4183798" cy="50453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Arc 16">
            <a:extLst>
              <a:ext uri="{FF2B5EF4-FFF2-40B4-BE49-F238E27FC236}">
                <a16:creationId xmlns:a16="http://schemas.microsoft.com/office/drawing/2014/main" id="{1DDCAAD8-6768-40A7-A71F-5218DD536105}"/>
              </a:ext>
            </a:extLst>
          </p:cNvPr>
          <p:cNvSpPr/>
          <p:nvPr/>
        </p:nvSpPr>
        <p:spPr>
          <a:xfrm>
            <a:off x="2366183" y="3137623"/>
            <a:ext cx="2609630" cy="3343046"/>
          </a:xfrm>
          <a:prstGeom prst="arc">
            <a:avLst>
              <a:gd name="adj1" fmla="val 14705181"/>
              <a:gd name="adj2" fmla="val 866759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0" name="Flowchart: Magnetic Disk 9">
            <a:extLst>
              <a:ext uri="{FF2B5EF4-FFF2-40B4-BE49-F238E27FC236}">
                <a16:creationId xmlns:a16="http://schemas.microsoft.com/office/drawing/2014/main" id="{92B5817A-59BB-49FF-93AA-63A764E3A675}"/>
              </a:ext>
            </a:extLst>
          </p:cNvPr>
          <p:cNvSpPr/>
          <p:nvPr/>
        </p:nvSpPr>
        <p:spPr>
          <a:xfrm>
            <a:off x="4413740" y="4751889"/>
            <a:ext cx="2814579" cy="1885768"/>
          </a:xfrm>
          <a:prstGeom prst="flowChartMagneticDisk">
            <a:avLst/>
          </a:prstGeom>
          <a:gradFill>
            <a:gsLst>
              <a:gs pos="0">
                <a:srgbClr val="770000"/>
              </a:gs>
              <a:gs pos="100000">
                <a:srgbClr val="770000"/>
              </a:gs>
              <a:gs pos="100000">
                <a:schemeClr val="tx1"/>
              </a:gs>
            </a:gsLst>
          </a:gradFill>
          <a:ln>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dirty="0"/>
              <a:t>monomer.org</a:t>
            </a:r>
          </a:p>
        </p:txBody>
      </p:sp>
    </p:spTree>
    <p:extLst>
      <p:ext uri="{BB962C8B-B14F-4D97-AF65-F5344CB8AC3E}">
        <p14:creationId xmlns:p14="http://schemas.microsoft.com/office/powerpoint/2010/main" val="13201065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CC6E-EC6C-4D48-A82F-42F14187F455}"/>
              </a:ext>
            </a:extLst>
          </p:cNvPr>
          <p:cNvSpPr>
            <a:spLocks noGrp="1"/>
          </p:cNvSpPr>
          <p:nvPr>
            <p:ph type="title"/>
          </p:nvPr>
        </p:nvSpPr>
        <p:spPr>
          <a:xfrm>
            <a:off x="838200" y="365127"/>
            <a:ext cx="10515600" cy="521843"/>
          </a:xfrm>
        </p:spPr>
        <p:txBody>
          <a:bodyPr>
            <a:normAutofit fontScale="90000"/>
          </a:bodyPr>
          <a:lstStyle/>
          <a:p>
            <a:r>
              <a:rPr lang="en-US" dirty="0"/>
              <a:t>Founding Board</a:t>
            </a:r>
          </a:p>
        </p:txBody>
      </p:sp>
      <p:sp>
        <p:nvSpPr>
          <p:cNvPr id="3" name="Content Placeholder 2">
            <a:extLst>
              <a:ext uri="{FF2B5EF4-FFF2-40B4-BE49-F238E27FC236}">
                <a16:creationId xmlns:a16="http://schemas.microsoft.com/office/drawing/2014/main" id="{CBAA4C7E-AF68-49DA-98EB-13ECEE9D67BA}"/>
              </a:ext>
            </a:extLst>
          </p:cNvPr>
          <p:cNvSpPr>
            <a:spLocks noGrp="1"/>
          </p:cNvSpPr>
          <p:nvPr>
            <p:ph idx="1"/>
          </p:nvPr>
        </p:nvSpPr>
        <p:spPr>
          <a:xfrm>
            <a:off x="838200" y="1066673"/>
            <a:ext cx="10515600" cy="4351338"/>
          </a:xfrm>
        </p:spPr>
        <p:txBody>
          <a:bodyPr>
            <a:normAutofit/>
          </a:bodyPr>
          <a:lstStyle/>
          <a:p>
            <a:r>
              <a:rPr lang="en-US" b="1" dirty="0"/>
              <a:t>Dave Yaron, </a:t>
            </a:r>
            <a:r>
              <a:rPr lang="en-US" dirty="0"/>
              <a:t>Chairman</a:t>
            </a:r>
          </a:p>
          <a:p>
            <a:pPr marL="457200" lvl="1" indent="0">
              <a:buNone/>
            </a:pPr>
            <a:r>
              <a:rPr lang="en-US" dirty="0"/>
              <a:t> Professor of Computational Chemistry, Carnegie Mellon University</a:t>
            </a:r>
          </a:p>
          <a:p>
            <a:r>
              <a:rPr lang="en-US" b="1" dirty="0"/>
              <a:t>Sergio </a:t>
            </a:r>
            <a:r>
              <a:rPr lang="en-US" b="1" dirty="0" err="1"/>
              <a:t>Rotstein</a:t>
            </a:r>
            <a:endParaRPr lang="en-US" b="1" dirty="0"/>
          </a:p>
          <a:p>
            <a:pPr marL="457200" lvl="1" indent="0">
              <a:buNone/>
            </a:pPr>
            <a:r>
              <a:rPr lang="en-US" dirty="0"/>
              <a:t> Director, Medicinal Sciences Business Technology, Pfizer, Inc.</a:t>
            </a:r>
            <a:endParaRPr lang="en-US" b="1" dirty="0"/>
          </a:p>
          <a:p>
            <a:r>
              <a:rPr lang="en-US" b="1" dirty="0"/>
              <a:t>Phil Bourne</a:t>
            </a:r>
          </a:p>
          <a:p>
            <a:pPr marL="457200" lvl="1" indent="0">
              <a:buNone/>
            </a:pPr>
            <a:r>
              <a:rPr lang="en-US" dirty="0"/>
              <a:t>Stephenson Chair of Data Science and Director of the Data Science Institute and Professor of Biomedical Engineering, UVA</a:t>
            </a:r>
          </a:p>
          <a:p>
            <a:r>
              <a:rPr lang="en-US" b="1" dirty="0"/>
              <a:t>Eric Swayze</a:t>
            </a:r>
          </a:p>
          <a:p>
            <a:pPr marL="457200" lvl="1" indent="0">
              <a:buNone/>
            </a:pPr>
            <a:r>
              <a:rPr lang="en-US" dirty="0"/>
              <a:t>VP Chemistry, Ionis Pharmaceuticals</a:t>
            </a:r>
          </a:p>
          <a:p>
            <a:pPr marL="0" indent="0">
              <a:buNone/>
            </a:pPr>
            <a:endParaRPr lang="en-US" dirty="0"/>
          </a:p>
        </p:txBody>
      </p:sp>
    </p:spTree>
    <p:extLst>
      <p:ext uri="{BB962C8B-B14F-4D97-AF65-F5344CB8AC3E}">
        <p14:creationId xmlns:p14="http://schemas.microsoft.com/office/powerpoint/2010/main" val="234810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00DF-4119-4247-BB1F-49C41B5E4B8B}"/>
              </a:ext>
            </a:extLst>
          </p:cNvPr>
          <p:cNvSpPr>
            <a:spLocks noGrp="1"/>
          </p:cNvSpPr>
          <p:nvPr>
            <p:ph type="title"/>
          </p:nvPr>
        </p:nvSpPr>
        <p:spPr>
          <a:xfrm>
            <a:off x="329046" y="333954"/>
            <a:ext cx="10515600" cy="1325563"/>
          </a:xfrm>
        </p:spPr>
        <p:txBody>
          <a:bodyPr/>
          <a:lstStyle/>
          <a:p>
            <a:r>
              <a:rPr lang="en-US" dirty="0"/>
              <a:t>Curation Portal provided by </a:t>
            </a:r>
            <a:r>
              <a:rPr lang="en-US" dirty="0" err="1"/>
              <a:t>ChemDraw</a:t>
            </a:r>
            <a:endParaRPr lang="en-US" dirty="0"/>
          </a:p>
        </p:txBody>
      </p:sp>
      <p:pic>
        <p:nvPicPr>
          <p:cNvPr id="4" name="Picture 3">
            <a:extLst>
              <a:ext uri="{FF2B5EF4-FFF2-40B4-BE49-F238E27FC236}">
                <a16:creationId xmlns:a16="http://schemas.microsoft.com/office/drawing/2014/main" id="{1603B92A-7D81-4534-8413-B7E4F0889677}"/>
              </a:ext>
            </a:extLst>
          </p:cNvPr>
          <p:cNvPicPr>
            <a:picLocks noChangeAspect="1"/>
          </p:cNvPicPr>
          <p:nvPr/>
        </p:nvPicPr>
        <p:blipFill>
          <a:blip r:embed="rId2"/>
          <a:stretch>
            <a:fillRect/>
          </a:stretch>
        </p:blipFill>
        <p:spPr>
          <a:xfrm>
            <a:off x="2268690" y="1787236"/>
            <a:ext cx="9923310" cy="4256706"/>
          </a:xfrm>
          <a:prstGeom prst="rect">
            <a:avLst/>
          </a:prstGeom>
        </p:spPr>
      </p:pic>
      <p:pic>
        <p:nvPicPr>
          <p:cNvPr id="5" name="Picture 4">
            <a:extLst>
              <a:ext uri="{FF2B5EF4-FFF2-40B4-BE49-F238E27FC236}">
                <a16:creationId xmlns:a16="http://schemas.microsoft.com/office/drawing/2014/main" id="{0F5ECD58-B0EA-4B96-A65A-B7C738E48C5B}"/>
              </a:ext>
            </a:extLst>
          </p:cNvPr>
          <p:cNvPicPr>
            <a:picLocks noChangeAspect="1"/>
          </p:cNvPicPr>
          <p:nvPr/>
        </p:nvPicPr>
        <p:blipFill>
          <a:blip r:embed="rId3"/>
          <a:stretch>
            <a:fillRect/>
          </a:stretch>
        </p:blipFill>
        <p:spPr>
          <a:xfrm>
            <a:off x="170584" y="5434342"/>
            <a:ext cx="2457450" cy="1219200"/>
          </a:xfrm>
          <a:prstGeom prst="rect">
            <a:avLst/>
          </a:prstGeom>
        </p:spPr>
      </p:pic>
    </p:spTree>
    <p:extLst>
      <p:ext uri="{BB962C8B-B14F-4D97-AF65-F5344CB8AC3E}">
        <p14:creationId xmlns:p14="http://schemas.microsoft.com/office/powerpoint/2010/main" val="3818143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82441-5C0B-4893-A518-90932A44D342}"/>
              </a:ext>
            </a:extLst>
          </p:cNvPr>
          <p:cNvSpPr>
            <a:spLocks noGrp="1"/>
          </p:cNvSpPr>
          <p:nvPr>
            <p:ph type="title"/>
          </p:nvPr>
        </p:nvSpPr>
        <p:spPr/>
        <p:txBody>
          <a:bodyPr>
            <a:normAutofit/>
          </a:bodyPr>
          <a:lstStyle/>
          <a:p>
            <a:r>
              <a:rPr lang="en-US" sz="4000" dirty="0"/>
              <a:t>Reference database Scheduled launch in late 2018</a:t>
            </a:r>
          </a:p>
        </p:txBody>
      </p:sp>
      <p:sp>
        <p:nvSpPr>
          <p:cNvPr id="3" name="Content Placeholder 2">
            <a:extLst>
              <a:ext uri="{FF2B5EF4-FFF2-40B4-BE49-F238E27FC236}">
                <a16:creationId xmlns:a16="http://schemas.microsoft.com/office/drawing/2014/main" id="{367375C7-33D1-4C77-8595-F06FA834640F}"/>
              </a:ext>
            </a:extLst>
          </p:cNvPr>
          <p:cNvSpPr>
            <a:spLocks noGrp="1"/>
          </p:cNvSpPr>
          <p:nvPr>
            <p:ph idx="1"/>
          </p:nvPr>
        </p:nvSpPr>
        <p:spPr/>
        <p:txBody>
          <a:bodyPr>
            <a:normAutofit/>
          </a:bodyPr>
          <a:lstStyle/>
          <a:p>
            <a:pPr marL="0" indent="0">
              <a:buNone/>
            </a:pPr>
            <a:r>
              <a:rPr lang="en-US" b="1" dirty="0"/>
              <a:t>Software Technology</a:t>
            </a:r>
          </a:p>
          <a:p>
            <a:pPr marL="914400" lvl="1" indent="-457200">
              <a:buAutoNum type="arabicParenR"/>
            </a:pPr>
            <a:r>
              <a:rPr lang="en-US" dirty="0"/>
              <a:t>RESTful services</a:t>
            </a:r>
          </a:p>
          <a:p>
            <a:pPr marL="914400" lvl="1" indent="-457200">
              <a:buAutoNum type="arabicParenR"/>
            </a:pPr>
            <a:r>
              <a:rPr lang="en-US" dirty="0"/>
              <a:t>Curation Portal </a:t>
            </a:r>
          </a:p>
          <a:p>
            <a:pPr marL="914400" lvl="1" indent="-457200">
              <a:buAutoNum type="arabicParenR"/>
            </a:pPr>
            <a:r>
              <a:rPr lang="en-US" dirty="0" err="1"/>
              <a:t>Jupyter</a:t>
            </a:r>
            <a:r>
              <a:rPr lang="en-US" dirty="0"/>
              <a:t>/Python library</a:t>
            </a:r>
          </a:p>
          <a:p>
            <a:pPr marL="0" indent="0">
              <a:buNone/>
            </a:pPr>
            <a:endParaRPr lang="en-US" b="1" dirty="0"/>
          </a:p>
          <a:p>
            <a:pPr marL="0" indent="0">
              <a:buNone/>
            </a:pPr>
            <a:r>
              <a:rPr lang="en-US" b="1" dirty="0"/>
              <a:t>Initial ~500 monomers </a:t>
            </a:r>
            <a:r>
              <a:rPr lang="en-US" dirty="0"/>
              <a:t>provided by Ionis Pharmaceuticals and peptides provided by the Norine project at </a:t>
            </a:r>
            <a:r>
              <a:rPr lang="fr-FR" dirty="0"/>
              <a:t>Laboratoire d'Informatique Fondamentale de Lille &amp; Institut National de Recherche en Informatique et en Automatique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417440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850779" y="159931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867645455"/>
              </p:ext>
            </p:extLst>
          </p:nvPr>
        </p:nvGraphicFramePr>
        <p:xfrm>
          <a:off x="4622497" y="2421082"/>
          <a:ext cx="7327455" cy="4180407"/>
        </p:xfrm>
        <a:graphic>
          <a:graphicData uri="http://schemas.openxmlformats.org/presentationml/2006/ole">
            <mc:AlternateContent xmlns:mc="http://schemas.openxmlformats.org/markup-compatibility/2006">
              <mc:Choice xmlns:v="urn:schemas-microsoft-com:vml" Requires="v">
                <p:oleObj spid="_x0000_s2093" r:id="rId3" imgW="8762782" imgH="4996841" progId="ChemDraw.Document.6.0">
                  <p:embed/>
                </p:oleObj>
              </mc:Choice>
              <mc:Fallback>
                <p:oleObj r:id="rId3" imgW="8762782" imgH="4996841" progId="ChemDraw.Document.6.0">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497" y="2421082"/>
                        <a:ext cx="7327455" cy="4180407"/>
                      </a:xfrm>
                      <a:prstGeom prst="rect">
                        <a:avLst/>
                      </a:prstGeom>
                      <a:noFill/>
                      <a:extLst/>
                    </p:spPr>
                  </p:pic>
                </p:oleObj>
              </mc:Fallback>
            </mc:AlternateContent>
          </a:graphicData>
        </a:graphic>
      </p:graphicFrame>
      <p:sp>
        <p:nvSpPr>
          <p:cNvPr id="7" name="Rectangle 6"/>
          <p:cNvSpPr/>
          <p:nvPr/>
        </p:nvSpPr>
        <p:spPr>
          <a:xfrm>
            <a:off x="501295" y="952980"/>
            <a:ext cx="11334883" cy="830997"/>
          </a:xfrm>
          <a:prstGeom prst="rect">
            <a:avLst/>
          </a:prstGeom>
        </p:spPr>
        <p:txBody>
          <a:bodyPr wrap="square">
            <a:spAutoFit/>
          </a:bodyPr>
          <a:lstStyle/>
          <a:p>
            <a:r>
              <a:rPr lang="en-US" sz="1600" dirty="0">
                <a:solidFill>
                  <a:srgbClr val="333333"/>
                </a:solidFill>
                <a:latin typeface="Helvetica Neue"/>
              </a:rPr>
              <a:t>RNA1{[</a:t>
            </a:r>
            <a:r>
              <a:rPr lang="en-US" sz="1600" dirty="0" err="1">
                <a:solidFill>
                  <a:srgbClr val="333333"/>
                </a:solidFill>
                <a:latin typeface="Helvetica Neue"/>
              </a:rPr>
              <a:t>moe</a:t>
            </a:r>
            <a:r>
              <a:rPr lang="en-US" sz="1600" dirty="0">
                <a:solidFill>
                  <a:srgbClr val="333333"/>
                </a:solidFill>
                <a:latin typeface="Helvetica Neue"/>
              </a:rPr>
              <a:t>](T)[</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]([m5C])[</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](A)[</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]([m5C])[</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](T)[</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](T)[</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](T)[</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]([m5C])[</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](A)[</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](T)[</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](A)[</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](A)[</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](T)[</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](G)[</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]([m5C])[</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](T)[</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](G)[</a:t>
            </a:r>
            <a:r>
              <a:rPr lang="en-US" sz="1600" dirty="0" err="1">
                <a:solidFill>
                  <a:srgbClr val="333333"/>
                </a:solidFill>
                <a:latin typeface="Helvetica Neue"/>
              </a:rPr>
              <a:t>sp</a:t>
            </a:r>
            <a:r>
              <a:rPr lang="en-US" sz="1600" dirty="0">
                <a:solidFill>
                  <a:srgbClr val="333333"/>
                </a:solidFill>
                <a:latin typeface="Helvetica Neue"/>
              </a:rPr>
              <a:t>].[</a:t>
            </a:r>
            <a:r>
              <a:rPr lang="en-US" sz="1600" dirty="0" err="1">
                <a:solidFill>
                  <a:srgbClr val="333333"/>
                </a:solidFill>
                <a:latin typeface="Helvetica Neue"/>
              </a:rPr>
              <a:t>moe</a:t>
            </a:r>
            <a:r>
              <a:rPr lang="en-US" sz="1600" dirty="0">
                <a:solidFill>
                  <a:srgbClr val="333333"/>
                </a:solidFill>
                <a:latin typeface="Helvetica Neue"/>
              </a:rPr>
              <a:t>](G)}$$$$</a:t>
            </a:r>
            <a:endParaRPr lang="en-US" sz="1600" dirty="0"/>
          </a:p>
        </p:txBody>
      </p:sp>
      <p:sp>
        <p:nvSpPr>
          <p:cNvPr id="3" name="TextBox 2">
            <a:extLst>
              <a:ext uri="{FF2B5EF4-FFF2-40B4-BE49-F238E27FC236}">
                <a16:creationId xmlns:a16="http://schemas.microsoft.com/office/drawing/2014/main" id="{8CFC9E43-56A8-4A5E-88D3-8ECE171022FE}"/>
              </a:ext>
            </a:extLst>
          </p:cNvPr>
          <p:cNvSpPr txBox="1"/>
          <p:nvPr/>
        </p:nvSpPr>
        <p:spPr>
          <a:xfrm>
            <a:off x="242048" y="2966426"/>
            <a:ext cx="4121202" cy="1754326"/>
          </a:xfrm>
          <a:prstGeom prst="rect">
            <a:avLst/>
          </a:prstGeom>
          <a:noFill/>
        </p:spPr>
        <p:txBody>
          <a:bodyPr wrap="square" rtlCol="0">
            <a:spAutoFit/>
          </a:bodyPr>
          <a:lstStyle/>
          <a:p>
            <a:r>
              <a:rPr lang="en-US" dirty="0"/>
              <a:t>Monomer.org will contain a reference set of monomers that represent most “public domain” structures like FDA approved structures and commercial products </a:t>
            </a:r>
            <a:r>
              <a:rPr lang="en-US" dirty="0" err="1"/>
              <a:t>etc</a:t>
            </a:r>
            <a:r>
              <a:rPr lang="en-US" dirty="0"/>
              <a:t>…</a:t>
            </a:r>
          </a:p>
          <a:p>
            <a:endParaRPr lang="en-US" dirty="0"/>
          </a:p>
          <a:p>
            <a:r>
              <a:rPr lang="en-US" dirty="0"/>
              <a:t> </a:t>
            </a:r>
          </a:p>
        </p:txBody>
      </p:sp>
      <p:sp>
        <p:nvSpPr>
          <p:cNvPr id="4" name="Rectangle 3">
            <a:extLst>
              <a:ext uri="{FF2B5EF4-FFF2-40B4-BE49-F238E27FC236}">
                <a16:creationId xmlns:a16="http://schemas.microsoft.com/office/drawing/2014/main" id="{7AE192BD-FDBF-453A-B339-FB080E6DFB87}"/>
              </a:ext>
            </a:extLst>
          </p:cNvPr>
          <p:cNvSpPr/>
          <p:nvPr/>
        </p:nvSpPr>
        <p:spPr>
          <a:xfrm>
            <a:off x="310646" y="184330"/>
            <a:ext cx="10307886" cy="584775"/>
          </a:xfrm>
          <a:prstGeom prst="rect">
            <a:avLst/>
          </a:prstGeom>
        </p:spPr>
        <p:txBody>
          <a:bodyPr wrap="none">
            <a:spAutoFit/>
          </a:bodyPr>
          <a:lstStyle/>
          <a:p>
            <a:r>
              <a:rPr lang="en-US" sz="3200" dirty="0">
                <a:solidFill>
                  <a:schemeClr val="accent1">
                    <a:lumMod val="75000"/>
                  </a:schemeClr>
                </a:solidFill>
              </a:rPr>
              <a:t>Primary Mission</a:t>
            </a:r>
            <a:r>
              <a:rPr lang="en-US" sz="3200" dirty="0"/>
              <a:t>: Capture and annotate all public monomers </a:t>
            </a:r>
          </a:p>
        </p:txBody>
      </p:sp>
    </p:spTree>
    <p:extLst>
      <p:ext uri="{BB962C8B-B14F-4D97-AF65-F5344CB8AC3E}">
        <p14:creationId xmlns:p14="http://schemas.microsoft.com/office/powerpoint/2010/main" val="1850247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03162-6ADF-4712-BCA9-CE3A25E21A09}"/>
              </a:ext>
            </a:extLst>
          </p:cNvPr>
          <p:cNvSpPr>
            <a:spLocks noGrp="1"/>
          </p:cNvSpPr>
          <p:nvPr>
            <p:ph type="title"/>
          </p:nvPr>
        </p:nvSpPr>
        <p:spPr>
          <a:xfrm>
            <a:off x="838200" y="365128"/>
            <a:ext cx="10515600" cy="767482"/>
          </a:xfrm>
        </p:spPr>
        <p:txBody>
          <a:bodyPr/>
          <a:lstStyle/>
          <a:p>
            <a:r>
              <a:rPr lang="en-US" dirty="0"/>
              <a:t>monomer.org reference set:</a:t>
            </a:r>
          </a:p>
        </p:txBody>
      </p:sp>
      <p:sp>
        <p:nvSpPr>
          <p:cNvPr id="3" name="Content Placeholder 2">
            <a:extLst>
              <a:ext uri="{FF2B5EF4-FFF2-40B4-BE49-F238E27FC236}">
                <a16:creationId xmlns:a16="http://schemas.microsoft.com/office/drawing/2014/main" id="{14DE31DA-4054-4821-8A45-1BD4054F7ADE}"/>
              </a:ext>
            </a:extLst>
          </p:cNvPr>
          <p:cNvSpPr>
            <a:spLocks noGrp="1"/>
          </p:cNvSpPr>
          <p:nvPr>
            <p:ph idx="1"/>
          </p:nvPr>
        </p:nvSpPr>
        <p:spPr>
          <a:xfrm>
            <a:off x="838200" y="1493116"/>
            <a:ext cx="10515600" cy="4351338"/>
          </a:xfrm>
        </p:spPr>
        <p:txBody>
          <a:bodyPr/>
          <a:lstStyle/>
          <a:p>
            <a:pPr marL="0" indent="0">
              <a:buNone/>
            </a:pPr>
            <a:r>
              <a:rPr lang="en-US" b="1" dirty="0"/>
              <a:t>Reference</a:t>
            </a:r>
            <a:r>
              <a:rPr lang="en-US" dirty="0"/>
              <a:t> </a:t>
            </a:r>
            <a:r>
              <a:rPr lang="en-US" b="1" dirty="0"/>
              <a:t>set</a:t>
            </a:r>
            <a:r>
              <a:rPr lang="en-US" dirty="0"/>
              <a:t>:   </a:t>
            </a:r>
          </a:p>
          <a:p>
            <a:pPr marL="914400" lvl="2" indent="0">
              <a:buNone/>
            </a:pPr>
            <a:endParaRPr lang="en-US" dirty="0"/>
          </a:p>
          <a:p>
            <a:pPr marL="914400" lvl="2" indent="0">
              <a:buNone/>
            </a:pPr>
            <a:r>
              <a:rPr lang="en-US" dirty="0"/>
              <a:t>lib.monomer.org/RNA/</a:t>
            </a:r>
            <a:r>
              <a:rPr lang="en-US" dirty="0" err="1"/>
              <a:t>cet</a:t>
            </a:r>
            <a:endParaRPr lang="en-US" dirty="0"/>
          </a:p>
          <a:p>
            <a:pPr marL="914400" lvl="2" indent="0">
              <a:buNone/>
            </a:pPr>
            <a:endParaRPr lang="en-US" dirty="0"/>
          </a:p>
          <a:p>
            <a:pPr marL="914400" lvl="2" indent="0">
              <a:buNone/>
            </a:pPr>
            <a:r>
              <a:rPr lang="en-US" dirty="0"/>
              <a:t>lib.monomer.org/PEPTIDE/a </a:t>
            </a:r>
          </a:p>
        </p:txBody>
      </p:sp>
      <p:pic>
        <p:nvPicPr>
          <p:cNvPr id="4" name="Picture 3">
            <a:extLst>
              <a:ext uri="{FF2B5EF4-FFF2-40B4-BE49-F238E27FC236}">
                <a16:creationId xmlns:a16="http://schemas.microsoft.com/office/drawing/2014/main" id="{F3C7E3E5-29D9-4DA8-8356-40110C526F53}"/>
              </a:ext>
            </a:extLst>
          </p:cNvPr>
          <p:cNvPicPr>
            <a:picLocks noChangeAspect="1"/>
          </p:cNvPicPr>
          <p:nvPr/>
        </p:nvPicPr>
        <p:blipFill>
          <a:blip r:embed="rId2"/>
          <a:stretch>
            <a:fillRect/>
          </a:stretch>
        </p:blipFill>
        <p:spPr>
          <a:xfrm>
            <a:off x="6708917" y="1929683"/>
            <a:ext cx="4901625" cy="4833071"/>
          </a:xfrm>
          <a:prstGeom prst="rect">
            <a:avLst/>
          </a:prstGeom>
        </p:spPr>
      </p:pic>
      <p:sp>
        <p:nvSpPr>
          <p:cNvPr id="5" name="Arrow: Right 4">
            <a:extLst>
              <a:ext uri="{FF2B5EF4-FFF2-40B4-BE49-F238E27FC236}">
                <a16:creationId xmlns:a16="http://schemas.microsoft.com/office/drawing/2014/main" id="{F4CAF5CA-2A35-47D5-B194-440A6599F032}"/>
              </a:ext>
            </a:extLst>
          </p:cNvPr>
          <p:cNvSpPr/>
          <p:nvPr/>
        </p:nvSpPr>
        <p:spPr>
          <a:xfrm>
            <a:off x="4717473" y="1779586"/>
            <a:ext cx="1991444" cy="1372754"/>
          </a:xfrm>
          <a:prstGeom prst="rightArrow">
            <a:avLst>
              <a:gd name="adj1" fmla="val 19723"/>
              <a:gd name="adj2" fmla="val 50000"/>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dirty="0"/>
          </a:p>
        </p:txBody>
      </p:sp>
      <p:sp>
        <p:nvSpPr>
          <p:cNvPr id="6" name="Rectangle 5">
            <a:extLst>
              <a:ext uri="{FF2B5EF4-FFF2-40B4-BE49-F238E27FC236}">
                <a16:creationId xmlns:a16="http://schemas.microsoft.com/office/drawing/2014/main" id="{CA898B8B-7863-4C45-B63C-F763A4A0AD8F}"/>
              </a:ext>
            </a:extLst>
          </p:cNvPr>
          <p:cNvSpPr/>
          <p:nvPr/>
        </p:nvSpPr>
        <p:spPr>
          <a:xfrm>
            <a:off x="0" y="4001294"/>
            <a:ext cx="7148945" cy="1200329"/>
          </a:xfrm>
          <a:prstGeom prst="rect">
            <a:avLst/>
          </a:prstGeom>
        </p:spPr>
        <p:txBody>
          <a:bodyPr wrap="square">
            <a:spAutoFit/>
          </a:bodyPr>
          <a:lstStyle/>
          <a:p>
            <a:pPr lvl="2"/>
            <a:r>
              <a:rPr lang="en-US" dirty="0"/>
              <a:t>lib.monomer.org/RNA  </a:t>
            </a:r>
            <a:r>
              <a:rPr lang="en-US" sz="1600" b="1" dirty="0">
                <a:solidFill>
                  <a:schemeClr val="accent1">
                    <a:lumMod val="75000"/>
                  </a:schemeClr>
                </a:solidFill>
              </a:rPr>
              <a:t>[ …array of RNA monomers…]</a:t>
            </a:r>
            <a:endParaRPr lang="en-US" b="1" dirty="0">
              <a:solidFill>
                <a:schemeClr val="accent1">
                  <a:lumMod val="75000"/>
                </a:schemeClr>
              </a:solidFill>
            </a:endParaRPr>
          </a:p>
          <a:p>
            <a:pPr lvl="2"/>
            <a:endParaRPr lang="en-US" dirty="0"/>
          </a:p>
          <a:p>
            <a:pPr lvl="1"/>
            <a:r>
              <a:rPr lang="en-US" dirty="0"/>
              <a:t>lib.monomer.org     [ </a:t>
            </a:r>
            <a:r>
              <a:rPr lang="en-US" dirty="0">
                <a:solidFill>
                  <a:schemeClr val="accent1">
                    <a:lumMod val="75000"/>
                  </a:schemeClr>
                </a:solidFill>
              </a:rPr>
              <a:t>…download all monomers in the reference…</a:t>
            </a:r>
            <a:r>
              <a:rPr lang="en-US" dirty="0"/>
              <a:t>]</a:t>
            </a:r>
          </a:p>
          <a:p>
            <a:pPr lvl="2"/>
            <a:r>
              <a:rPr lang="en-US" dirty="0"/>
              <a:t>				</a:t>
            </a:r>
          </a:p>
        </p:txBody>
      </p:sp>
    </p:spTree>
    <p:extLst>
      <p:ext uri="{BB962C8B-B14F-4D97-AF65-F5344CB8AC3E}">
        <p14:creationId xmlns:p14="http://schemas.microsoft.com/office/powerpoint/2010/main" val="973605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9A4DF69-8952-4480-BD67-D535A9F158A0}"/>
              </a:ext>
            </a:extLst>
          </p:cNvPr>
          <p:cNvSpPr>
            <a:spLocks noChangeArrowheads="1"/>
          </p:cNvSpPr>
          <p:nvPr/>
        </p:nvSpPr>
        <p:spPr bwMode="auto">
          <a:xfrm>
            <a:off x="357051" y="4069537"/>
            <a:ext cx="198468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219" name="Picture 3" descr="Cetrorelix.svg">
            <a:extLst>
              <a:ext uri="{FF2B5EF4-FFF2-40B4-BE49-F238E27FC236}">
                <a16:creationId xmlns:a16="http://schemas.microsoft.com/office/drawing/2014/main" id="{EF2D0ABC-D778-4F0D-B242-8F5CED841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864" y="297213"/>
            <a:ext cx="8129451" cy="28918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63C094F-0037-4F3F-BB09-50ACB4EA9EB5}"/>
              </a:ext>
            </a:extLst>
          </p:cNvPr>
          <p:cNvSpPr/>
          <p:nvPr/>
        </p:nvSpPr>
        <p:spPr>
          <a:xfrm>
            <a:off x="2603864" y="3429000"/>
            <a:ext cx="6096000" cy="1477328"/>
          </a:xfrm>
          <a:prstGeom prst="rect">
            <a:avLst/>
          </a:prstGeom>
        </p:spPr>
        <p:txBody>
          <a:bodyPr>
            <a:spAutoFit/>
          </a:bodyPr>
          <a:lstStyle/>
          <a:p>
            <a:r>
              <a:rPr lang="en-US" dirty="0"/>
              <a:t>O=C(N[C@H](CC1=CN=CC=C1)C(N[C@@H](CO)C(N[C@@H](CC2=CC=C(O)C=C2)C(N[C@H](CCCNC(N)=O)C(N[C@@H](CC(C)C)C(N[C@@H](CCCNC(N)=N)C(N(CCC3)[C@@H]3C(N[C@H](C)C(N)=O)=O)=O)=O)=O)=O)=O)=O)[C@@H](CC4=CC=C(Cl)C=C4)NC([C@H](NC(C)=O)CC5=CC6=CC=CC=C6C=C5)=O</a:t>
            </a:r>
          </a:p>
        </p:txBody>
      </p:sp>
      <p:sp>
        <p:nvSpPr>
          <p:cNvPr id="7" name="Rectangle 6">
            <a:extLst>
              <a:ext uri="{FF2B5EF4-FFF2-40B4-BE49-F238E27FC236}">
                <a16:creationId xmlns:a16="http://schemas.microsoft.com/office/drawing/2014/main" id="{A697249B-8B59-477E-9013-9DC6B8B4E8EE}"/>
              </a:ext>
            </a:extLst>
          </p:cNvPr>
          <p:cNvSpPr/>
          <p:nvPr/>
        </p:nvSpPr>
        <p:spPr>
          <a:xfrm>
            <a:off x="308416" y="297213"/>
            <a:ext cx="1850571" cy="584775"/>
          </a:xfrm>
          <a:prstGeom prst="rect">
            <a:avLst/>
          </a:prstGeom>
        </p:spPr>
        <p:txBody>
          <a:bodyPr wrap="none">
            <a:spAutoFit/>
          </a:bodyPr>
          <a:lstStyle/>
          <a:p>
            <a:r>
              <a:rPr lang="en-US" sz="3200" b="1" dirty="0" err="1"/>
              <a:t>Cetrorelix</a:t>
            </a:r>
            <a:endParaRPr lang="en-US" sz="3200" dirty="0"/>
          </a:p>
        </p:txBody>
      </p:sp>
    </p:spTree>
    <p:extLst>
      <p:ext uri="{BB962C8B-B14F-4D97-AF65-F5344CB8AC3E}">
        <p14:creationId xmlns:p14="http://schemas.microsoft.com/office/powerpoint/2010/main" val="3554574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36210D-121D-48DE-962A-3E8915E8B716}"/>
              </a:ext>
            </a:extLst>
          </p:cNvPr>
          <p:cNvPicPr>
            <a:picLocks noChangeAspect="1"/>
          </p:cNvPicPr>
          <p:nvPr/>
        </p:nvPicPr>
        <p:blipFill>
          <a:blip r:embed="rId2"/>
          <a:stretch>
            <a:fillRect/>
          </a:stretch>
        </p:blipFill>
        <p:spPr>
          <a:xfrm>
            <a:off x="-5582" y="782547"/>
            <a:ext cx="12146774" cy="5244179"/>
          </a:xfrm>
          <a:prstGeom prst="rect">
            <a:avLst/>
          </a:prstGeom>
        </p:spPr>
      </p:pic>
      <p:pic>
        <p:nvPicPr>
          <p:cNvPr id="2" name="Picture 1">
            <a:extLst>
              <a:ext uri="{FF2B5EF4-FFF2-40B4-BE49-F238E27FC236}">
                <a16:creationId xmlns:a16="http://schemas.microsoft.com/office/drawing/2014/main" id="{ED406AA6-49AD-4A4B-9EE0-40DA9542D786}"/>
              </a:ext>
            </a:extLst>
          </p:cNvPr>
          <p:cNvPicPr>
            <a:picLocks noChangeAspect="1"/>
          </p:cNvPicPr>
          <p:nvPr/>
        </p:nvPicPr>
        <p:blipFill>
          <a:blip r:embed="rId3"/>
          <a:stretch>
            <a:fillRect/>
          </a:stretch>
        </p:blipFill>
        <p:spPr>
          <a:xfrm>
            <a:off x="257660" y="5937422"/>
            <a:ext cx="2011132" cy="786307"/>
          </a:xfrm>
          <a:prstGeom prst="rect">
            <a:avLst/>
          </a:prstGeom>
        </p:spPr>
      </p:pic>
      <p:pic>
        <p:nvPicPr>
          <p:cNvPr id="1026" name="Picture 2" descr="Pistoia Alliance Logo">
            <a:extLst>
              <a:ext uri="{FF2B5EF4-FFF2-40B4-BE49-F238E27FC236}">
                <a16:creationId xmlns:a16="http://schemas.microsoft.com/office/drawing/2014/main" id="{F3D359D9-579D-4689-A4D0-9775D285BB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797" y="5847429"/>
            <a:ext cx="2857500"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665E66A-5CCB-4E94-9FB4-62804165585B}"/>
              </a:ext>
            </a:extLst>
          </p:cNvPr>
          <p:cNvSpPr/>
          <p:nvPr/>
        </p:nvSpPr>
        <p:spPr>
          <a:xfrm>
            <a:off x="384461" y="106871"/>
            <a:ext cx="11159836" cy="54700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t>http://db.monomer.org/ionis</a:t>
            </a:r>
          </a:p>
        </p:txBody>
      </p:sp>
    </p:spTree>
    <p:extLst>
      <p:ext uri="{BB962C8B-B14F-4D97-AF65-F5344CB8AC3E}">
        <p14:creationId xmlns:p14="http://schemas.microsoft.com/office/powerpoint/2010/main" val="686426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endParaRPr lang="en-US" dirty="0"/>
          </a:p>
        </p:txBody>
      </p:sp>
      <p:sp>
        <p:nvSpPr>
          <p:cNvPr id="5" name="Rectangle 4"/>
          <p:cNvSpPr/>
          <p:nvPr/>
        </p:nvSpPr>
        <p:spPr>
          <a:xfrm>
            <a:off x="319928" y="3352567"/>
            <a:ext cx="11552144" cy="2554545"/>
          </a:xfrm>
          <a:prstGeom prst="rect">
            <a:avLst/>
          </a:prstGeom>
        </p:spPr>
        <p:txBody>
          <a:bodyPr wrap="square">
            <a:spAutoFit/>
          </a:bodyPr>
          <a:lstStyle/>
          <a:p>
            <a:pPr marL="457200"/>
            <a:r>
              <a:rPr lang="en-US" sz="1600" dirty="0">
                <a:solidFill>
                  <a:srgbClr val="000000"/>
                </a:solidFill>
                <a:latin typeface="Arial" panose="020B0604020202020204" pitchFamily="34" charset="0"/>
              </a:rPr>
              <a:t>PEPTIDE1{...</a:t>
            </a:r>
            <a:r>
              <a:rPr lang="en-US" sz="1600" dirty="0" err="1">
                <a:solidFill>
                  <a:srgbClr val="000000"/>
                </a:solidFill>
                <a:latin typeface="Arial" panose="020B0604020202020204" pitchFamily="34" charset="0"/>
              </a:rPr>
              <a:t>light_chain_sequence</a:t>
            </a:r>
            <a:r>
              <a:rPr lang="en-US" sz="1600" dirty="0">
                <a:solidFill>
                  <a:srgbClr val="000000"/>
                </a:solidFill>
                <a:latin typeface="Arial" panose="020B0604020202020204" pitchFamily="34" charset="0"/>
              </a:rPr>
              <a:t>...}|PEPTIDE2{...</a:t>
            </a:r>
            <a:r>
              <a:rPr lang="en-US" sz="1600" dirty="0" err="1">
                <a:solidFill>
                  <a:srgbClr val="000000"/>
                </a:solidFill>
                <a:latin typeface="Arial" panose="020B0604020202020204" pitchFamily="34" charset="0"/>
              </a:rPr>
              <a:t>heavy_chain_sequence</a:t>
            </a:r>
            <a:r>
              <a:rPr lang="en-US" sz="1600" dirty="0">
                <a:solidFill>
                  <a:srgbClr val="000000"/>
                </a:solidFill>
                <a:latin typeface="Arial" panose="020B0604020202020204" pitchFamily="34" charset="0"/>
              </a:rPr>
              <a:t>..}|PEPTIDE3{...</a:t>
            </a:r>
            <a:r>
              <a:rPr lang="en-US" sz="1600" dirty="0" err="1">
                <a:solidFill>
                  <a:srgbClr val="000000"/>
                </a:solidFill>
                <a:latin typeface="Arial" panose="020B0604020202020204" pitchFamily="34" charset="0"/>
              </a:rPr>
              <a:t>light_chain_sequence</a:t>
            </a:r>
            <a:r>
              <a:rPr lang="en-US" sz="1600" dirty="0">
                <a:solidFill>
                  <a:srgbClr val="000000"/>
                </a:solidFill>
                <a:latin typeface="Arial" panose="020B0604020202020204" pitchFamily="34" charset="0"/>
              </a:rPr>
              <a:t>....}|PEPTIDE4{..</a:t>
            </a:r>
            <a:r>
              <a:rPr lang="en-US" sz="1600" dirty="0" err="1">
                <a:solidFill>
                  <a:srgbClr val="000000"/>
                </a:solidFill>
                <a:latin typeface="Arial" panose="020B0604020202020204" pitchFamily="34" charset="0"/>
              </a:rPr>
              <a:t>heavy_chain_sequence</a:t>
            </a:r>
            <a:r>
              <a:rPr lang="en-US" sz="1600" dirty="0">
                <a:solidFill>
                  <a:srgbClr val="000000"/>
                </a:solidFill>
                <a:latin typeface="Arial" panose="020B0604020202020204" pitchFamily="34" charset="0"/>
              </a:rPr>
              <a:t>...}|</a:t>
            </a:r>
            <a:r>
              <a:rPr lang="en-US" sz="1600" dirty="0">
                <a:solidFill>
                  <a:srgbClr val="CC0000"/>
                </a:solidFill>
                <a:latin typeface="Arial" panose="020B0604020202020204" pitchFamily="34" charset="0"/>
              </a:rPr>
              <a:t>CHEM1{[MCC]}</a:t>
            </a:r>
            <a:r>
              <a:rPr lang="en-US" sz="1600" dirty="0">
                <a:solidFill>
                  <a:srgbClr val="000000"/>
                </a:solidFill>
                <a:latin typeface="Arial" panose="020B0604020202020204" pitchFamily="34" charset="0"/>
              </a:rPr>
              <a:t>$PEPTIDE1,PEPTIDE1,134:R3-194:R3|PEPTIDE2,PEPTIDE3,229:R3-229:R3|PEPTIDE4,PEPTIDE4,134:R3-194:R3|PEPTIDE1,PEPTIDE1,23:R3-88:R3|PEPTIDE3,PEPTIDE4,223:R3-214:R3|PEPTIDE3,PEPTIDE3,370:R3-428:R3|PEPTIDE2,PEPTIDE2,264:R3-324:R3|PEPTIDE3,PEPTIDE3,147:R3-203:R3|PEPTIDE4,PEPTIDE4,23:R3-88:R3|PEPTIDE2,PEPTIDE1,223:R3-214:R3|PEPTIDE2,PEPTIDE2,22:R3-96:R3|PEPTIDE3,PEPTIDE3,22:R3-96:R3|PEPTIDE2,PEPTIDE2,147:R3-203:R3|PEPTIDE2,PEPTIDE2,370:R3-428:R3|PEPTIDE3,PEPTIDE3,264:R3-324:R3|PEPTIDE2,PEPTIDE3,232:R3-232:R3$</a:t>
            </a:r>
            <a:r>
              <a:rPr lang="en-US" sz="1600" dirty="0">
                <a:solidFill>
                  <a:srgbClr val="CC0000"/>
                </a:solidFill>
                <a:latin typeface="Arial" panose="020B0604020202020204" pitchFamily="34" charset="0"/>
              </a:rPr>
              <a:t>G1(PEPTIDE1+PEPTIDE2+PEPTIDE3+PEPTIDE4)|G2(CHEM1+G1:3.4)</a:t>
            </a:r>
            <a:r>
              <a:rPr lang="en-US" sz="1600" dirty="0">
                <a:solidFill>
                  <a:srgbClr val="000000"/>
                </a:solidFill>
                <a:latin typeface="Arial" panose="020B0604020202020204" pitchFamily="34" charset="0"/>
              </a:rPr>
              <a:t>$</a:t>
            </a:r>
            <a:r>
              <a:rPr lang="en-US" sz="1600" b="1" dirty="0">
                <a:solidFill>
                  <a:srgbClr val="000000"/>
                </a:solidFill>
                <a:latin typeface="Arial" panose="020B0604020202020204" pitchFamily="34" charset="0"/>
              </a:rPr>
              <a:t>db.monomer.org/Genentech</a:t>
            </a:r>
            <a:r>
              <a:rPr lang="en-US" sz="1600" dirty="0">
                <a:solidFill>
                  <a:srgbClr val="000000"/>
                </a:solidFill>
                <a:latin typeface="Arial" panose="020B0604020202020204" pitchFamily="34" charset="0"/>
              </a:rPr>
              <a:t>$V2.0</a:t>
            </a:r>
            <a:endParaRPr lang="en-US" sz="1600" dirty="0"/>
          </a:p>
          <a:p>
            <a:br>
              <a:rPr lang="en-US" sz="1600" dirty="0"/>
            </a:br>
            <a:endParaRPr lang="en-US" sz="1600" dirty="0"/>
          </a:p>
        </p:txBody>
      </p:sp>
      <p:pic>
        <p:nvPicPr>
          <p:cNvPr id="6148" name="Picture 4" descr="KADCYLA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564" y="114487"/>
            <a:ext cx="2005428" cy="243149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5074024" y="-227385"/>
            <a:ext cx="8229600" cy="1143000"/>
          </a:xfrm>
        </p:spPr>
        <p:txBody>
          <a:bodyPr/>
          <a:lstStyle/>
          <a:p>
            <a:r>
              <a:rPr lang="en-US" dirty="0" err="1"/>
              <a:t>Trastuzumab</a:t>
            </a:r>
            <a:r>
              <a:rPr lang="en-US" dirty="0"/>
              <a:t> with </a:t>
            </a:r>
            <a:r>
              <a:rPr lang="en-US" dirty="0" err="1"/>
              <a:t>Emtansine</a:t>
            </a:r>
            <a:endParaRPr lang="en-US" dirty="0"/>
          </a:p>
        </p:txBody>
      </p:sp>
      <p:sp>
        <p:nvSpPr>
          <p:cNvPr id="10" name="Rectangle 9"/>
          <p:cNvSpPr/>
          <p:nvPr/>
        </p:nvSpPr>
        <p:spPr>
          <a:xfrm>
            <a:off x="1705538" y="6039401"/>
            <a:ext cx="8249771" cy="707886"/>
          </a:xfrm>
          <a:prstGeom prst="rect">
            <a:avLst/>
          </a:prstGeom>
        </p:spPr>
        <p:txBody>
          <a:bodyPr wrap="square">
            <a:spAutoFit/>
          </a:bodyPr>
          <a:lstStyle/>
          <a:p>
            <a:r>
              <a:rPr lang="en-US" sz="1000" b="1" dirty="0"/>
              <a:t>Statistical Modeling of the Drug Load Distribution on </a:t>
            </a:r>
            <a:r>
              <a:rPr lang="en-US" sz="1000" b="1" dirty="0" err="1"/>
              <a:t>Trastuzumab</a:t>
            </a:r>
            <a:r>
              <a:rPr lang="en-US" sz="1000" b="1" dirty="0"/>
              <a:t> </a:t>
            </a:r>
            <a:r>
              <a:rPr lang="en-US" sz="1000" b="1" dirty="0" err="1"/>
              <a:t>Emtansine</a:t>
            </a:r>
            <a:r>
              <a:rPr lang="en-US" sz="1000" b="1" dirty="0"/>
              <a:t> (</a:t>
            </a:r>
            <a:r>
              <a:rPr lang="en-US" sz="1000" b="1" dirty="0" err="1"/>
              <a:t>Kadcyla</a:t>
            </a:r>
            <a:r>
              <a:rPr lang="en-US" sz="1000" b="1" dirty="0"/>
              <a:t>), a Lysine-Linked Antibody Drug Conjugate</a:t>
            </a:r>
          </a:p>
          <a:p>
            <a:r>
              <a:rPr lang="en-US" sz="1000" dirty="0"/>
              <a:t>Michael T. Kim*†, Yan Chen†, Joseph </a:t>
            </a:r>
            <a:r>
              <a:rPr lang="en-US" sz="1000" dirty="0" err="1"/>
              <a:t>Marhoul</a:t>
            </a:r>
            <a:r>
              <a:rPr lang="en-US" sz="1000" dirty="0"/>
              <a:t>‡, and Fred Jacobson†</a:t>
            </a:r>
          </a:p>
          <a:p>
            <a:r>
              <a:rPr lang="en-US" sz="1000" dirty="0"/>
              <a:t>†Departments of Protein Analytical Chemistry and ‡Biostatistics Genentech, </a:t>
            </a:r>
            <a:r>
              <a:rPr lang="en-US" sz="1000" dirty="0" err="1"/>
              <a:t>Inc</a:t>
            </a:r>
            <a:r>
              <a:rPr lang="en-US" sz="1000" dirty="0"/>
              <a:t>, South San Francisco, California 94080 United States</a:t>
            </a:r>
          </a:p>
          <a:p>
            <a:r>
              <a:rPr lang="en-US" sz="1000" dirty="0" err="1"/>
              <a:t>Bioconjugate</a:t>
            </a:r>
            <a:r>
              <a:rPr lang="en-US" sz="1000" dirty="0"/>
              <a:t> Chem., 2014, 25 (7), pp 1223–1232</a:t>
            </a:r>
          </a:p>
        </p:txBody>
      </p:sp>
      <p:pic>
        <p:nvPicPr>
          <p:cNvPr id="11" name="Picture 6" descr="Abstrac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588" y="915615"/>
            <a:ext cx="2476500" cy="131254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297456" y="2361311"/>
            <a:ext cx="5657850" cy="369332"/>
          </a:xfrm>
          <a:prstGeom prst="rect">
            <a:avLst/>
          </a:prstGeom>
        </p:spPr>
        <p:txBody>
          <a:bodyPr wrap="square">
            <a:spAutoFit/>
          </a:bodyPr>
          <a:lstStyle/>
          <a:p>
            <a:r>
              <a:rPr lang="en-US" dirty="0"/>
              <a:t>Target average drug to antibody ratio (DAR) of 3.5</a:t>
            </a:r>
          </a:p>
        </p:txBody>
      </p:sp>
    </p:spTree>
    <p:extLst>
      <p:ext uri="{BB962C8B-B14F-4D97-AF65-F5344CB8AC3E}">
        <p14:creationId xmlns:p14="http://schemas.microsoft.com/office/powerpoint/2010/main" val="4255046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agnetic Disk 4">
            <a:extLst>
              <a:ext uri="{FF2B5EF4-FFF2-40B4-BE49-F238E27FC236}">
                <a16:creationId xmlns:a16="http://schemas.microsoft.com/office/drawing/2014/main" id="{D39020DD-768F-4B65-9A85-89C151BC4C0B}"/>
              </a:ext>
            </a:extLst>
          </p:cNvPr>
          <p:cNvSpPr/>
          <p:nvPr/>
        </p:nvSpPr>
        <p:spPr>
          <a:xfrm>
            <a:off x="475259" y="3073928"/>
            <a:ext cx="5799550" cy="1478072"/>
          </a:xfrm>
          <a:prstGeom prst="flowChartMagneticDisk">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lib.monomer.org</a:t>
            </a:r>
          </a:p>
        </p:txBody>
      </p:sp>
      <p:pic>
        <p:nvPicPr>
          <p:cNvPr id="6" name="Picture 5">
            <a:extLst>
              <a:ext uri="{FF2B5EF4-FFF2-40B4-BE49-F238E27FC236}">
                <a16:creationId xmlns:a16="http://schemas.microsoft.com/office/drawing/2014/main" id="{F84D8CCA-982C-4974-B02A-413B212131F9}"/>
              </a:ext>
            </a:extLst>
          </p:cNvPr>
          <p:cNvPicPr>
            <a:picLocks noChangeAspect="1"/>
          </p:cNvPicPr>
          <p:nvPr/>
        </p:nvPicPr>
        <p:blipFill>
          <a:blip r:embed="rId2"/>
          <a:stretch>
            <a:fillRect/>
          </a:stretch>
        </p:blipFill>
        <p:spPr>
          <a:xfrm>
            <a:off x="364048" y="510829"/>
            <a:ext cx="6424943" cy="2534208"/>
          </a:xfrm>
          <a:prstGeom prst="rect">
            <a:avLst/>
          </a:prstGeom>
        </p:spPr>
      </p:pic>
      <p:pic>
        <p:nvPicPr>
          <p:cNvPr id="3074" name="Picture 2" descr="http://cdn5.pistoiaalliance.org/wp-content/uploads/2014/09/HELM_logo_full_rgb1.png">
            <a:extLst>
              <a:ext uri="{FF2B5EF4-FFF2-40B4-BE49-F238E27FC236}">
                <a16:creationId xmlns:a16="http://schemas.microsoft.com/office/drawing/2014/main" id="{87307C4F-1CA0-4672-94AD-2B9ECAEF6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760" y="4868563"/>
            <a:ext cx="2862648" cy="1145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9FD343A-EC03-4C3B-89BC-043A4DE659FF}"/>
              </a:ext>
            </a:extLst>
          </p:cNvPr>
          <p:cNvSpPr txBox="1"/>
          <p:nvPr/>
        </p:nvSpPr>
        <p:spPr>
          <a:xfrm>
            <a:off x="6895070" y="869992"/>
            <a:ext cx="4732638" cy="1815882"/>
          </a:xfrm>
          <a:prstGeom prst="rect">
            <a:avLst/>
          </a:prstGeom>
          <a:noFill/>
        </p:spPr>
        <p:txBody>
          <a:bodyPr wrap="square" rtlCol="0">
            <a:spAutoFit/>
          </a:bodyPr>
          <a:lstStyle/>
          <a:p>
            <a:r>
              <a:rPr lang="en-US" sz="2800" dirty="0"/>
              <a:t>HELM &amp; monomer.org reference library will serve as the standard for managing biopolymers</a:t>
            </a:r>
          </a:p>
        </p:txBody>
      </p:sp>
      <p:pic>
        <p:nvPicPr>
          <p:cNvPr id="8" name="Picture 7">
            <a:extLst>
              <a:ext uri="{FF2B5EF4-FFF2-40B4-BE49-F238E27FC236}">
                <a16:creationId xmlns:a16="http://schemas.microsoft.com/office/drawing/2014/main" id="{E425540B-F126-4020-9EDB-4585AA78BFC8}"/>
              </a:ext>
            </a:extLst>
          </p:cNvPr>
          <p:cNvPicPr>
            <a:picLocks noChangeAspect="1"/>
          </p:cNvPicPr>
          <p:nvPr/>
        </p:nvPicPr>
        <p:blipFill>
          <a:blip r:embed="rId4"/>
          <a:stretch>
            <a:fillRect/>
          </a:stretch>
        </p:blipFill>
        <p:spPr>
          <a:xfrm>
            <a:off x="8168059" y="2987765"/>
            <a:ext cx="1847848" cy="528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D233D692-DBB6-42C1-8F33-40BC51676DCA}"/>
              </a:ext>
            </a:extLst>
          </p:cNvPr>
          <p:cNvPicPr>
            <a:picLocks noChangeAspect="1"/>
          </p:cNvPicPr>
          <p:nvPr/>
        </p:nvPicPr>
        <p:blipFill>
          <a:blip r:embed="rId5"/>
          <a:stretch>
            <a:fillRect/>
          </a:stretch>
        </p:blipFill>
        <p:spPr>
          <a:xfrm>
            <a:off x="8168059" y="3814988"/>
            <a:ext cx="1847848" cy="679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D28DB052-A1AF-4A75-8A34-51800D46790F}"/>
              </a:ext>
            </a:extLst>
          </p:cNvPr>
          <p:cNvPicPr>
            <a:picLocks noChangeAspect="1"/>
          </p:cNvPicPr>
          <p:nvPr/>
        </p:nvPicPr>
        <p:blipFill>
          <a:blip r:embed="rId6"/>
          <a:stretch>
            <a:fillRect/>
          </a:stretch>
        </p:blipFill>
        <p:spPr>
          <a:xfrm>
            <a:off x="8168059" y="4792845"/>
            <a:ext cx="1847848" cy="528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D23089A0-A06D-42EF-AAF8-44FCD5B65894}"/>
              </a:ext>
            </a:extLst>
          </p:cNvPr>
          <p:cNvPicPr>
            <a:picLocks noChangeAspect="1"/>
          </p:cNvPicPr>
          <p:nvPr/>
        </p:nvPicPr>
        <p:blipFill>
          <a:blip r:embed="rId7"/>
          <a:stretch>
            <a:fillRect/>
          </a:stretch>
        </p:blipFill>
        <p:spPr>
          <a:xfrm>
            <a:off x="8168061" y="5657524"/>
            <a:ext cx="3517297" cy="692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Arrow: Right 11">
            <a:extLst>
              <a:ext uri="{FF2B5EF4-FFF2-40B4-BE49-F238E27FC236}">
                <a16:creationId xmlns:a16="http://schemas.microsoft.com/office/drawing/2014/main" id="{4F4805AD-A994-4231-8D0D-E39666B84518}"/>
              </a:ext>
            </a:extLst>
          </p:cNvPr>
          <p:cNvSpPr/>
          <p:nvPr/>
        </p:nvSpPr>
        <p:spPr>
          <a:xfrm>
            <a:off x="6462584" y="2780270"/>
            <a:ext cx="1334530" cy="3207738"/>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44706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B83A-2018-432E-8332-647D6740CC78}"/>
              </a:ext>
            </a:extLst>
          </p:cNvPr>
          <p:cNvSpPr>
            <a:spLocks noGrp="1"/>
          </p:cNvSpPr>
          <p:nvPr>
            <p:ph type="title"/>
          </p:nvPr>
        </p:nvSpPr>
        <p:spPr>
          <a:xfrm>
            <a:off x="516082" y="302782"/>
            <a:ext cx="11558154" cy="1325563"/>
          </a:xfrm>
        </p:spPr>
        <p:txBody>
          <a:bodyPr>
            <a:normAutofit/>
          </a:bodyPr>
          <a:lstStyle/>
          <a:p>
            <a:r>
              <a:rPr lang="en-US" sz="3600" dirty="0"/>
              <a:t>A central reference set lowers the barrier to meta-analysis of chemical entities:</a:t>
            </a:r>
          </a:p>
        </p:txBody>
      </p:sp>
      <p:sp>
        <p:nvSpPr>
          <p:cNvPr id="3" name="Content Placeholder 2">
            <a:extLst>
              <a:ext uri="{FF2B5EF4-FFF2-40B4-BE49-F238E27FC236}">
                <a16:creationId xmlns:a16="http://schemas.microsoft.com/office/drawing/2014/main" id="{427EAAA4-5DB5-42C3-AEBE-EB55C019A82B}"/>
              </a:ext>
            </a:extLst>
          </p:cNvPr>
          <p:cNvSpPr>
            <a:spLocks noGrp="1"/>
          </p:cNvSpPr>
          <p:nvPr>
            <p:ph idx="1"/>
          </p:nvPr>
        </p:nvSpPr>
        <p:spPr/>
        <p:txBody>
          <a:bodyPr>
            <a:normAutofit/>
          </a:bodyPr>
          <a:lstStyle/>
          <a:p>
            <a:pPr marL="457200" lvl="1" indent="0">
              <a:buNone/>
            </a:pPr>
            <a:r>
              <a:rPr lang="en-US" dirty="0"/>
              <a:t>e.g. </a:t>
            </a:r>
          </a:p>
          <a:p>
            <a:pPr marL="457200" lvl="1" indent="0">
              <a:buNone/>
            </a:pPr>
            <a:endParaRPr lang="en-US" dirty="0"/>
          </a:p>
          <a:p>
            <a:pPr marL="457200" lvl="1" indent="0">
              <a:buNone/>
            </a:pPr>
            <a:r>
              <a:rPr lang="en-US" dirty="0"/>
              <a:t>Oligonucleotide backbone search of PTO structures</a:t>
            </a:r>
          </a:p>
          <a:p>
            <a:pPr marL="457200" lvl="1" indent="0">
              <a:buNone/>
            </a:pPr>
            <a:endParaRPr lang="en-US" dirty="0"/>
          </a:p>
          <a:p>
            <a:pPr marL="457200" lvl="1" indent="0">
              <a:buNone/>
            </a:pPr>
            <a:r>
              <a:rPr lang="en-US" dirty="0"/>
              <a:t>Machine Learning: algorithms require computationally tractable resources for training models</a:t>
            </a:r>
          </a:p>
          <a:p>
            <a:pPr marL="457200" lvl="1" indent="0">
              <a:buNone/>
            </a:pPr>
            <a:endParaRPr lang="en-US" dirty="0"/>
          </a:p>
          <a:p>
            <a:pPr marL="457200" lvl="1" indent="0">
              <a:buNone/>
            </a:pPr>
            <a:r>
              <a:rPr lang="en-US" dirty="0"/>
              <a:t>Large SAR assays need to be captured in a way that make it simple to understand relationships</a:t>
            </a:r>
          </a:p>
          <a:p>
            <a:pPr marL="914400" lvl="2" indent="0">
              <a:buNone/>
            </a:pPr>
            <a:r>
              <a:rPr lang="en-US" dirty="0"/>
              <a:t>e.g.  Functional groups, peptides sequence, oligonucleotide backbone sequence , etc.</a:t>
            </a:r>
          </a:p>
        </p:txBody>
      </p:sp>
    </p:spTree>
    <p:extLst>
      <p:ext uri="{BB962C8B-B14F-4D97-AF65-F5344CB8AC3E}">
        <p14:creationId xmlns:p14="http://schemas.microsoft.com/office/powerpoint/2010/main" val="1071036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6FC5-87EF-4FDF-8379-AF74D3307A3C}"/>
              </a:ext>
            </a:extLst>
          </p:cNvPr>
          <p:cNvSpPr>
            <a:spLocks noGrp="1"/>
          </p:cNvSpPr>
          <p:nvPr>
            <p:ph type="title"/>
          </p:nvPr>
        </p:nvSpPr>
        <p:spPr/>
        <p:txBody>
          <a:bodyPr/>
          <a:lstStyle/>
          <a:p>
            <a:r>
              <a:rPr lang="en-US" dirty="0"/>
              <a:t>Libraries </a:t>
            </a:r>
          </a:p>
        </p:txBody>
      </p:sp>
      <p:sp>
        <p:nvSpPr>
          <p:cNvPr id="3" name="Content Placeholder 2">
            <a:extLst>
              <a:ext uri="{FF2B5EF4-FFF2-40B4-BE49-F238E27FC236}">
                <a16:creationId xmlns:a16="http://schemas.microsoft.com/office/drawing/2014/main" id="{50CCA509-2182-404E-AA98-696ED6DDAF2C}"/>
              </a:ext>
            </a:extLst>
          </p:cNvPr>
          <p:cNvSpPr>
            <a:spLocks noGrp="1"/>
          </p:cNvSpPr>
          <p:nvPr>
            <p:ph idx="1"/>
          </p:nvPr>
        </p:nvSpPr>
        <p:spPr>
          <a:xfrm>
            <a:off x="332628" y="1544209"/>
            <a:ext cx="10958384" cy="756937"/>
          </a:xfrm>
        </p:spPr>
        <p:txBody>
          <a:bodyPr/>
          <a:lstStyle/>
          <a:p>
            <a:r>
              <a:rPr lang="en-US" dirty="0"/>
              <a:t>Example: </a:t>
            </a:r>
          </a:p>
          <a:p>
            <a:pPr marL="0" indent="0">
              <a:buNone/>
            </a:pPr>
            <a:endParaRPr lang="en-US" dirty="0"/>
          </a:p>
        </p:txBody>
      </p:sp>
      <p:sp>
        <p:nvSpPr>
          <p:cNvPr id="4" name="Rectangle 3">
            <a:extLst>
              <a:ext uri="{FF2B5EF4-FFF2-40B4-BE49-F238E27FC236}">
                <a16:creationId xmlns:a16="http://schemas.microsoft.com/office/drawing/2014/main" id="{5DE5BD8B-C02C-44EE-AB2A-3F0C6567E26D}"/>
              </a:ext>
            </a:extLst>
          </p:cNvPr>
          <p:cNvSpPr/>
          <p:nvPr/>
        </p:nvSpPr>
        <p:spPr>
          <a:xfrm>
            <a:off x="900988" y="2154666"/>
            <a:ext cx="6426055" cy="3970318"/>
          </a:xfrm>
          <a:prstGeom prst="rect">
            <a:avLst/>
          </a:prstGeom>
        </p:spPr>
        <p:txBody>
          <a:bodyPr wrap="none">
            <a:spAutoFit/>
          </a:bodyPr>
          <a:lstStyle/>
          <a:p>
            <a:r>
              <a:rPr lang="en-US" dirty="0">
                <a:solidFill>
                  <a:srgbClr val="008700"/>
                </a:solidFill>
                <a:latin typeface="Lucida Console" panose="020B0609040504020204" pitchFamily="49" charset="0"/>
              </a:rPr>
              <a:t>from</a:t>
            </a:r>
            <a:r>
              <a:rPr lang="en-US" dirty="0">
                <a:solidFill>
                  <a:prstClr val="black"/>
                </a:solidFill>
                <a:latin typeface="Lucida Console" panose="020B0609040504020204" pitchFamily="49" charset="0"/>
              </a:rPr>
              <a:t> </a:t>
            </a:r>
            <a:r>
              <a:rPr lang="en-US" dirty="0">
                <a:solidFill>
                  <a:srgbClr val="0087D7"/>
                </a:solidFill>
                <a:latin typeface="Lucida Console" panose="020B0609040504020204" pitchFamily="49" charset="0"/>
              </a:rPr>
              <a:t>monomer.org</a:t>
            </a:r>
            <a:r>
              <a:rPr lang="en-US" dirty="0">
                <a:solidFill>
                  <a:prstClr val="black"/>
                </a:solidFill>
                <a:latin typeface="Lucida Console" panose="020B0609040504020204" pitchFamily="49" charset="0"/>
              </a:rPr>
              <a:t> </a:t>
            </a:r>
            <a:r>
              <a:rPr lang="en-US" dirty="0">
                <a:solidFill>
                  <a:srgbClr val="008700"/>
                </a:solidFill>
                <a:latin typeface="Lucida Console" panose="020B0609040504020204" pitchFamily="49" charset="0"/>
              </a:rPr>
              <a:t>import</a:t>
            </a:r>
            <a:r>
              <a:rPr lang="en-US" dirty="0">
                <a:solidFill>
                  <a:prstClr val="black"/>
                </a:solidFill>
                <a:latin typeface="Lucida Console" panose="020B0609040504020204" pitchFamily="49" charset="0"/>
              </a:rPr>
              <a:t> Monomers</a:t>
            </a:r>
          </a:p>
          <a:p>
            <a:endParaRPr lang="en-US" dirty="0"/>
          </a:p>
          <a:p>
            <a:r>
              <a:rPr lang="en-US" dirty="0"/>
              <a:t>ref = Monomers ()</a:t>
            </a:r>
          </a:p>
          <a:p>
            <a:endParaRPr lang="en-US" dirty="0"/>
          </a:p>
          <a:p>
            <a:r>
              <a:rPr lang="en-US" dirty="0" err="1"/>
              <a:t>idt</a:t>
            </a:r>
            <a:r>
              <a:rPr lang="en-US" dirty="0"/>
              <a:t> = Monomers (‘</a:t>
            </a:r>
            <a:r>
              <a:rPr lang="en-US" dirty="0" err="1"/>
              <a:t>idt</a:t>
            </a:r>
            <a:r>
              <a:rPr lang="en-US" dirty="0"/>
              <a:t>’)</a:t>
            </a:r>
          </a:p>
          <a:p>
            <a:endParaRPr lang="en-US" dirty="0"/>
          </a:p>
          <a:p>
            <a:r>
              <a:rPr lang="en-US" dirty="0" err="1"/>
              <a:t>myStructure</a:t>
            </a:r>
            <a:r>
              <a:rPr lang="en-US" dirty="0"/>
              <a:t> = ‘RNA1{d(G)</a:t>
            </a:r>
            <a:r>
              <a:rPr lang="en-US" dirty="0" err="1"/>
              <a:t>p.d</a:t>
            </a:r>
            <a:r>
              <a:rPr lang="en-US" dirty="0"/>
              <a:t>(A) …</a:t>
            </a:r>
            <a:r>
              <a:rPr lang="en-US" dirty="0" err="1"/>
              <a:t>etc</a:t>
            </a:r>
            <a:r>
              <a:rPr lang="en-US" dirty="0"/>
              <a:t>… }$$$$</a:t>
            </a:r>
          </a:p>
          <a:p>
            <a:endParaRPr lang="en-US" dirty="0"/>
          </a:p>
          <a:p>
            <a:r>
              <a:rPr lang="en-US" dirty="0" err="1"/>
              <a:t>idtStructure</a:t>
            </a:r>
            <a:r>
              <a:rPr lang="en-US" dirty="0"/>
              <a:t> = ‘RNA1{[de](G)[</a:t>
            </a:r>
            <a:r>
              <a:rPr lang="en-US" dirty="0" err="1"/>
              <a:t>po</a:t>
            </a:r>
            <a:r>
              <a:rPr lang="en-US" dirty="0"/>
              <a:t>].[de](A) …</a:t>
            </a:r>
            <a:r>
              <a:rPr lang="en-US" dirty="0" err="1"/>
              <a:t>etc</a:t>
            </a:r>
            <a:r>
              <a:rPr lang="en-US" dirty="0"/>
              <a:t>… }$$$$</a:t>
            </a:r>
          </a:p>
          <a:p>
            <a:endParaRPr lang="en-US" dirty="0"/>
          </a:p>
          <a:p>
            <a:r>
              <a:rPr lang="en-US" dirty="0"/>
              <a:t>print (</a:t>
            </a:r>
            <a:r>
              <a:rPr lang="en-US" dirty="0" err="1"/>
              <a:t>idt.structure</a:t>
            </a:r>
            <a:r>
              <a:rPr lang="en-US" dirty="0"/>
              <a:t> ( </a:t>
            </a:r>
            <a:r>
              <a:rPr lang="en-US" dirty="0" err="1"/>
              <a:t>idtStructure</a:t>
            </a:r>
            <a:r>
              <a:rPr lang="en-US" dirty="0"/>
              <a:t> ) == </a:t>
            </a:r>
            <a:r>
              <a:rPr lang="en-US" dirty="0" err="1"/>
              <a:t>ref.structure</a:t>
            </a:r>
            <a:r>
              <a:rPr lang="en-US" dirty="0"/>
              <a:t> ( </a:t>
            </a:r>
            <a:r>
              <a:rPr lang="en-US" dirty="0" err="1"/>
              <a:t>myStructure</a:t>
            </a:r>
            <a:r>
              <a:rPr lang="en-US" dirty="0"/>
              <a:t> ) )</a:t>
            </a:r>
          </a:p>
          <a:p>
            <a:endParaRPr lang="en-US" dirty="0"/>
          </a:p>
          <a:p>
            <a:endParaRPr lang="en-US" dirty="0"/>
          </a:p>
          <a:p>
            <a:endParaRPr lang="en-US" dirty="0"/>
          </a:p>
        </p:txBody>
      </p:sp>
      <p:sp>
        <p:nvSpPr>
          <p:cNvPr id="6" name="Right Brace 5">
            <a:extLst>
              <a:ext uri="{FF2B5EF4-FFF2-40B4-BE49-F238E27FC236}">
                <a16:creationId xmlns:a16="http://schemas.microsoft.com/office/drawing/2014/main" id="{60B51577-A090-4713-BAE7-523EE62FDCC1}"/>
              </a:ext>
            </a:extLst>
          </p:cNvPr>
          <p:cNvSpPr/>
          <p:nvPr/>
        </p:nvSpPr>
        <p:spPr>
          <a:xfrm>
            <a:off x="7256457" y="4683213"/>
            <a:ext cx="724930" cy="756937"/>
          </a:xfrm>
          <a:prstGeom prst="rightBrace">
            <a:avLst>
              <a:gd name="adj1" fmla="val 0"/>
              <a:gd name="adj2" fmla="val 5107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08644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Arrow: Rotate right">
            <a:extLst>
              <a:ext uri="{FF2B5EF4-FFF2-40B4-BE49-F238E27FC236}">
                <a16:creationId xmlns:a16="http://schemas.microsoft.com/office/drawing/2014/main" id="{6A320A30-428B-4278-94D3-543B9B662B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9745" y="0"/>
            <a:ext cx="5294716" cy="5294716"/>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1" name="Graphic 10" descr="Arrow: Rotate right">
            <a:extLst>
              <a:ext uri="{FF2B5EF4-FFF2-40B4-BE49-F238E27FC236}">
                <a16:creationId xmlns:a16="http://schemas.microsoft.com/office/drawing/2014/main" id="{6A6B5A7E-4AB1-4656-B70E-02A28F4CA8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526827" y="0"/>
            <a:ext cx="5294709" cy="5294716"/>
          </a:xfrm>
          <a:prstGeom prst="rect">
            <a:avLst/>
          </a:prstGeom>
        </p:spPr>
      </p:pic>
      <p:sp>
        <p:nvSpPr>
          <p:cNvPr id="8" name="Oval 7">
            <a:extLst>
              <a:ext uri="{FF2B5EF4-FFF2-40B4-BE49-F238E27FC236}">
                <a16:creationId xmlns:a16="http://schemas.microsoft.com/office/drawing/2014/main" id="{948E0E4F-166E-4DF9-9FB3-F807331D06EA}"/>
              </a:ext>
            </a:extLst>
          </p:cNvPr>
          <p:cNvSpPr/>
          <p:nvPr/>
        </p:nvSpPr>
        <p:spPr>
          <a:xfrm>
            <a:off x="1983885" y="1143002"/>
            <a:ext cx="1766375" cy="176637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Software User Interface</a:t>
            </a:r>
          </a:p>
        </p:txBody>
      </p:sp>
      <p:sp>
        <p:nvSpPr>
          <p:cNvPr id="13" name="Oval 12">
            <a:extLst>
              <a:ext uri="{FF2B5EF4-FFF2-40B4-BE49-F238E27FC236}">
                <a16:creationId xmlns:a16="http://schemas.microsoft.com/office/drawing/2014/main" id="{820B5BD9-D93F-4E1C-AC7A-AEA4DBC7986D}"/>
              </a:ext>
            </a:extLst>
          </p:cNvPr>
          <p:cNvSpPr/>
          <p:nvPr/>
        </p:nvSpPr>
        <p:spPr>
          <a:xfrm>
            <a:off x="8369121" y="1143001"/>
            <a:ext cx="1766375" cy="176637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Software Scripting language</a:t>
            </a:r>
          </a:p>
        </p:txBody>
      </p:sp>
      <p:pic>
        <p:nvPicPr>
          <p:cNvPr id="15" name="Picture 14">
            <a:extLst>
              <a:ext uri="{FF2B5EF4-FFF2-40B4-BE49-F238E27FC236}">
                <a16:creationId xmlns:a16="http://schemas.microsoft.com/office/drawing/2014/main" id="{AAD33AA1-63A8-46F5-957D-C3D441210B7B}"/>
              </a:ext>
            </a:extLst>
          </p:cNvPr>
          <p:cNvPicPr>
            <a:picLocks noChangeAspect="1"/>
          </p:cNvPicPr>
          <p:nvPr/>
        </p:nvPicPr>
        <p:blipFill>
          <a:blip r:embed="rId5"/>
          <a:stretch>
            <a:fillRect/>
          </a:stretch>
        </p:blipFill>
        <p:spPr>
          <a:xfrm>
            <a:off x="4621896" y="4731133"/>
            <a:ext cx="3168599" cy="1127169"/>
          </a:xfrm>
          <a:prstGeom prst="rect">
            <a:avLst/>
          </a:prstGeom>
        </p:spPr>
      </p:pic>
    </p:spTree>
    <p:extLst>
      <p:ext uri="{BB962C8B-B14F-4D97-AF65-F5344CB8AC3E}">
        <p14:creationId xmlns:p14="http://schemas.microsoft.com/office/powerpoint/2010/main" val="1555437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EFCD49-9996-4C57-8F1F-F52189D19BE0}"/>
              </a:ext>
            </a:extLst>
          </p:cNvPr>
          <p:cNvPicPr>
            <a:picLocks noChangeAspect="1"/>
          </p:cNvPicPr>
          <p:nvPr/>
        </p:nvPicPr>
        <p:blipFill>
          <a:blip r:embed="rId3"/>
          <a:stretch>
            <a:fillRect/>
          </a:stretch>
        </p:blipFill>
        <p:spPr>
          <a:xfrm>
            <a:off x="0" y="0"/>
            <a:ext cx="6605041" cy="6858000"/>
          </a:xfrm>
          <a:prstGeom prst="rect">
            <a:avLst/>
          </a:prstGeom>
        </p:spPr>
      </p:pic>
      <p:grpSp>
        <p:nvGrpSpPr>
          <p:cNvPr id="8" name="Group 7">
            <a:extLst>
              <a:ext uri="{FF2B5EF4-FFF2-40B4-BE49-F238E27FC236}">
                <a16:creationId xmlns:a16="http://schemas.microsoft.com/office/drawing/2014/main" id="{77C80E6E-9FF2-4146-B4F7-1FA3220C2AFF}"/>
              </a:ext>
            </a:extLst>
          </p:cNvPr>
          <p:cNvGrpSpPr/>
          <p:nvPr/>
        </p:nvGrpSpPr>
        <p:grpSpPr>
          <a:xfrm>
            <a:off x="0" y="-125896"/>
            <a:ext cx="12192000" cy="6858000"/>
            <a:chOff x="0" y="-125896"/>
            <a:chExt cx="12192000" cy="6858000"/>
          </a:xfrm>
        </p:grpSpPr>
        <p:pic>
          <p:nvPicPr>
            <p:cNvPr id="7" name="Picture 6">
              <a:extLst>
                <a:ext uri="{FF2B5EF4-FFF2-40B4-BE49-F238E27FC236}">
                  <a16:creationId xmlns:a16="http://schemas.microsoft.com/office/drawing/2014/main" id="{4DC9C070-DE83-4855-9027-39F4A3160A42}"/>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0" y="-125896"/>
              <a:ext cx="6605041" cy="6858000"/>
            </a:xfrm>
            <a:prstGeom prst="rect">
              <a:avLst/>
            </a:prstGeom>
          </p:spPr>
        </p:pic>
        <p:pic>
          <p:nvPicPr>
            <p:cNvPr id="6" name="Picture 5">
              <a:extLst>
                <a:ext uri="{FF2B5EF4-FFF2-40B4-BE49-F238E27FC236}">
                  <a16:creationId xmlns:a16="http://schemas.microsoft.com/office/drawing/2014/main" id="{52803D55-DE31-4F6A-9168-6FBDD8CDBF1E}"/>
                </a:ext>
              </a:extLst>
            </p:cNvPr>
            <p:cNvPicPr>
              <a:picLocks noChangeAspect="1"/>
            </p:cNvPicPr>
            <p:nvPr/>
          </p:nvPicPr>
          <p:blipFill>
            <a:blip r:embed="rId6"/>
            <a:stretch>
              <a:fillRect/>
            </a:stretch>
          </p:blipFill>
          <p:spPr>
            <a:xfrm>
              <a:off x="123825" y="1237008"/>
              <a:ext cx="12068175" cy="1123950"/>
            </a:xfrm>
            <a:prstGeom prst="rect">
              <a:avLst/>
            </a:prstGeom>
          </p:spPr>
        </p:pic>
      </p:grpSp>
      <p:pic>
        <p:nvPicPr>
          <p:cNvPr id="10" name="Picture 9">
            <a:extLst>
              <a:ext uri="{FF2B5EF4-FFF2-40B4-BE49-F238E27FC236}">
                <a16:creationId xmlns:a16="http://schemas.microsoft.com/office/drawing/2014/main" id="{54F7BAE3-5654-4577-B77C-1BC543A2F496}"/>
              </a:ext>
            </a:extLst>
          </p:cNvPr>
          <p:cNvPicPr>
            <a:picLocks noChangeAspect="1"/>
          </p:cNvPicPr>
          <p:nvPr/>
        </p:nvPicPr>
        <p:blipFill>
          <a:blip r:embed="rId7"/>
          <a:stretch>
            <a:fillRect/>
          </a:stretch>
        </p:blipFill>
        <p:spPr>
          <a:xfrm>
            <a:off x="1392194" y="3302162"/>
            <a:ext cx="5220730" cy="16714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Arrow: Curved Left 10">
            <a:extLst>
              <a:ext uri="{FF2B5EF4-FFF2-40B4-BE49-F238E27FC236}">
                <a16:creationId xmlns:a16="http://schemas.microsoft.com/office/drawing/2014/main" id="{4180C370-1AF5-4207-821C-E57639FFE5A4}"/>
              </a:ext>
            </a:extLst>
          </p:cNvPr>
          <p:cNvSpPr/>
          <p:nvPr/>
        </p:nvSpPr>
        <p:spPr>
          <a:xfrm>
            <a:off x="6487299" y="2360958"/>
            <a:ext cx="1709707" cy="2581746"/>
          </a:xfrm>
          <a:prstGeom prst="curvedLeftArrow">
            <a:avLst>
              <a:gd name="adj1" fmla="val 13423"/>
              <a:gd name="adj2" fmla="val 50000"/>
              <a:gd name="adj3" fmla="val 25000"/>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16A09390-B45F-4373-BB2A-800B25501050}"/>
              </a:ext>
            </a:extLst>
          </p:cNvPr>
          <p:cNvSpPr/>
          <p:nvPr/>
        </p:nvSpPr>
        <p:spPr>
          <a:xfrm>
            <a:off x="8204889" y="3155451"/>
            <a:ext cx="2594919" cy="17872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Monomer.org</a:t>
            </a:r>
          </a:p>
        </p:txBody>
      </p:sp>
    </p:spTree>
    <p:extLst>
      <p:ext uri="{BB962C8B-B14F-4D97-AF65-F5344CB8AC3E}">
        <p14:creationId xmlns:p14="http://schemas.microsoft.com/office/powerpoint/2010/main" val="2261397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E399CC-A068-4398-AD04-DAD76F946134}"/>
              </a:ext>
            </a:extLst>
          </p:cNvPr>
          <p:cNvPicPr>
            <a:picLocks noChangeAspect="1"/>
          </p:cNvPicPr>
          <p:nvPr/>
        </p:nvPicPr>
        <p:blipFill>
          <a:blip r:embed="rId3"/>
          <a:stretch>
            <a:fillRect/>
          </a:stretch>
        </p:blipFill>
        <p:spPr>
          <a:xfrm>
            <a:off x="1395413" y="585789"/>
            <a:ext cx="9401175" cy="5686425"/>
          </a:xfrm>
          <a:prstGeom prst="rect">
            <a:avLst/>
          </a:prstGeom>
        </p:spPr>
      </p:pic>
      <p:grpSp>
        <p:nvGrpSpPr>
          <p:cNvPr id="9" name="Group 8">
            <a:extLst>
              <a:ext uri="{FF2B5EF4-FFF2-40B4-BE49-F238E27FC236}">
                <a16:creationId xmlns:a16="http://schemas.microsoft.com/office/drawing/2014/main" id="{4AA14F52-96C4-4105-BAC7-D1347859DEF2}"/>
              </a:ext>
            </a:extLst>
          </p:cNvPr>
          <p:cNvGrpSpPr/>
          <p:nvPr/>
        </p:nvGrpSpPr>
        <p:grpSpPr>
          <a:xfrm>
            <a:off x="52388" y="585788"/>
            <a:ext cx="12087225" cy="5686425"/>
            <a:chOff x="52387" y="585786"/>
            <a:chExt cx="12087225" cy="5686425"/>
          </a:xfrm>
        </p:grpSpPr>
        <p:pic>
          <p:nvPicPr>
            <p:cNvPr id="5" name="Picture 4">
              <a:extLst>
                <a:ext uri="{FF2B5EF4-FFF2-40B4-BE49-F238E27FC236}">
                  <a16:creationId xmlns:a16="http://schemas.microsoft.com/office/drawing/2014/main" id="{71BA7A00-00B9-43D6-83D8-98AE44E2273D}"/>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1482498" y="585786"/>
              <a:ext cx="9401175" cy="5686425"/>
            </a:xfrm>
            <a:prstGeom prst="rect">
              <a:avLst/>
            </a:prstGeom>
          </p:spPr>
        </p:pic>
        <p:pic>
          <p:nvPicPr>
            <p:cNvPr id="8" name="Picture 7">
              <a:extLst>
                <a:ext uri="{FF2B5EF4-FFF2-40B4-BE49-F238E27FC236}">
                  <a16:creationId xmlns:a16="http://schemas.microsoft.com/office/drawing/2014/main" id="{399EEA75-A017-444F-A71E-E8F06FC2CCE4}"/>
                </a:ext>
              </a:extLst>
            </p:cNvPr>
            <p:cNvPicPr>
              <a:picLocks noChangeAspect="1"/>
            </p:cNvPicPr>
            <p:nvPr/>
          </p:nvPicPr>
          <p:blipFill>
            <a:blip r:embed="rId6"/>
            <a:stretch>
              <a:fillRect/>
            </a:stretch>
          </p:blipFill>
          <p:spPr>
            <a:xfrm>
              <a:off x="52387" y="2490787"/>
              <a:ext cx="12087225" cy="1876425"/>
            </a:xfrm>
            <a:prstGeom prst="rect">
              <a:avLst/>
            </a:prstGeom>
          </p:spPr>
        </p:pic>
      </p:grpSp>
    </p:spTree>
    <p:extLst>
      <p:ext uri="{BB962C8B-B14F-4D97-AF65-F5344CB8AC3E}">
        <p14:creationId xmlns:p14="http://schemas.microsoft.com/office/powerpoint/2010/main" val="2037173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DA2E-765F-4DCE-A1DB-C3DD4D727F8A}"/>
              </a:ext>
            </a:extLst>
          </p:cNvPr>
          <p:cNvSpPr>
            <a:spLocks noGrp="1"/>
          </p:cNvSpPr>
          <p:nvPr>
            <p:ph type="title"/>
          </p:nvPr>
        </p:nvSpPr>
        <p:spPr>
          <a:xfrm>
            <a:off x="640772" y="926236"/>
            <a:ext cx="10515600" cy="1325563"/>
          </a:xfrm>
        </p:spPr>
        <p:txBody>
          <a:bodyPr/>
          <a:lstStyle/>
          <a:p>
            <a:r>
              <a:rPr lang="en-US" dirty="0"/>
              <a:t>Come join us!</a:t>
            </a:r>
          </a:p>
        </p:txBody>
      </p:sp>
      <p:sp>
        <p:nvSpPr>
          <p:cNvPr id="5" name="TextBox 4">
            <a:extLst>
              <a:ext uri="{FF2B5EF4-FFF2-40B4-BE49-F238E27FC236}">
                <a16:creationId xmlns:a16="http://schemas.microsoft.com/office/drawing/2014/main" id="{66A7E23A-A411-44AE-A128-39F34A0934BA}"/>
              </a:ext>
            </a:extLst>
          </p:cNvPr>
          <p:cNvSpPr txBox="1"/>
          <p:nvPr/>
        </p:nvSpPr>
        <p:spPr>
          <a:xfrm>
            <a:off x="3782290" y="2878282"/>
            <a:ext cx="5039591" cy="369332"/>
          </a:xfrm>
          <a:prstGeom prst="rect">
            <a:avLst/>
          </a:prstGeom>
          <a:noFill/>
        </p:spPr>
        <p:txBody>
          <a:bodyPr wrap="square" rtlCol="0">
            <a:spAutoFit/>
          </a:bodyPr>
          <a:lstStyle/>
          <a:p>
            <a:r>
              <a:rPr lang="en-US" dirty="0"/>
              <a:t>Jeff Milton   jmilton@ionisph.com</a:t>
            </a:r>
          </a:p>
        </p:txBody>
      </p:sp>
      <p:sp>
        <p:nvSpPr>
          <p:cNvPr id="6" name="Title 1">
            <a:extLst>
              <a:ext uri="{FF2B5EF4-FFF2-40B4-BE49-F238E27FC236}">
                <a16:creationId xmlns:a16="http://schemas.microsoft.com/office/drawing/2014/main" id="{FEF49F08-CB42-4811-A52E-D3DB125CEA44}"/>
              </a:ext>
            </a:extLst>
          </p:cNvPr>
          <p:cNvSpPr txBox="1">
            <a:spLocks/>
          </p:cNvSpPr>
          <p:nvPr/>
        </p:nvSpPr>
        <p:spPr>
          <a:xfrm>
            <a:off x="8260771" y="4767408"/>
            <a:ext cx="36298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Thank you!</a:t>
            </a:r>
          </a:p>
        </p:txBody>
      </p:sp>
    </p:spTree>
    <p:extLst>
      <p:ext uri="{BB962C8B-B14F-4D97-AF65-F5344CB8AC3E}">
        <p14:creationId xmlns:p14="http://schemas.microsoft.com/office/powerpoint/2010/main" val="1476993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r.ionispharma.com/system/files-encrypted/nasdaq_kms/inline-images/campus-thumb.jpg">
            <a:extLst>
              <a:ext uri="{FF2B5EF4-FFF2-40B4-BE49-F238E27FC236}">
                <a16:creationId xmlns:a16="http://schemas.microsoft.com/office/drawing/2014/main" id="{B8837593-0269-44D2-8E1A-93BE557DE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48" y="348950"/>
            <a:ext cx="19050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ogo2">
            <a:extLst>
              <a:ext uri="{FF2B5EF4-FFF2-40B4-BE49-F238E27FC236}">
                <a16:creationId xmlns:a16="http://schemas.microsoft.com/office/drawing/2014/main" id="{57FB9CDD-E27B-437F-A024-493EE6DED1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48" y="1615775"/>
            <a:ext cx="1905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istoia Alliance Logo">
            <a:extLst>
              <a:ext uri="{FF2B5EF4-FFF2-40B4-BE49-F238E27FC236}">
                <a16:creationId xmlns:a16="http://schemas.microsoft.com/office/drawing/2014/main" id="{20162E7C-A64A-4794-8FD6-4AFDB91561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4947" y="465438"/>
            <a:ext cx="2857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7637129-B97B-45A6-8D38-D4AAC7167E2A}"/>
              </a:ext>
            </a:extLst>
          </p:cNvPr>
          <p:cNvPicPr>
            <a:picLocks noChangeAspect="1"/>
          </p:cNvPicPr>
          <p:nvPr/>
        </p:nvPicPr>
        <p:blipFill>
          <a:blip r:embed="rId6"/>
          <a:stretch>
            <a:fillRect/>
          </a:stretch>
        </p:blipFill>
        <p:spPr>
          <a:xfrm>
            <a:off x="4515622" y="1592318"/>
            <a:ext cx="2076450" cy="811845"/>
          </a:xfrm>
          <a:prstGeom prst="rect">
            <a:avLst/>
          </a:prstGeom>
        </p:spPr>
      </p:pic>
      <p:pic>
        <p:nvPicPr>
          <p:cNvPr id="5" name="Picture 4">
            <a:extLst>
              <a:ext uri="{FF2B5EF4-FFF2-40B4-BE49-F238E27FC236}">
                <a16:creationId xmlns:a16="http://schemas.microsoft.com/office/drawing/2014/main" id="{216F2B95-56FB-4796-94A6-6E83ED93964C}"/>
              </a:ext>
            </a:extLst>
          </p:cNvPr>
          <p:cNvPicPr>
            <a:picLocks noChangeAspect="1"/>
          </p:cNvPicPr>
          <p:nvPr/>
        </p:nvPicPr>
        <p:blipFill>
          <a:blip r:embed="rId7"/>
          <a:stretch>
            <a:fillRect/>
          </a:stretch>
        </p:blipFill>
        <p:spPr>
          <a:xfrm>
            <a:off x="6869246" y="259492"/>
            <a:ext cx="1237431" cy="967946"/>
          </a:xfrm>
          <a:prstGeom prst="rect">
            <a:avLst/>
          </a:prstGeom>
        </p:spPr>
      </p:pic>
      <p:pic>
        <p:nvPicPr>
          <p:cNvPr id="6" name="Picture 5">
            <a:extLst>
              <a:ext uri="{FF2B5EF4-FFF2-40B4-BE49-F238E27FC236}">
                <a16:creationId xmlns:a16="http://schemas.microsoft.com/office/drawing/2014/main" id="{7A36B358-B02E-4604-B433-3E4F998C829A}"/>
              </a:ext>
            </a:extLst>
          </p:cNvPr>
          <p:cNvPicPr>
            <a:picLocks noChangeAspect="1"/>
          </p:cNvPicPr>
          <p:nvPr/>
        </p:nvPicPr>
        <p:blipFill>
          <a:blip r:embed="rId8"/>
          <a:stretch>
            <a:fillRect/>
          </a:stretch>
        </p:blipFill>
        <p:spPr>
          <a:xfrm>
            <a:off x="4425136" y="4352540"/>
            <a:ext cx="2257425" cy="1323975"/>
          </a:xfrm>
          <a:prstGeom prst="rect">
            <a:avLst/>
          </a:prstGeom>
        </p:spPr>
      </p:pic>
      <p:pic>
        <p:nvPicPr>
          <p:cNvPr id="5132" name="Picture 12" descr="RDKit Logo">
            <a:extLst>
              <a:ext uri="{FF2B5EF4-FFF2-40B4-BE49-F238E27FC236}">
                <a16:creationId xmlns:a16="http://schemas.microsoft.com/office/drawing/2014/main" id="{BA8C470C-99A0-4B48-8159-A0E2E8A91A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7294" y="1398163"/>
            <a:ext cx="12001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upload.wikimedia.org/wikipedia/commons/thumb/2/25/Open_Access_logo_PLoS_white.svg/170px-Open_Access_logo_PLoS_white.svg.png">
            <a:extLst>
              <a:ext uri="{FF2B5EF4-FFF2-40B4-BE49-F238E27FC236}">
                <a16:creationId xmlns:a16="http://schemas.microsoft.com/office/drawing/2014/main" id="{3DBA2B78-7213-4374-BAB1-6FEF809A9CE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23151" y="3747701"/>
            <a:ext cx="1619250" cy="25336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77CA2D5-6B89-41D4-822D-5534D1DEF508}"/>
              </a:ext>
            </a:extLst>
          </p:cNvPr>
          <p:cNvSpPr txBox="1"/>
          <p:nvPr/>
        </p:nvSpPr>
        <p:spPr>
          <a:xfrm>
            <a:off x="497294" y="3076770"/>
            <a:ext cx="3274541" cy="3416320"/>
          </a:xfrm>
          <a:prstGeom prst="rect">
            <a:avLst/>
          </a:prstGeom>
          <a:noFill/>
        </p:spPr>
        <p:txBody>
          <a:bodyPr wrap="square" rtlCol="0">
            <a:spAutoFit/>
          </a:bodyPr>
          <a:lstStyle/>
          <a:p>
            <a:r>
              <a:rPr lang="en-US" b="1" dirty="0"/>
              <a:t>Dave Yaron</a:t>
            </a:r>
          </a:p>
          <a:p>
            <a:r>
              <a:rPr lang="en-US" b="1" dirty="0"/>
              <a:t>Phil Bourne</a:t>
            </a:r>
          </a:p>
          <a:p>
            <a:r>
              <a:rPr lang="en-US" b="1" dirty="0"/>
              <a:t>Eric Swayze</a:t>
            </a:r>
          </a:p>
          <a:p>
            <a:r>
              <a:rPr lang="en-US" b="1" dirty="0"/>
              <a:t>Chris Hart</a:t>
            </a:r>
          </a:p>
          <a:p>
            <a:r>
              <a:rPr lang="it-IT" b="1" dirty="0"/>
              <a:t>Michael Migawa </a:t>
            </a:r>
          </a:p>
          <a:p>
            <a:r>
              <a:rPr lang="en-US" b="1" dirty="0"/>
              <a:t>TP Prakash </a:t>
            </a:r>
          </a:p>
          <a:p>
            <a:r>
              <a:rPr lang="en-US" b="1" dirty="0"/>
              <a:t>Sergio </a:t>
            </a:r>
            <a:r>
              <a:rPr lang="en-US" b="1" dirty="0" err="1"/>
              <a:t>Rotstein</a:t>
            </a:r>
            <a:endParaRPr lang="en-US" b="1" dirty="0"/>
          </a:p>
          <a:p>
            <a:r>
              <a:rPr lang="fr-FR" b="1" dirty="0"/>
              <a:t>Claire Bellamy</a:t>
            </a:r>
          </a:p>
          <a:p>
            <a:r>
              <a:rPr lang="en-US" b="1" dirty="0" err="1"/>
              <a:t>Tianhong</a:t>
            </a:r>
            <a:r>
              <a:rPr lang="en-US" b="1" dirty="0"/>
              <a:t>  Zhang</a:t>
            </a:r>
          </a:p>
          <a:p>
            <a:r>
              <a:rPr lang="en-US" b="1" dirty="0"/>
              <a:t>Tony </a:t>
            </a:r>
            <a:r>
              <a:rPr lang="en-US" b="1" dirty="0" err="1"/>
              <a:t>Yongwen</a:t>
            </a:r>
            <a:endParaRPr lang="en-US" b="1" dirty="0"/>
          </a:p>
          <a:p>
            <a:r>
              <a:rPr lang="fr-FR" b="1" dirty="0"/>
              <a:t>Pierre  Morieux </a:t>
            </a:r>
          </a:p>
          <a:p>
            <a:r>
              <a:rPr lang="nb-NO" b="1" dirty="0"/>
              <a:t>Andrew  Smellie</a:t>
            </a:r>
            <a:endParaRPr lang="en-US" b="1" dirty="0"/>
          </a:p>
        </p:txBody>
      </p:sp>
      <p:pic>
        <p:nvPicPr>
          <p:cNvPr id="9" name="Picture 8">
            <a:extLst>
              <a:ext uri="{FF2B5EF4-FFF2-40B4-BE49-F238E27FC236}">
                <a16:creationId xmlns:a16="http://schemas.microsoft.com/office/drawing/2014/main" id="{11D60A0C-C3CA-4F0B-B0C9-FBCEF007D769}"/>
              </a:ext>
            </a:extLst>
          </p:cNvPr>
          <p:cNvPicPr>
            <a:picLocks noChangeAspect="1"/>
          </p:cNvPicPr>
          <p:nvPr/>
        </p:nvPicPr>
        <p:blipFill>
          <a:blip r:embed="rId11"/>
          <a:stretch>
            <a:fillRect/>
          </a:stretch>
        </p:blipFill>
        <p:spPr>
          <a:xfrm>
            <a:off x="3771837" y="3081755"/>
            <a:ext cx="4410075" cy="590550"/>
          </a:xfrm>
          <a:prstGeom prst="rect">
            <a:avLst/>
          </a:prstGeom>
        </p:spPr>
      </p:pic>
    </p:spTree>
    <p:extLst>
      <p:ext uri="{BB962C8B-B14F-4D97-AF65-F5344CB8AC3E}">
        <p14:creationId xmlns:p14="http://schemas.microsoft.com/office/powerpoint/2010/main" val="1682437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2CC601-D041-4FAE-8F0C-EF1D4D139784}"/>
              </a:ext>
            </a:extLst>
          </p:cNvPr>
          <p:cNvPicPr>
            <a:picLocks noChangeAspect="1"/>
          </p:cNvPicPr>
          <p:nvPr/>
        </p:nvPicPr>
        <p:blipFill>
          <a:blip r:embed="rId2"/>
          <a:stretch>
            <a:fillRect/>
          </a:stretch>
        </p:blipFill>
        <p:spPr>
          <a:xfrm>
            <a:off x="2977129" y="157161"/>
            <a:ext cx="9118155" cy="3501605"/>
          </a:xfrm>
          <a:prstGeom prst="rect">
            <a:avLst/>
          </a:prstGeom>
        </p:spPr>
      </p:pic>
      <p:sp>
        <p:nvSpPr>
          <p:cNvPr id="4" name="Rectangle 3">
            <a:extLst>
              <a:ext uri="{FF2B5EF4-FFF2-40B4-BE49-F238E27FC236}">
                <a16:creationId xmlns:a16="http://schemas.microsoft.com/office/drawing/2014/main" id="{C8DFA335-2546-4887-96D0-5022D2DEEC5A}"/>
              </a:ext>
            </a:extLst>
          </p:cNvPr>
          <p:cNvSpPr/>
          <p:nvPr/>
        </p:nvSpPr>
        <p:spPr>
          <a:xfrm>
            <a:off x="308416" y="297213"/>
            <a:ext cx="1659429" cy="584775"/>
          </a:xfrm>
          <a:prstGeom prst="rect">
            <a:avLst/>
          </a:prstGeom>
        </p:spPr>
        <p:txBody>
          <a:bodyPr wrap="none">
            <a:spAutoFit/>
          </a:bodyPr>
          <a:lstStyle/>
          <a:p>
            <a:r>
              <a:rPr lang="en-US" sz="3200" b="1" dirty="0" err="1"/>
              <a:t>Patisiran</a:t>
            </a:r>
            <a:endParaRPr lang="en-US" sz="3200" dirty="0"/>
          </a:p>
        </p:txBody>
      </p:sp>
      <p:pic>
        <p:nvPicPr>
          <p:cNvPr id="9" name="Picture 8">
            <a:extLst>
              <a:ext uri="{FF2B5EF4-FFF2-40B4-BE49-F238E27FC236}">
                <a16:creationId xmlns:a16="http://schemas.microsoft.com/office/drawing/2014/main" id="{BEB254BA-0716-4255-B348-BE4B44CF1668}"/>
              </a:ext>
            </a:extLst>
          </p:cNvPr>
          <p:cNvPicPr>
            <a:picLocks noChangeAspect="1"/>
          </p:cNvPicPr>
          <p:nvPr/>
        </p:nvPicPr>
        <p:blipFill>
          <a:blip r:embed="rId3"/>
          <a:stretch>
            <a:fillRect/>
          </a:stretch>
        </p:blipFill>
        <p:spPr>
          <a:xfrm>
            <a:off x="96716" y="2928939"/>
            <a:ext cx="9010650" cy="3771900"/>
          </a:xfrm>
          <a:prstGeom prst="rect">
            <a:avLst/>
          </a:prstGeom>
        </p:spPr>
      </p:pic>
    </p:spTree>
    <p:extLst>
      <p:ext uri="{BB962C8B-B14F-4D97-AF65-F5344CB8AC3E}">
        <p14:creationId xmlns:p14="http://schemas.microsoft.com/office/powerpoint/2010/main" val="3016720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F6AE-344F-4D20-A1DF-D861890529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0C54BE-882D-4DF4-B685-3E7334C23F1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24370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DC4C68-0A8E-436C-9C10-D8ACC818BDF6}"/>
              </a:ext>
            </a:extLst>
          </p:cNvPr>
          <p:cNvSpPr/>
          <p:nvPr/>
        </p:nvSpPr>
        <p:spPr>
          <a:xfrm>
            <a:off x="2137502" y="1604673"/>
            <a:ext cx="8241175" cy="3231654"/>
          </a:xfrm>
          <a:prstGeom prst="rect">
            <a:avLst/>
          </a:prstGeom>
        </p:spPr>
        <p:txBody>
          <a:bodyPr wrap="square">
            <a:spAutoFit/>
          </a:bodyPr>
          <a:lstStyle/>
          <a:p>
            <a:r>
              <a:rPr lang="en-US" sz="1200" dirty="0">
                <a:solidFill>
                  <a:srgbClr val="000000"/>
                </a:solidFill>
                <a:latin typeface="Dejavu Sans Mono"/>
              </a:rPr>
              <a:t>(Heavy chain)</a:t>
            </a:r>
            <a:br>
              <a:rPr lang="en-US" sz="1200" dirty="0"/>
            </a:br>
            <a:r>
              <a:rPr lang="en-US" sz="1200" dirty="0">
                <a:solidFill>
                  <a:srgbClr val="000000"/>
                </a:solidFill>
                <a:latin typeface="Dejavu Sans Mono"/>
              </a:rPr>
              <a:t>EVQLVESGGD LVQPGRSLRL SCAASGFIFS NYGMSWVRQA PGKGLEWVAT ISSASTYSYY</a:t>
            </a:r>
            <a:br>
              <a:rPr lang="en-US" sz="1200" dirty="0"/>
            </a:br>
            <a:r>
              <a:rPr lang="en-US" sz="1200" dirty="0">
                <a:solidFill>
                  <a:srgbClr val="000000"/>
                </a:solidFill>
                <a:latin typeface="Dejavu Sans Mono"/>
              </a:rPr>
              <a:t>PDSVKGRFTI SRDNAKNSLY LQMNSLRVED TALYYCGRHS DGNFAFGYWG QGTLVTVSSA</a:t>
            </a:r>
            <a:br>
              <a:rPr lang="en-US" sz="1200" dirty="0"/>
            </a:br>
            <a:r>
              <a:rPr lang="en-US" sz="1200" dirty="0">
                <a:solidFill>
                  <a:srgbClr val="000000"/>
                </a:solidFill>
                <a:latin typeface="Dejavu Sans Mono"/>
              </a:rPr>
              <a:t>STKGPSVFPL APSSKSTSGG TAALGCLVKD YFPEPVTVSW NSGALTSGVH TFPAVLQSSG</a:t>
            </a:r>
            <a:br>
              <a:rPr lang="en-US" sz="1200" dirty="0"/>
            </a:br>
            <a:r>
              <a:rPr lang="en-US" sz="1200" dirty="0">
                <a:solidFill>
                  <a:srgbClr val="000000"/>
                </a:solidFill>
                <a:latin typeface="Dejavu Sans Mono"/>
              </a:rPr>
              <a:t>LYSLSSVVTV PSSSLGTQTY ICNVNHKPSN TKVDKKVEPK SCDKTHTCPP CPAPELLGGP</a:t>
            </a:r>
            <a:br>
              <a:rPr lang="en-US" sz="1200" dirty="0"/>
            </a:br>
            <a:r>
              <a:rPr lang="en-US" sz="1200" dirty="0">
                <a:solidFill>
                  <a:srgbClr val="000000"/>
                </a:solidFill>
                <a:latin typeface="Dejavu Sans Mono"/>
              </a:rPr>
              <a:t>SVFLFPPKPK DTLMISRTPE VTCVVVDVSH EDPEVKFNWY VDGVEVHNAK TKPREEQYNS</a:t>
            </a:r>
            <a:br>
              <a:rPr lang="en-US" sz="1200" dirty="0"/>
            </a:br>
            <a:r>
              <a:rPr lang="en-US" sz="1200" dirty="0">
                <a:solidFill>
                  <a:srgbClr val="000000"/>
                </a:solidFill>
                <a:latin typeface="Dejavu Sans Mono"/>
              </a:rPr>
              <a:t>TYRVVSVLTV LHQDWLNGKE YKCKVSNKAL PAPIEKTISK AKGQPREPQV YTLPPSRDEL</a:t>
            </a:r>
            <a:br>
              <a:rPr lang="en-US" sz="1200" dirty="0"/>
            </a:br>
            <a:r>
              <a:rPr lang="en-US" sz="1200" dirty="0">
                <a:solidFill>
                  <a:srgbClr val="000000"/>
                </a:solidFill>
                <a:latin typeface="Dejavu Sans Mono"/>
              </a:rPr>
              <a:t>TKNQVSLTCL VKGFYPSDIA VEWESNGQPE NNYKTTPPVL DSDGSFFLYS KLTVDKSRWQ</a:t>
            </a:r>
            <a:br>
              <a:rPr lang="en-US" sz="1200" dirty="0"/>
            </a:br>
            <a:r>
              <a:rPr lang="en-US" sz="1200" dirty="0">
                <a:solidFill>
                  <a:srgbClr val="000000"/>
                </a:solidFill>
                <a:latin typeface="Dejavu Sans Mono"/>
              </a:rPr>
              <a:t>QGNVFSCSVM HEALHNHYTQ KSLSLSPGK (dimer)</a:t>
            </a:r>
            <a:br>
              <a:rPr lang="en-US" sz="1200" dirty="0"/>
            </a:br>
            <a:r>
              <a:rPr lang="en-US" sz="1200" dirty="0">
                <a:solidFill>
                  <a:srgbClr val="000000"/>
                </a:solidFill>
                <a:latin typeface="Dejavu Sans Mono"/>
              </a:rPr>
              <a:t>(Light chain)</a:t>
            </a:r>
            <a:br>
              <a:rPr lang="en-US" sz="1200" dirty="0"/>
            </a:br>
            <a:r>
              <a:rPr lang="en-US" sz="1200" dirty="0">
                <a:solidFill>
                  <a:srgbClr val="000000"/>
                </a:solidFill>
                <a:latin typeface="Dejavu Sans Mono"/>
              </a:rPr>
              <a:t>DVLMTQSPLS LPVTPGEPAS ISCRSSRNIV HINGDTYLEW YLQKPGQSPQ LLIYKVSNRF</a:t>
            </a:r>
            <a:br>
              <a:rPr lang="en-US" sz="1200" dirty="0"/>
            </a:br>
            <a:r>
              <a:rPr lang="en-US" sz="1200" dirty="0">
                <a:solidFill>
                  <a:srgbClr val="000000"/>
                </a:solidFill>
                <a:latin typeface="Dejavu Sans Mono"/>
              </a:rPr>
              <a:t>SGVPDRFSGS GSGTDFTLKI SRVEAEDVGV YYCFQGSLLP WTFGQGTKVE IKRTVAAPSV</a:t>
            </a:r>
            <a:br>
              <a:rPr lang="en-US" sz="1200" dirty="0"/>
            </a:br>
            <a:r>
              <a:rPr lang="en-US" sz="1200" dirty="0">
                <a:solidFill>
                  <a:srgbClr val="000000"/>
                </a:solidFill>
                <a:latin typeface="Dejavu Sans Mono"/>
              </a:rPr>
              <a:t>FIFPPSDEQL KSGTASVVCL LNNFYPREAK VQWKVDNALQ SGNSQESVTE QDSKDSTYSL</a:t>
            </a:r>
            <a:br>
              <a:rPr lang="en-US" sz="1200" dirty="0"/>
            </a:br>
            <a:r>
              <a:rPr lang="en-US" sz="1200" dirty="0">
                <a:solidFill>
                  <a:srgbClr val="000000"/>
                </a:solidFill>
                <a:latin typeface="Dejavu Sans Mono"/>
              </a:rPr>
              <a:t>SSTLTLSKAD YEKHKVYACE VTHQGLSSPV TKSFNRGEC (dimer)</a:t>
            </a:r>
            <a:br>
              <a:rPr lang="en-US" sz="1200" dirty="0"/>
            </a:br>
            <a:r>
              <a:rPr lang="en-US" sz="1200" dirty="0">
                <a:solidFill>
                  <a:srgbClr val="000000"/>
                </a:solidFill>
                <a:latin typeface="Dejavu Sans Mono"/>
              </a:rPr>
              <a:t>(disulfide bridge: H22-H96; H146-H202; H222-L219; H228-H'228; H231-H'231; H263-H323; H369-H427; H'B22-H'96; H'146-H'202; H'222-L'219; H'263-H'323; H'369-H'427; L23-L93; L139-L199; L'23-L'93; L'139-L'199)</a:t>
            </a:r>
            <a:endParaRPr lang="en-US" sz="1200" dirty="0"/>
          </a:p>
        </p:txBody>
      </p:sp>
      <p:sp>
        <p:nvSpPr>
          <p:cNvPr id="7" name="Rectangle 1">
            <a:extLst>
              <a:ext uri="{FF2B5EF4-FFF2-40B4-BE49-F238E27FC236}">
                <a16:creationId xmlns:a16="http://schemas.microsoft.com/office/drawing/2014/main" id="{4B17EE17-BB5C-4401-A963-AA0AE68F5CA4}"/>
              </a:ext>
            </a:extLst>
          </p:cNvPr>
          <p:cNvSpPr>
            <a:spLocks noChangeArrowheads="1"/>
          </p:cNvSpPr>
          <p:nvPr/>
        </p:nvSpPr>
        <p:spPr bwMode="auto">
          <a:xfrm>
            <a:off x="459611" y="9015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9BA6029A-9966-47F9-BDD5-2B8C8EA63B9A}"/>
              </a:ext>
            </a:extLst>
          </p:cNvPr>
          <p:cNvSpPr/>
          <p:nvPr/>
        </p:nvSpPr>
        <p:spPr>
          <a:xfrm>
            <a:off x="258332" y="247549"/>
            <a:ext cx="2330766" cy="461665"/>
          </a:xfrm>
          <a:prstGeom prst="rect">
            <a:avLst/>
          </a:prstGeom>
        </p:spPr>
        <p:txBody>
          <a:bodyPr wrap="none">
            <a:spAutoFit/>
          </a:bodyPr>
          <a:lstStyle/>
          <a:p>
            <a:r>
              <a:rPr lang="en-US" sz="2400" b="1" dirty="0"/>
              <a:t>Mogamulizumab</a:t>
            </a:r>
            <a:endParaRPr lang="en-US" dirty="0"/>
          </a:p>
        </p:txBody>
      </p:sp>
      <p:sp>
        <p:nvSpPr>
          <p:cNvPr id="9" name="Rectangle 8">
            <a:extLst>
              <a:ext uri="{FF2B5EF4-FFF2-40B4-BE49-F238E27FC236}">
                <a16:creationId xmlns:a16="http://schemas.microsoft.com/office/drawing/2014/main" id="{B6464C5E-D43D-4878-A2E0-EAAA1B5D1B0B}"/>
              </a:ext>
            </a:extLst>
          </p:cNvPr>
          <p:cNvSpPr/>
          <p:nvPr/>
        </p:nvSpPr>
        <p:spPr>
          <a:xfrm>
            <a:off x="793173" y="5059326"/>
            <a:ext cx="6096000" cy="646331"/>
          </a:xfrm>
          <a:prstGeom prst="rect">
            <a:avLst/>
          </a:prstGeom>
        </p:spPr>
        <p:txBody>
          <a:bodyPr>
            <a:spAutoFit/>
          </a:bodyPr>
          <a:lstStyle/>
          <a:p>
            <a:r>
              <a:rPr lang="en-US" dirty="0">
                <a:latin typeface="Dejavu Sans Mono"/>
              </a:rPr>
              <a:t>C6520H10072N1736O2020S42</a:t>
            </a:r>
            <a:br>
              <a:rPr lang="en-US" dirty="0">
                <a:latin typeface="Dejavu Sans Mono"/>
              </a:rPr>
            </a:br>
            <a:r>
              <a:rPr lang="en-US" dirty="0">
                <a:latin typeface="Dejavu Sans Mono"/>
              </a:rPr>
              <a:t>MW: </a:t>
            </a:r>
            <a:r>
              <a:rPr lang="en-US" dirty="0"/>
              <a:t>146442.8849</a:t>
            </a:r>
            <a:endParaRPr lang="en-US" dirty="0">
              <a:latin typeface="Dejavu Sans Mono"/>
            </a:endParaRPr>
          </a:p>
        </p:txBody>
      </p:sp>
    </p:spTree>
    <p:extLst>
      <p:ext uri="{BB962C8B-B14F-4D97-AF65-F5344CB8AC3E}">
        <p14:creationId xmlns:p14="http://schemas.microsoft.com/office/powerpoint/2010/main" val="2023626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22BB-F8BF-4117-9430-7A5933DD9F17}"/>
              </a:ext>
            </a:extLst>
          </p:cNvPr>
          <p:cNvSpPr>
            <a:spLocks noGrp="1"/>
          </p:cNvSpPr>
          <p:nvPr>
            <p:ph type="title"/>
          </p:nvPr>
        </p:nvSpPr>
        <p:spPr>
          <a:xfrm>
            <a:off x="574766" y="365128"/>
            <a:ext cx="10779034" cy="788326"/>
          </a:xfrm>
        </p:spPr>
        <p:txBody>
          <a:bodyPr/>
          <a:lstStyle/>
          <a:p>
            <a:pPr algn="ctr"/>
            <a:r>
              <a:rPr lang="en-US" dirty="0"/>
              <a:t>The case of two oligonucleotides</a:t>
            </a:r>
          </a:p>
        </p:txBody>
      </p:sp>
      <p:sp>
        <p:nvSpPr>
          <p:cNvPr id="4" name="Rectangle 3">
            <a:extLst>
              <a:ext uri="{FF2B5EF4-FFF2-40B4-BE49-F238E27FC236}">
                <a16:creationId xmlns:a16="http://schemas.microsoft.com/office/drawing/2014/main" id="{4E43E4D4-8D05-4B0A-994E-0BCC4E1D96F7}"/>
              </a:ext>
            </a:extLst>
          </p:cNvPr>
          <p:cNvSpPr/>
          <p:nvPr/>
        </p:nvSpPr>
        <p:spPr>
          <a:xfrm>
            <a:off x="672936" y="1630692"/>
            <a:ext cx="3440365" cy="523220"/>
          </a:xfrm>
          <a:prstGeom prst="rect">
            <a:avLst/>
          </a:prstGeom>
        </p:spPr>
        <p:txBody>
          <a:bodyPr wrap="none">
            <a:spAutoFit/>
          </a:bodyPr>
          <a:lstStyle/>
          <a:p>
            <a:r>
              <a:rPr lang="en-US" sz="2800" b="1" dirty="0" err="1">
                <a:solidFill>
                  <a:srgbClr val="333333"/>
                </a:solidFill>
                <a:latin typeface="Helvetica Neue"/>
              </a:rPr>
              <a:t>Patisiran</a:t>
            </a:r>
            <a:r>
              <a:rPr lang="en-US" sz="2800" b="1" dirty="0">
                <a:solidFill>
                  <a:srgbClr val="333333"/>
                </a:solidFill>
                <a:latin typeface="Helvetica Neue"/>
              </a:rPr>
              <a:t> (</a:t>
            </a:r>
            <a:r>
              <a:rPr lang="en-US" sz="2800" b="1" dirty="0" err="1">
                <a:solidFill>
                  <a:srgbClr val="333333"/>
                </a:solidFill>
                <a:latin typeface="Helvetica Neue"/>
              </a:rPr>
              <a:t>Alnylam</a:t>
            </a:r>
            <a:r>
              <a:rPr lang="en-US" sz="2800" b="1" dirty="0">
                <a:solidFill>
                  <a:srgbClr val="333333"/>
                </a:solidFill>
                <a:latin typeface="Helvetica Neue"/>
              </a:rPr>
              <a:t>)</a:t>
            </a:r>
            <a:endParaRPr lang="en-US" sz="2800" b="1" dirty="0"/>
          </a:p>
        </p:txBody>
      </p:sp>
      <p:sp>
        <p:nvSpPr>
          <p:cNvPr id="6" name="Rectangle 5">
            <a:extLst>
              <a:ext uri="{FF2B5EF4-FFF2-40B4-BE49-F238E27FC236}">
                <a16:creationId xmlns:a16="http://schemas.microsoft.com/office/drawing/2014/main" id="{D326E5C2-31C0-4733-8EDF-F4C717CBCC64}"/>
              </a:ext>
            </a:extLst>
          </p:cNvPr>
          <p:cNvSpPr/>
          <p:nvPr/>
        </p:nvSpPr>
        <p:spPr>
          <a:xfrm>
            <a:off x="6855453" y="1690690"/>
            <a:ext cx="3339376" cy="523220"/>
          </a:xfrm>
          <a:prstGeom prst="rect">
            <a:avLst/>
          </a:prstGeom>
        </p:spPr>
        <p:txBody>
          <a:bodyPr wrap="none">
            <a:spAutoFit/>
          </a:bodyPr>
          <a:lstStyle/>
          <a:p>
            <a:r>
              <a:rPr lang="en-US" sz="2800" b="1" dirty="0">
                <a:solidFill>
                  <a:srgbClr val="373737"/>
                </a:solidFill>
                <a:latin typeface="Helvetica Neue"/>
              </a:rPr>
              <a:t> </a:t>
            </a:r>
            <a:r>
              <a:rPr lang="en-US" sz="2800" b="1" dirty="0" err="1">
                <a:solidFill>
                  <a:srgbClr val="373737"/>
                </a:solidFill>
                <a:latin typeface="Helvetica Neue"/>
              </a:rPr>
              <a:t>Inotersen</a:t>
            </a:r>
            <a:r>
              <a:rPr lang="en-US" sz="2800" b="1" dirty="0">
                <a:solidFill>
                  <a:srgbClr val="373737"/>
                </a:solidFill>
                <a:latin typeface="Helvetica Neue"/>
              </a:rPr>
              <a:t> (IONIS)</a:t>
            </a:r>
            <a:endParaRPr lang="en-US" sz="2800" b="1" dirty="0"/>
          </a:p>
        </p:txBody>
      </p:sp>
      <p:pic>
        <p:nvPicPr>
          <p:cNvPr id="4098" name="Picture 2" descr="http://zon.trilinkbiotech.com/wp-content/uploads/2018/08/ttr.png">
            <a:extLst>
              <a:ext uri="{FF2B5EF4-FFF2-40B4-BE49-F238E27FC236}">
                <a16:creationId xmlns:a16="http://schemas.microsoft.com/office/drawing/2014/main" id="{AB6266F5-9529-4FF8-8A94-2683E5004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337" y="2691149"/>
            <a:ext cx="9024257" cy="390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25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zon.trilinkbiotech.com/wp-content/uploads/2018/08/mrna-216x300.png">
            <a:extLst>
              <a:ext uri="{FF2B5EF4-FFF2-40B4-BE49-F238E27FC236}">
                <a16:creationId xmlns:a16="http://schemas.microsoft.com/office/drawing/2014/main" id="{60A9616E-3EA3-4F52-B789-08DAE6706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094" y="643467"/>
            <a:ext cx="4011166" cy="5571066"/>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172" name="Picture 4" descr="http://zon.trilinkbiotech.com/wp-content/uploads/2018/08/baxbaum-187x300.png">
            <a:extLst>
              <a:ext uri="{FF2B5EF4-FFF2-40B4-BE49-F238E27FC236}">
                <a16:creationId xmlns:a16="http://schemas.microsoft.com/office/drawing/2014/main" id="{33E062B3-D8F5-4079-9D2B-1B4518E2F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642" y="643467"/>
            <a:ext cx="3472631"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A687881-B0D3-43FC-9914-8C59970ADC3A}"/>
              </a:ext>
            </a:extLst>
          </p:cNvPr>
          <p:cNvSpPr/>
          <p:nvPr/>
        </p:nvSpPr>
        <p:spPr>
          <a:xfrm>
            <a:off x="5502285" y="5592393"/>
            <a:ext cx="1776907" cy="553998"/>
          </a:xfrm>
          <a:prstGeom prst="rect">
            <a:avLst/>
          </a:prstGeom>
        </p:spPr>
        <p:txBody>
          <a:bodyPr wrap="square">
            <a:spAutoFit/>
          </a:bodyPr>
          <a:lstStyle/>
          <a:p>
            <a:r>
              <a:rPr lang="en-US" sz="1000" dirty="0">
                <a:solidFill>
                  <a:srgbClr val="666666"/>
                </a:solidFill>
                <a:latin typeface="Georgia" panose="02040502050405020303" pitchFamily="18" charset="0"/>
              </a:rPr>
              <a:t>Taken from Buxbaum Journal of New England Medicine (2018)</a:t>
            </a:r>
            <a:endParaRPr lang="en-US" sz="1000" dirty="0"/>
          </a:p>
        </p:txBody>
      </p:sp>
    </p:spTree>
    <p:extLst>
      <p:ext uri="{BB962C8B-B14F-4D97-AF65-F5344CB8AC3E}">
        <p14:creationId xmlns:p14="http://schemas.microsoft.com/office/powerpoint/2010/main" val="1627817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map&#10;&#10;Description generated with high confidence">
            <a:extLst>
              <a:ext uri="{FF2B5EF4-FFF2-40B4-BE49-F238E27FC236}">
                <a16:creationId xmlns:a16="http://schemas.microsoft.com/office/drawing/2014/main" id="{A59D49EB-81AB-4C2B-9AAD-52FE9F2B1637}"/>
              </a:ext>
            </a:extLst>
          </p:cNvPr>
          <p:cNvPicPr>
            <a:picLocks noChangeAspect="1"/>
          </p:cNvPicPr>
          <p:nvPr/>
        </p:nvPicPr>
        <p:blipFill rotWithShape="1">
          <a:blip r:embed="rId3"/>
          <a:srcRect l="6250" r="9586" b="-2"/>
          <a:stretch/>
        </p:blipFill>
        <p:spPr>
          <a:xfrm>
            <a:off x="321733" y="321732"/>
            <a:ext cx="4367277" cy="6214533"/>
          </a:xfrm>
          <a:prstGeom prst="rect">
            <a:avLst/>
          </a:prstGeom>
        </p:spPr>
      </p:pic>
      <p:pic>
        <p:nvPicPr>
          <p:cNvPr id="5" name="Picture 4">
            <a:extLst>
              <a:ext uri="{FF2B5EF4-FFF2-40B4-BE49-F238E27FC236}">
                <a16:creationId xmlns:a16="http://schemas.microsoft.com/office/drawing/2014/main" id="{9E80902C-E71E-4986-A284-FF45F4824B4C}"/>
              </a:ext>
            </a:extLst>
          </p:cNvPr>
          <p:cNvPicPr>
            <a:picLocks noChangeAspect="1"/>
          </p:cNvPicPr>
          <p:nvPr/>
        </p:nvPicPr>
        <p:blipFill rotWithShape="1">
          <a:blip r:embed="rId4"/>
          <a:srcRect r="9486" b="-1"/>
          <a:stretch/>
        </p:blipFill>
        <p:spPr>
          <a:xfrm>
            <a:off x="4772525" y="321732"/>
            <a:ext cx="7097742" cy="6214533"/>
          </a:xfrm>
          <a:prstGeom prst="rect">
            <a:avLst/>
          </a:prstGeom>
        </p:spPr>
      </p:pic>
    </p:spTree>
    <p:extLst>
      <p:ext uri="{BB962C8B-B14F-4D97-AF65-F5344CB8AC3E}">
        <p14:creationId xmlns:p14="http://schemas.microsoft.com/office/powerpoint/2010/main" val="25036564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22913</TotalTime>
  <Words>2809</Words>
  <Application>Microsoft Office PowerPoint</Application>
  <PresentationFormat>Widescreen</PresentationFormat>
  <Paragraphs>293</Paragraphs>
  <Slides>50</Slides>
  <Notes>23</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8" baseType="lpstr">
      <vt:lpstr>MS PGothic</vt:lpstr>
      <vt:lpstr>Arial</vt:lpstr>
      <vt:lpstr>Calibri</vt:lpstr>
      <vt:lpstr>Calibri Light</vt:lpstr>
      <vt:lpstr>Dejavu Sans Mono</vt:lpstr>
      <vt:lpstr>Georgia</vt:lpstr>
      <vt:lpstr>Helvetica</vt:lpstr>
      <vt:lpstr>Helvetica Neue</vt:lpstr>
      <vt:lpstr>inherit</vt:lpstr>
      <vt:lpstr>Lucida Console</vt:lpstr>
      <vt:lpstr>Source Sans Pro</vt:lpstr>
      <vt:lpstr>TeXGyreAdventor-Bold</vt:lpstr>
      <vt:lpstr>Times New Roman</vt:lpstr>
      <vt:lpstr>URWPalladioL-Bold</vt:lpstr>
      <vt:lpstr>URWPalladioL-Roma</vt:lpstr>
      <vt:lpstr>Wingdings</vt:lpstr>
      <vt:lpstr>Office Theme</vt:lpstr>
      <vt:lpstr>CS ChemDraw Drawing</vt:lpstr>
      <vt:lpstr>monomer.org</vt:lpstr>
      <vt:lpstr>Some 2018 Chemical Entities approved by the FDA</vt:lpstr>
      <vt:lpstr>PowerPoint Presentation</vt:lpstr>
      <vt:lpstr>PowerPoint Presentation</vt:lpstr>
      <vt:lpstr>PowerPoint Presentation</vt:lpstr>
      <vt:lpstr>PowerPoint Presentation</vt:lpstr>
      <vt:lpstr>The case of two oligonucleotides</vt:lpstr>
      <vt:lpstr>PowerPoint Presentation</vt:lpstr>
      <vt:lpstr>PowerPoint Presentation</vt:lpstr>
      <vt:lpstr>The Biology of Antisense and RNAi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Bioinformatics tools before HELM</vt:lpstr>
      <vt:lpstr>PowerPoint Presentation</vt:lpstr>
      <vt:lpstr>PowerPoint Presentation</vt:lpstr>
      <vt:lpstr>Syntax structure</vt:lpstr>
      <vt:lpstr>PowerPoint Presentation</vt:lpstr>
      <vt:lpstr>HELM: Help manage high-level complexity</vt:lpstr>
      <vt:lpstr>PowerPoint Presentation</vt:lpstr>
      <vt:lpstr>PowerPoint Presentation</vt:lpstr>
      <vt:lpstr>PowerPoint Presentation</vt:lpstr>
      <vt:lpstr>PowerPoint Presentation</vt:lpstr>
      <vt:lpstr>PowerPoint Presentation</vt:lpstr>
      <vt:lpstr>The world-wide monomer reference</vt:lpstr>
      <vt:lpstr>Bringing simplicity to complex chemistry</vt:lpstr>
      <vt:lpstr>HUB for macromolecule information exchange</vt:lpstr>
      <vt:lpstr>Founding Board</vt:lpstr>
      <vt:lpstr>Curation Portal provided by ChemDraw</vt:lpstr>
      <vt:lpstr>Reference database Scheduled launch in late 2018</vt:lpstr>
      <vt:lpstr>PowerPoint Presentation</vt:lpstr>
      <vt:lpstr>monomer.org reference set:</vt:lpstr>
      <vt:lpstr>PowerPoint Presentation</vt:lpstr>
      <vt:lpstr>Trastuzumab with Emtansine</vt:lpstr>
      <vt:lpstr>PowerPoint Presentation</vt:lpstr>
      <vt:lpstr>A central reference set lowers the barrier to meta-analysis of chemical entities:</vt:lpstr>
      <vt:lpstr>Libraries </vt:lpstr>
      <vt:lpstr>PowerPoint Presentation</vt:lpstr>
      <vt:lpstr>PowerPoint Presentation</vt:lpstr>
      <vt:lpstr>PowerPoint Presentation</vt:lpstr>
      <vt:lpstr>Come join 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monomer.org</dc:title>
  <dc:creator>Jeff Milton</dc:creator>
  <cp:lastModifiedBy>Jeff Milton</cp:lastModifiedBy>
  <cp:revision>125</cp:revision>
  <dcterms:created xsi:type="dcterms:W3CDTF">2018-02-23T16:39:45Z</dcterms:created>
  <dcterms:modified xsi:type="dcterms:W3CDTF">2018-08-20T13:56:48Z</dcterms:modified>
</cp:coreProperties>
</file>