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4"/>
  </p:sldMasterIdLst>
  <p:notesMasterIdLst>
    <p:notesMasterId r:id="rId18"/>
  </p:notesMasterIdLst>
  <p:handoutMasterIdLst>
    <p:handoutMasterId r:id="rId19"/>
  </p:handoutMasterIdLst>
  <p:sldIdLst>
    <p:sldId id="258" r:id="rId5"/>
    <p:sldId id="274" r:id="rId6"/>
    <p:sldId id="272" r:id="rId7"/>
    <p:sldId id="273" r:id="rId8"/>
    <p:sldId id="275" r:id="rId9"/>
    <p:sldId id="276" r:id="rId10"/>
    <p:sldId id="277" r:id="rId11"/>
    <p:sldId id="278" r:id="rId12"/>
    <p:sldId id="282" r:id="rId13"/>
    <p:sldId id="279" r:id="rId14"/>
    <p:sldId id="280" r:id="rId15"/>
    <p:sldId id="281" r:id="rId16"/>
    <p:sldId id="260" r:id="rId17"/>
  </p:sldIdLst>
  <p:sldSz cx="9144000" cy="5143500" type="screen16x9"/>
  <p:notesSz cx="6805613" cy="99441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1">
          <p15:clr>
            <a:srgbClr val="A4A3A4"/>
          </p15:clr>
        </p15:guide>
        <p15:guide id="2" orient="horz" pos="2783">
          <p15:clr>
            <a:srgbClr val="A4A3A4"/>
          </p15:clr>
        </p15:guide>
        <p15:guide id="3" pos="5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000000"/>
    <a:srgbClr val="84BD00"/>
    <a:srgbClr val="0077C8"/>
    <a:srgbClr val="C79316"/>
    <a:srgbClr val="00B2A9"/>
    <a:srgbClr val="FFCD00"/>
    <a:srgbClr val="E87722"/>
    <a:srgbClr val="001871"/>
    <a:srgbClr val="0B3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1" autoAdjust="0"/>
    <p:restoredTop sz="59096" autoAdjust="0"/>
  </p:normalViewPr>
  <p:slideViewPr>
    <p:cSldViewPr>
      <p:cViewPr varScale="1">
        <p:scale>
          <a:sx n="73" d="100"/>
          <a:sy n="73" d="100"/>
        </p:scale>
        <p:origin x="384" y="54"/>
      </p:cViewPr>
      <p:guideLst>
        <p:guide orient="horz" pos="771"/>
        <p:guide orient="horz" pos="2783"/>
        <p:guide pos="53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3068" y="-4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0C5DB-B7E6-4D2C-A87E-BAD4F27FAC3F}" type="doc">
      <dgm:prSet loTypeId="urn:microsoft.com/office/officeart/2005/8/layout/vList4#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F11FA6-35B2-4184-9930-C21CD02D67FB}">
      <dgm:prSet phldrT="[Text]" custT="1"/>
      <dgm:spPr/>
      <dgm:t>
        <a:bodyPr/>
        <a:lstStyle/>
        <a:p>
          <a:r>
            <a:rPr lang="en-GB" sz="1600" b="0" dirty="0"/>
            <a:t>Discovery Studio (for predicting manufacturability / developability)</a:t>
          </a:r>
        </a:p>
      </dgm:t>
    </dgm:pt>
    <dgm:pt modelId="{E067326B-B571-4DAD-B03C-7529BF9C8E71}" type="parTrans" cxnId="{1BAF5270-A9BC-4B03-95CE-54911E06CB52}">
      <dgm:prSet/>
      <dgm:spPr/>
      <dgm:t>
        <a:bodyPr/>
        <a:lstStyle/>
        <a:p>
          <a:endParaRPr lang="en-US"/>
        </a:p>
      </dgm:t>
    </dgm:pt>
    <dgm:pt modelId="{22BE1EAF-F370-45A4-BA1F-260EE4EE3DB9}" type="sibTrans" cxnId="{1BAF5270-A9BC-4B03-95CE-54911E06CB52}">
      <dgm:prSet/>
      <dgm:spPr/>
      <dgm:t>
        <a:bodyPr/>
        <a:lstStyle/>
        <a:p>
          <a:endParaRPr lang="en-US"/>
        </a:p>
      </dgm:t>
    </dgm:pt>
    <dgm:pt modelId="{738A412B-1E81-4550-AFFE-E846E0D6D5ED}">
      <dgm:prSet phldrT="[Text]" custT="1"/>
      <dgm:spPr/>
      <dgm:t>
        <a:bodyPr/>
        <a:lstStyle/>
        <a:p>
          <a:r>
            <a:rPr lang="en-GB" sz="1600" i="1" dirty="0" err="1">
              <a:solidFill>
                <a:schemeClr val="bg1"/>
              </a:solidFill>
            </a:rPr>
            <a:t>Biotherapeutics</a:t>
          </a:r>
          <a:r>
            <a:rPr lang="en-GB" sz="1600" i="1" dirty="0">
              <a:solidFill>
                <a:schemeClr val="bg1"/>
              </a:solidFill>
            </a:rPr>
            <a:t> Analysis Workbench (for sequence analysis and annotation)</a:t>
          </a:r>
        </a:p>
      </dgm:t>
    </dgm:pt>
    <dgm:pt modelId="{FC9D7C88-BBDE-4611-9352-111B6A155310}" type="parTrans" cxnId="{7B4900A7-5BC4-4554-993B-89FEB3A5D72A}">
      <dgm:prSet/>
      <dgm:spPr/>
      <dgm:t>
        <a:bodyPr/>
        <a:lstStyle/>
        <a:p>
          <a:endParaRPr lang="en-GB"/>
        </a:p>
      </dgm:t>
    </dgm:pt>
    <dgm:pt modelId="{ECDC8407-AF7C-4F4C-85DF-F74D77BEB9F3}" type="sibTrans" cxnId="{7B4900A7-5BC4-4554-993B-89FEB3A5D72A}">
      <dgm:prSet/>
      <dgm:spPr/>
      <dgm:t>
        <a:bodyPr/>
        <a:lstStyle/>
        <a:p>
          <a:endParaRPr lang="en-GB"/>
        </a:p>
      </dgm:t>
    </dgm:pt>
    <dgm:pt modelId="{22E099A2-E90A-4663-84B7-E89FB4242C66}">
      <dgm:prSet phldrT="[Text]" custT="1"/>
      <dgm:spPr/>
      <dgm:t>
        <a:bodyPr/>
        <a:lstStyle/>
        <a:p>
          <a:r>
            <a:rPr lang="en-GB" sz="1600" dirty="0"/>
            <a:t>Accelrys Notebook / Accelrys ELN (to record what you did and when)</a:t>
          </a:r>
        </a:p>
      </dgm:t>
    </dgm:pt>
    <dgm:pt modelId="{6A0709B4-1D81-49CC-B18F-43A7BBAB6111}" type="parTrans" cxnId="{D66DC9F6-426E-4A33-AEBF-C5F9C926ABA4}">
      <dgm:prSet/>
      <dgm:spPr/>
      <dgm:t>
        <a:bodyPr/>
        <a:lstStyle/>
        <a:p>
          <a:endParaRPr lang="en-GB"/>
        </a:p>
      </dgm:t>
    </dgm:pt>
    <dgm:pt modelId="{9F1BA9B9-A7FD-4EF4-AFB9-FB6B376C066A}" type="sibTrans" cxnId="{D66DC9F6-426E-4A33-AEBF-C5F9C926ABA4}">
      <dgm:prSet/>
      <dgm:spPr/>
      <dgm:t>
        <a:bodyPr/>
        <a:lstStyle/>
        <a:p>
          <a:endParaRPr lang="en-GB"/>
        </a:p>
      </dgm:t>
    </dgm:pt>
    <dgm:pt modelId="{EFF58B86-5E3D-48B2-91C5-154A5C97B715}">
      <dgm:prSet phldrT="[Text]" custT="1"/>
      <dgm:spPr/>
      <dgm:t>
        <a:bodyPr/>
        <a:lstStyle/>
        <a:p>
          <a:pPr algn="l"/>
          <a:r>
            <a:rPr lang="en-GB" sz="1600" b="0" dirty="0"/>
            <a:t>AEP &amp; Sequence Analysis Collection (for configuration &amp; extension)</a:t>
          </a:r>
        </a:p>
      </dgm:t>
    </dgm:pt>
    <dgm:pt modelId="{F75F9FF0-8AE3-4669-8572-66CDE66AE037}" type="sibTrans" cxnId="{4BAAD79D-D52E-4900-8854-5C0289C68B14}">
      <dgm:prSet/>
      <dgm:spPr/>
      <dgm:t>
        <a:bodyPr/>
        <a:lstStyle/>
        <a:p>
          <a:endParaRPr lang="en-GB" sz="1400"/>
        </a:p>
      </dgm:t>
    </dgm:pt>
    <dgm:pt modelId="{0D74DD99-CF1B-434A-A5F0-9F9A8C82111C}" type="parTrans" cxnId="{4BAAD79D-D52E-4900-8854-5C0289C68B14}">
      <dgm:prSet/>
      <dgm:spPr/>
      <dgm:t>
        <a:bodyPr/>
        <a:lstStyle/>
        <a:p>
          <a:endParaRPr lang="en-GB" sz="1400"/>
        </a:p>
      </dgm:t>
    </dgm:pt>
    <dgm:pt modelId="{BC689124-1FEF-4033-9B4C-521A917BFFFA}">
      <dgm:prSet phldrT="[Text]" custT="1"/>
      <dgm:spPr/>
      <dgm:t>
        <a:bodyPr/>
        <a:lstStyle/>
        <a:p>
          <a:r>
            <a:rPr lang="en-GB" sz="1600" dirty="0"/>
            <a:t>Biological Registration (for entity tracking and identification)</a:t>
          </a:r>
        </a:p>
      </dgm:t>
    </dgm:pt>
    <dgm:pt modelId="{656B0E10-F236-4299-8975-1CE881FB6B93}" type="parTrans" cxnId="{3F5B4EA4-4A2A-4327-92A2-6054ECF20FA7}">
      <dgm:prSet/>
      <dgm:spPr/>
      <dgm:t>
        <a:bodyPr/>
        <a:lstStyle/>
        <a:p>
          <a:endParaRPr lang="en-GB"/>
        </a:p>
      </dgm:t>
    </dgm:pt>
    <dgm:pt modelId="{1D1B2C3D-CAD5-41E1-BE18-6AD4E30AC7C6}" type="sibTrans" cxnId="{3F5B4EA4-4A2A-4327-92A2-6054ECF20FA7}">
      <dgm:prSet/>
      <dgm:spPr/>
      <dgm:t>
        <a:bodyPr/>
        <a:lstStyle/>
        <a:p>
          <a:endParaRPr lang="en-GB"/>
        </a:p>
      </dgm:t>
    </dgm:pt>
    <dgm:pt modelId="{0C144EBE-2E48-420F-836A-F51B85D3879C}">
      <dgm:prSet phldrT="[Text]" custT="1"/>
      <dgm:spPr/>
      <dgm:t>
        <a:bodyPr/>
        <a:lstStyle/>
        <a:p>
          <a:r>
            <a:rPr lang="en-GB" sz="1600" dirty="0"/>
            <a:t>Accelrys EKB (for bioprocess management)</a:t>
          </a:r>
        </a:p>
      </dgm:t>
    </dgm:pt>
    <dgm:pt modelId="{EEC5B253-8428-470F-AC75-2F96EA3A6CB4}" type="parTrans" cxnId="{B6CEDFFA-E4DE-48B9-884A-30DBBE46B019}">
      <dgm:prSet/>
      <dgm:spPr/>
      <dgm:t>
        <a:bodyPr/>
        <a:lstStyle/>
        <a:p>
          <a:endParaRPr lang="en-US"/>
        </a:p>
      </dgm:t>
    </dgm:pt>
    <dgm:pt modelId="{582A34BA-125F-44B2-AF1E-A4D4A2BB7633}" type="sibTrans" cxnId="{B6CEDFFA-E4DE-48B9-884A-30DBBE46B019}">
      <dgm:prSet/>
      <dgm:spPr/>
      <dgm:t>
        <a:bodyPr/>
        <a:lstStyle/>
        <a:p>
          <a:endParaRPr lang="en-US"/>
        </a:p>
      </dgm:t>
    </dgm:pt>
    <dgm:pt modelId="{50F9E71F-73B3-4F8E-892B-839BF65D8ABA}" type="pres">
      <dgm:prSet presAssocID="{14F0C5DB-B7E6-4D2C-A87E-BAD4F27FAC3F}" presName="linear" presStyleCnt="0">
        <dgm:presLayoutVars>
          <dgm:dir/>
          <dgm:resizeHandles val="exact"/>
        </dgm:presLayoutVars>
      </dgm:prSet>
      <dgm:spPr/>
    </dgm:pt>
    <dgm:pt modelId="{9BAA9ED3-7F3F-4A9C-989E-9BBF4FC503D8}" type="pres">
      <dgm:prSet presAssocID="{BC689124-1FEF-4033-9B4C-521A917BFFFA}" presName="comp" presStyleCnt="0"/>
      <dgm:spPr/>
    </dgm:pt>
    <dgm:pt modelId="{E352E58E-8588-421B-81A9-8EFFEA3C93EB}" type="pres">
      <dgm:prSet presAssocID="{BC689124-1FEF-4033-9B4C-521A917BFFFA}" presName="box" presStyleLbl="node1" presStyleIdx="0" presStyleCnt="6"/>
      <dgm:spPr/>
    </dgm:pt>
    <dgm:pt modelId="{52D91369-1779-412D-BA86-2FFB3F1DBBE9}" type="pres">
      <dgm:prSet presAssocID="{BC689124-1FEF-4033-9B4C-521A917BFFFA}" presName="img" presStyleLbl="fgImgPlace1" presStyleIdx="0" presStyleCnt="6" custScaleX="872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5122B06-E004-4448-B1E8-5FFBD52A085A}" type="pres">
      <dgm:prSet presAssocID="{BC689124-1FEF-4033-9B4C-521A917BFFFA}" presName="text" presStyleLbl="node1" presStyleIdx="0" presStyleCnt="6">
        <dgm:presLayoutVars>
          <dgm:bulletEnabled val="1"/>
        </dgm:presLayoutVars>
      </dgm:prSet>
      <dgm:spPr/>
    </dgm:pt>
    <dgm:pt modelId="{710F258C-AA64-408E-BC1F-1C2D22D72786}" type="pres">
      <dgm:prSet presAssocID="{1D1B2C3D-CAD5-41E1-BE18-6AD4E30AC7C6}" presName="spacer" presStyleCnt="0"/>
      <dgm:spPr/>
    </dgm:pt>
    <dgm:pt modelId="{3589B28C-8BC4-4C82-AC12-200F42C870E1}" type="pres">
      <dgm:prSet presAssocID="{EFF58B86-5E3D-48B2-91C5-154A5C97B715}" presName="comp" presStyleCnt="0"/>
      <dgm:spPr/>
    </dgm:pt>
    <dgm:pt modelId="{325F548E-F10D-429E-9830-67BC8DB52A39}" type="pres">
      <dgm:prSet presAssocID="{EFF58B86-5E3D-48B2-91C5-154A5C97B715}" presName="box" presStyleLbl="node1" presStyleIdx="1" presStyleCnt="6"/>
      <dgm:spPr/>
    </dgm:pt>
    <dgm:pt modelId="{4C77FFEB-B1EE-4068-B81A-4FD1FCD7B33F}" type="pres">
      <dgm:prSet presAssocID="{EFF58B86-5E3D-48B2-91C5-154A5C97B715}" presName="img" presStyleLbl="fgImgPlace1" presStyleIdx="1" presStyleCnt="6" custScaleX="836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616B91-D620-4F69-95C1-4EE9E8138995}" type="pres">
      <dgm:prSet presAssocID="{EFF58B86-5E3D-48B2-91C5-154A5C97B715}" presName="text" presStyleLbl="node1" presStyleIdx="1" presStyleCnt="6">
        <dgm:presLayoutVars>
          <dgm:bulletEnabled val="1"/>
        </dgm:presLayoutVars>
      </dgm:prSet>
      <dgm:spPr/>
    </dgm:pt>
    <dgm:pt modelId="{35A0BBBD-C25A-425E-8BF9-46F1DC13406B}" type="pres">
      <dgm:prSet presAssocID="{F75F9FF0-8AE3-4669-8572-66CDE66AE037}" presName="spacer" presStyleCnt="0"/>
      <dgm:spPr/>
    </dgm:pt>
    <dgm:pt modelId="{CC8E3F1F-D3A3-4C93-9EB0-832888F711A9}" type="pres">
      <dgm:prSet presAssocID="{22E099A2-E90A-4663-84B7-E89FB4242C66}" presName="comp" presStyleCnt="0"/>
      <dgm:spPr/>
    </dgm:pt>
    <dgm:pt modelId="{B442919C-5238-4636-9160-B409FC0692EB}" type="pres">
      <dgm:prSet presAssocID="{22E099A2-E90A-4663-84B7-E89FB4242C66}" presName="box" presStyleLbl="node1" presStyleIdx="2" presStyleCnt="6"/>
      <dgm:spPr/>
    </dgm:pt>
    <dgm:pt modelId="{FDCD6FEE-6679-4EB1-8C2E-5584838A07D9}" type="pres">
      <dgm:prSet presAssocID="{22E099A2-E90A-4663-84B7-E89FB4242C66}" presName="img" presStyleLbl="fgImgPlace1" presStyleIdx="2" presStyleCnt="6" custScaleX="8723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1A31126-D8AF-454E-B54C-DBF8360804E1}" type="pres">
      <dgm:prSet presAssocID="{22E099A2-E90A-4663-84B7-E89FB4242C66}" presName="text" presStyleLbl="node1" presStyleIdx="2" presStyleCnt="6">
        <dgm:presLayoutVars>
          <dgm:bulletEnabled val="1"/>
        </dgm:presLayoutVars>
      </dgm:prSet>
      <dgm:spPr/>
    </dgm:pt>
    <dgm:pt modelId="{78C94DDC-29BE-48DB-B89B-EDDFE6F140F1}" type="pres">
      <dgm:prSet presAssocID="{9F1BA9B9-A7FD-4EF4-AFB9-FB6B376C066A}" presName="spacer" presStyleCnt="0"/>
      <dgm:spPr/>
    </dgm:pt>
    <dgm:pt modelId="{F24C6735-4033-47A8-964C-65F083C338C0}" type="pres">
      <dgm:prSet presAssocID="{0C144EBE-2E48-420F-836A-F51B85D3879C}" presName="comp" presStyleCnt="0"/>
      <dgm:spPr/>
    </dgm:pt>
    <dgm:pt modelId="{0B5D6376-AE84-4A39-B15F-B924D6121388}" type="pres">
      <dgm:prSet presAssocID="{0C144EBE-2E48-420F-836A-F51B85D3879C}" presName="box" presStyleLbl="node1" presStyleIdx="3" presStyleCnt="6"/>
      <dgm:spPr/>
    </dgm:pt>
    <dgm:pt modelId="{5A6C33EB-277D-4991-8E71-60C404958979}" type="pres">
      <dgm:prSet presAssocID="{0C144EBE-2E48-420F-836A-F51B85D3879C}" presName="img" presStyleLbl="fgImgPlace1" presStyleIdx="3" presStyleCnt="6" custScaleX="9566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8ACE6C8-36AC-4D99-B9C0-0CBD8DA2DA5A}" type="pres">
      <dgm:prSet presAssocID="{0C144EBE-2E48-420F-836A-F51B85D3879C}" presName="text" presStyleLbl="node1" presStyleIdx="3" presStyleCnt="6">
        <dgm:presLayoutVars>
          <dgm:bulletEnabled val="1"/>
        </dgm:presLayoutVars>
      </dgm:prSet>
      <dgm:spPr/>
    </dgm:pt>
    <dgm:pt modelId="{4730A03B-BF35-4B3C-A726-F852DBB7BDB3}" type="pres">
      <dgm:prSet presAssocID="{582A34BA-125F-44B2-AF1E-A4D4A2BB7633}" presName="spacer" presStyleCnt="0"/>
      <dgm:spPr/>
    </dgm:pt>
    <dgm:pt modelId="{ABFF245E-97C6-4FF9-89C4-19D4ABEA2C8C}" type="pres">
      <dgm:prSet presAssocID="{7FF11FA6-35B2-4184-9930-C21CD02D67FB}" presName="comp" presStyleCnt="0"/>
      <dgm:spPr/>
    </dgm:pt>
    <dgm:pt modelId="{F75714CE-165A-40D6-9D03-5F6EB596DF0B}" type="pres">
      <dgm:prSet presAssocID="{7FF11FA6-35B2-4184-9930-C21CD02D67FB}" presName="box" presStyleLbl="node1" presStyleIdx="4" presStyleCnt="6"/>
      <dgm:spPr/>
    </dgm:pt>
    <dgm:pt modelId="{0CCA4482-0761-43CA-ADCA-A3B84C522247}" type="pres">
      <dgm:prSet presAssocID="{7FF11FA6-35B2-4184-9930-C21CD02D67FB}" presName="img" presStyleLbl="fgImgPlace1" presStyleIdx="4" presStyleCnt="6" custScaleX="87309"/>
      <dgm:spPr>
        <a:blipFill dpi="0" rotWithShape="1">
          <a:blip xmlns:r="http://schemas.openxmlformats.org/officeDocument/2006/relationships" r:embed="rId5"/>
          <a:srcRect/>
          <a:stretch>
            <a:fillRect b="-4206"/>
          </a:stretch>
        </a:blipFill>
      </dgm:spPr>
    </dgm:pt>
    <dgm:pt modelId="{595B2B30-07D5-41D0-828B-3A94A0EC2446}" type="pres">
      <dgm:prSet presAssocID="{7FF11FA6-35B2-4184-9930-C21CD02D67FB}" presName="text" presStyleLbl="node1" presStyleIdx="4" presStyleCnt="6">
        <dgm:presLayoutVars>
          <dgm:bulletEnabled val="1"/>
        </dgm:presLayoutVars>
      </dgm:prSet>
      <dgm:spPr/>
    </dgm:pt>
    <dgm:pt modelId="{7B402CDF-72FF-4C3B-B9DE-5723496C199E}" type="pres">
      <dgm:prSet presAssocID="{22BE1EAF-F370-45A4-BA1F-260EE4EE3DB9}" presName="spacer" presStyleCnt="0"/>
      <dgm:spPr/>
    </dgm:pt>
    <dgm:pt modelId="{F94B98C5-E017-44EA-863A-F3BC36D90CD0}" type="pres">
      <dgm:prSet presAssocID="{738A412B-1E81-4550-AFFE-E846E0D6D5ED}" presName="comp" presStyleCnt="0"/>
      <dgm:spPr/>
    </dgm:pt>
    <dgm:pt modelId="{9132613E-F899-488A-9554-EBE0D2F3EA2A}" type="pres">
      <dgm:prSet presAssocID="{738A412B-1E81-4550-AFFE-E846E0D6D5ED}" presName="box" presStyleLbl="node1" presStyleIdx="5" presStyleCnt="6" custLinFactNeighborX="5270" custLinFactNeighborY="-766"/>
      <dgm:spPr/>
    </dgm:pt>
    <dgm:pt modelId="{D1C0A3CA-E3E0-47F0-8D42-06AFBA0A2B10}" type="pres">
      <dgm:prSet presAssocID="{738A412B-1E81-4550-AFFE-E846E0D6D5ED}" presName="img" presStyleLbl="fgImgPlace1" presStyleIdx="5" presStyleCnt="6" custScaleX="8723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235A9FE2-4FEA-47BD-8BD9-57F5566CB643}" type="pres">
      <dgm:prSet presAssocID="{738A412B-1E81-4550-AFFE-E846E0D6D5ED}" presName="text" presStyleLbl="node1" presStyleIdx="5" presStyleCnt="6">
        <dgm:presLayoutVars>
          <dgm:bulletEnabled val="1"/>
        </dgm:presLayoutVars>
      </dgm:prSet>
      <dgm:spPr/>
    </dgm:pt>
  </dgm:ptLst>
  <dgm:cxnLst>
    <dgm:cxn modelId="{11B6940C-F580-46EB-A95D-A9D545F7F2CF}" type="presOf" srcId="{BC689124-1FEF-4033-9B4C-521A917BFFFA}" destId="{E352E58E-8588-421B-81A9-8EFFEA3C93EB}" srcOrd="0" destOrd="0" presId="urn:microsoft.com/office/officeart/2005/8/layout/vList4#4"/>
    <dgm:cxn modelId="{4DB0B30E-0657-43B7-8E2A-20FE18EDBD8C}" type="presOf" srcId="{EFF58B86-5E3D-48B2-91C5-154A5C97B715}" destId="{B1616B91-D620-4F69-95C1-4EE9E8138995}" srcOrd="1" destOrd="0" presId="urn:microsoft.com/office/officeart/2005/8/layout/vList4#4"/>
    <dgm:cxn modelId="{7DDB6015-08A4-4477-AF77-C473EF63194B}" type="presOf" srcId="{22E099A2-E90A-4663-84B7-E89FB4242C66}" destId="{21A31126-D8AF-454E-B54C-DBF8360804E1}" srcOrd="1" destOrd="0" presId="urn:microsoft.com/office/officeart/2005/8/layout/vList4#4"/>
    <dgm:cxn modelId="{CFDCEF5D-9196-4FCE-9EA8-D18E8C06AEE2}" type="presOf" srcId="{738A412B-1E81-4550-AFFE-E846E0D6D5ED}" destId="{9132613E-F899-488A-9554-EBE0D2F3EA2A}" srcOrd="0" destOrd="0" presId="urn:microsoft.com/office/officeart/2005/8/layout/vList4#4"/>
    <dgm:cxn modelId="{BD5D5361-3675-4FD5-BC1E-FBD46920340C}" type="presOf" srcId="{7FF11FA6-35B2-4184-9930-C21CD02D67FB}" destId="{595B2B30-07D5-41D0-828B-3A94A0EC2446}" srcOrd="1" destOrd="0" presId="urn:microsoft.com/office/officeart/2005/8/layout/vList4#4"/>
    <dgm:cxn modelId="{F338A66B-1C6A-4A1A-9ACA-8CAAF64A06EB}" type="presOf" srcId="{14F0C5DB-B7E6-4D2C-A87E-BAD4F27FAC3F}" destId="{50F9E71F-73B3-4F8E-892B-839BF65D8ABA}" srcOrd="0" destOrd="0" presId="urn:microsoft.com/office/officeart/2005/8/layout/vList4#4"/>
    <dgm:cxn modelId="{1BAF5270-A9BC-4B03-95CE-54911E06CB52}" srcId="{14F0C5DB-B7E6-4D2C-A87E-BAD4F27FAC3F}" destId="{7FF11FA6-35B2-4184-9930-C21CD02D67FB}" srcOrd="4" destOrd="0" parTransId="{E067326B-B571-4DAD-B03C-7529BF9C8E71}" sibTransId="{22BE1EAF-F370-45A4-BA1F-260EE4EE3DB9}"/>
    <dgm:cxn modelId="{4F98B582-F16A-44B0-A8C4-10B91BF95F39}" type="presOf" srcId="{EFF58B86-5E3D-48B2-91C5-154A5C97B715}" destId="{325F548E-F10D-429E-9830-67BC8DB52A39}" srcOrd="0" destOrd="0" presId="urn:microsoft.com/office/officeart/2005/8/layout/vList4#4"/>
    <dgm:cxn modelId="{C31E878C-01F8-4602-BC20-3BC88DBC7DAD}" type="presOf" srcId="{0C144EBE-2E48-420F-836A-F51B85D3879C}" destId="{98ACE6C8-36AC-4D99-B9C0-0CBD8DA2DA5A}" srcOrd="1" destOrd="0" presId="urn:microsoft.com/office/officeart/2005/8/layout/vList4#4"/>
    <dgm:cxn modelId="{9843E891-0E30-4266-BA2F-2EF8C55D9CBF}" type="presOf" srcId="{7FF11FA6-35B2-4184-9930-C21CD02D67FB}" destId="{F75714CE-165A-40D6-9D03-5F6EB596DF0B}" srcOrd="0" destOrd="0" presId="urn:microsoft.com/office/officeart/2005/8/layout/vList4#4"/>
    <dgm:cxn modelId="{4BAAD79D-D52E-4900-8854-5C0289C68B14}" srcId="{14F0C5DB-B7E6-4D2C-A87E-BAD4F27FAC3F}" destId="{EFF58B86-5E3D-48B2-91C5-154A5C97B715}" srcOrd="1" destOrd="0" parTransId="{0D74DD99-CF1B-434A-A5F0-9F9A8C82111C}" sibTransId="{F75F9FF0-8AE3-4669-8572-66CDE66AE037}"/>
    <dgm:cxn modelId="{3F5B4EA4-4A2A-4327-92A2-6054ECF20FA7}" srcId="{14F0C5DB-B7E6-4D2C-A87E-BAD4F27FAC3F}" destId="{BC689124-1FEF-4033-9B4C-521A917BFFFA}" srcOrd="0" destOrd="0" parTransId="{656B0E10-F236-4299-8975-1CE881FB6B93}" sibTransId="{1D1B2C3D-CAD5-41E1-BE18-6AD4E30AC7C6}"/>
    <dgm:cxn modelId="{7B4900A7-5BC4-4554-993B-89FEB3A5D72A}" srcId="{14F0C5DB-B7E6-4D2C-A87E-BAD4F27FAC3F}" destId="{738A412B-1E81-4550-AFFE-E846E0D6D5ED}" srcOrd="5" destOrd="0" parTransId="{FC9D7C88-BBDE-4611-9352-111B6A155310}" sibTransId="{ECDC8407-AF7C-4F4C-85DF-F74D77BEB9F3}"/>
    <dgm:cxn modelId="{B69D4CD0-6385-459A-89D9-1EC4AFF1EF12}" type="presOf" srcId="{0C144EBE-2E48-420F-836A-F51B85D3879C}" destId="{0B5D6376-AE84-4A39-B15F-B924D6121388}" srcOrd="0" destOrd="0" presId="urn:microsoft.com/office/officeart/2005/8/layout/vList4#4"/>
    <dgm:cxn modelId="{C565FDD6-293B-4CAA-9B37-3C57236CA8FD}" type="presOf" srcId="{BC689124-1FEF-4033-9B4C-521A917BFFFA}" destId="{E5122B06-E004-4448-B1E8-5FFBD52A085A}" srcOrd="1" destOrd="0" presId="urn:microsoft.com/office/officeart/2005/8/layout/vList4#4"/>
    <dgm:cxn modelId="{14A828DA-420A-4B71-8C07-C247E69D5279}" type="presOf" srcId="{738A412B-1E81-4550-AFFE-E846E0D6D5ED}" destId="{235A9FE2-4FEA-47BD-8BD9-57F5566CB643}" srcOrd="1" destOrd="0" presId="urn:microsoft.com/office/officeart/2005/8/layout/vList4#4"/>
    <dgm:cxn modelId="{B663DFE7-0256-4DC0-8D5C-65112AC17398}" type="presOf" srcId="{22E099A2-E90A-4663-84B7-E89FB4242C66}" destId="{B442919C-5238-4636-9160-B409FC0692EB}" srcOrd="0" destOrd="0" presId="urn:microsoft.com/office/officeart/2005/8/layout/vList4#4"/>
    <dgm:cxn modelId="{D66DC9F6-426E-4A33-AEBF-C5F9C926ABA4}" srcId="{14F0C5DB-B7E6-4D2C-A87E-BAD4F27FAC3F}" destId="{22E099A2-E90A-4663-84B7-E89FB4242C66}" srcOrd="2" destOrd="0" parTransId="{6A0709B4-1D81-49CC-B18F-43A7BBAB6111}" sibTransId="{9F1BA9B9-A7FD-4EF4-AFB9-FB6B376C066A}"/>
    <dgm:cxn modelId="{B6CEDFFA-E4DE-48B9-884A-30DBBE46B019}" srcId="{14F0C5DB-B7E6-4D2C-A87E-BAD4F27FAC3F}" destId="{0C144EBE-2E48-420F-836A-F51B85D3879C}" srcOrd="3" destOrd="0" parTransId="{EEC5B253-8428-470F-AC75-2F96EA3A6CB4}" sibTransId="{582A34BA-125F-44B2-AF1E-A4D4A2BB7633}"/>
    <dgm:cxn modelId="{43954E70-A6A0-4CD8-B06E-9A404A27D721}" type="presParOf" srcId="{50F9E71F-73B3-4F8E-892B-839BF65D8ABA}" destId="{9BAA9ED3-7F3F-4A9C-989E-9BBF4FC503D8}" srcOrd="0" destOrd="0" presId="urn:microsoft.com/office/officeart/2005/8/layout/vList4#4"/>
    <dgm:cxn modelId="{9D6F9A45-2ADB-48E6-9BD8-15B3258DFD7D}" type="presParOf" srcId="{9BAA9ED3-7F3F-4A9C-989E-9BBF4FC503D8}" destId="{E352E58E-8588-421B-81A9-8EFFEA3C93EB}" srcOrd="0" destOrd="0" presId="urn:microsoft.com/office/officeart/2005/8/layout/vList4#4"/>
    <dgm:cxn modelId="{27B446C9-65D4-4B01-9660-48203CD977DA}" type="presParOf" srcId="{9BAA9ED3-7F3F-4A9C-989E-9BBF4FC503D8}" destId="{52D91369-1779-412D-BA86-2FFB3F1DBBE9}" srcOrd="1" destOrd="0" presId="urn:microsoft.com/office/officeart/2005/8/layout/vList4#4"/>
    <dgm:cxn modelId="{FDF98179-3A65-4961-802D-9378DC0ACE37}" type="presParOf" srcId="{9BAA9ED3-7F3F-4A9C-989E-9BBF4FC503D8}" destId="{E5122B06-E004-4448-B1E8-5FFBD52A085A}" srcOrd="2" destOrd="0" presId="urn:microsoft.com/office/officeart/2005/8/layout/vList4#4"/>
    <dgm:cxn modelId="{1247B733-EFF0-4238-9712-CA7B72AB59FE}" type="presParOf" srcId="{50F9E71F-73B3-4F8E-892B-839BF65D8ABA}" destId="{710F258C-AA64-408E-BC1F-1C2D22D72786}" srcOrd="1" destOrd="0" presId="urn:microsoft.com/office/officeart/2005/8/layout/vList4#4"/>
    <dgm:cxn modelId="{93F67801-B95E-482F-8ECF-DBEF6E45635D}" type="presParOf" srcId="{50F9E71F-73B3-4F8E-892B-839BF65D8ABA}" destId="{3589B28C-8BC4-4C82-AC12-200F42C870E1}" srcOrd="2" destOrd="0" presId="urn:microsoft.com/office/officeart/2005/8/layout/vList4#4"/>
    <dgm:cxn modelId="{C027EF2C-150F-4AED-BC8C-680937ED868D}" type="presParOf" srcId="{3589B28C-8BC4-4C82-AC12-200F42C870E1}" destId="{325F548E-F10D-429E-9830-67BC8DB52A39}" srcOrd="0" destOrd="0" presId="urn:microsoft.com/office/officeart/2005/8/layout/vList4#4"/>
    <dgm:cxn modelId="{89F666DB-B05E-42A9-B98F-78F7298597AE}" type="presParOf" srcId="{3589B28C-8BC4-4C82-AC12-200F42C870E1}" destId="{4C77FFEB-B1EE-4068-B81A-4FD1FCD7B33F}" srcOrd="1" destOrd="0" presId="urn:microsoft.com/office/officeart/2005/8/layout/vList4#4"/>
    <dgm:cxn modelId="{03F656AC-8567-4F68-8D6C-C52D808D5A5C}" type="presParOf" srcId="{3589B28C-8BC4-4C82-AC12-200F42C870E1}" destId="{B1616B91-D620-4F69-95C1-4EE9E8138995}" srcOrd="2" destOrd="0" presId="urn:microsoft.com/office/officeart/2005/8/layout/vList4#4"/>
    <dgm:cxn modelId="{7848CA18-BB07-4C5A-B90F-A070C877E32E}" type="presParOf" srcId="{50F9E71F-73B3-4F8E-892B-839BF65D8ABA}" destId="{35A0BBBD-C25A-425E-8BF9-46F1DC13406B}" srcOrd="3" destOrd="0" presId="urn:microsoft.com/office/officeart/2005/8/layout/vList4#4"/>
    <dgm:cxn modelId="{383F7F93-562B-4513-95DA-588A5B88DE9B}" type="presParOf" srcId="{50F9E71F-73B3-4F8E-892B-839BF65D8ABA}" destId="{CC8E3F1F-D3A3-4C93-9EB0-832888F711A9}" srcOrd="4" destOrd="0" presId="urn:microsoft.com/office/officeart/2005/8/layout/vList4#4"/>
    <dgm:cxn modelId="{AB500A79-AA53-470A-93CD-7FB5038E09A4}" type="presParOf" srcId="{CC8E3F1F-D3A3-4C93-9EB0-832888F711A9}" destId="{B442919C-5238-4636-9160-B409FC0692EB}" srcOrd="0" destOrd="0" presId="urn:microsoft.com/office/officeart/2005/8/layout/vList4#4"/>
    <dgm:cxn modelId="{470777CF-321C-4D9F-9FB8-7E1BF163BDAF}" type="presParOf" srcId="{CC8E3F1F-D3A3-4C93-9EB0-832888F711A9}" destId="{FDCD6FEE-6679-4EB1-8C2E-5584838A07D9}" srcOrd="1" destOrd="0" presId="urn:microsoft.com/office/officeart/2005/8/layout/vList4#4"/>
    <dgm:cxn modelId="{1E78426C-F4D4-4FB9-8940-9596A476A86C}" type="presParOf" srcId="{CC8E3F1F-D3A3-4C93-9EB0-832888F711A9}" destId="{21A31126-D8AF-454E-B54C-DBF8360804E1}" srcOrd="2" destOrd="0" presId="urn:microsoft.com/office/officeart/2005/8/layout/vList4#4"/>
    <dgm:cxn modelId="{20999EC7-75C2-4A23-B0B7-632D9ED59E92}" type="presParOf" srcId="{50F9E71F-73B3-4F8E-892B-839BF65D8ABA}" destId="{78C94DDC-29BE-48DB-B89B-EDDFE6F140F1}" srcOrd="5" destOrd="0" presId="urn:microsoft.com/office/officeart/2005/8/layout/vList4#4"/>
    <dgm:cxn modelId="{3382A016-5924-41EF-8D9A-E90FE0B96D84}" type="presParOf" srcId="{50F9E71F-73B3-4F8E-892B-839BF65D8ABA}" destId="{F24C6735-4033-47A8-964C-65F083C338C0}" srcOrd="6" destOrd="0" presId="urn:microsoft.com/office/officeart/2005/8/layout/vList4#4"/>
    <dgm:cxn modelId="{614383DE-18E2-4AAD-BB66-145070790EE8}" type="presParOf" srcId="{F24C6735-4033-47A8-964C-65F083C338C0}" destId="{0B5D6376-AE84-4A39-B15F-B924D6121388}" srcOrd="0" destOrd="0" presId="urn:microsoft.com/office/officeart/2005/8/layout/vList4#4"/>
    <dgm:cxn modelId="{9FCA692C-FA73-432A-8998-69CC1C260D60}" type="presParOf" srcId="{F24C6735-4033-47A8-964C-65F083C338C0}" destId="{5A6C33EB-277D-4991-8E71-60C404958979}" srcOrd="1" destOrd="0" presId="urn:microsoft.com/office/officeart/2005/8/layout/vList4#4"/>
    <dgm:cxn modelId="{8FC58B69-8707-4EA8-84B6-C852C86B8CB1}" type="presParOf" srcId="{F24C6735-4033-47A8-964C-65F083C338C0}" destId="{98ACE6C8-36AC-4D99-B9C0-0CBD8DA2DA5A}" srcOrd="2" destOrd="0" presId="urn:microsoft.com/office/officeart/2005/8/layout/vList4#4"/>
    <dgm:cxn modelId="{509A87FE-218B-488E-9708-3A53CE63B923}" type="presParOf" srcId="{50F9E71F-73B3-4F8E-892B-839BF65D8ABA}" destId="{4730A03B-BF35-4B3C-A726-F852DBB7BDB3}" srcOrd="7" destOrd="0" presId="urn:microsoft.com/office/officeart/2005/8/layout/vList4#4"/>
    <dgm:cxn modelId="{FF2C165B-22E5-4CEA-9728-D71376BB99E3}" type="presParOf" srcId="{50F9E71F-73B3-4F8E-892B-839BF65D8ABA}" destId="{ABFF245E-97C6-4FF9-89C4-19D4ABEA2C8C}" srcOrd="8" destOrd="0" presId="urn:microsoft.com/office/officeart/2005/8/layout/vList4#4"/>
    <dgm:cxn modelId="{8CF68EC3-CDF4-4799-9920-A3D57F91DEC9}" type="presParOf" srcId="{ABFF245E-97C6-4FF9-89C4-19D4ABEA2C8C}" destId="{F75714CE-165A-40D6-9D03-5F6EB596DF0B}" srcOrd="0" destOrd="0" presId="urn:microsoft.com/office/officeart/2005/8/layout/vList4#4"/>
    <dgm:cxn modelId="{5546F28B-4FF7-4178-90A1-07FFA5C98DD6}" type="presParOf" srcId="{ABFF245E-97C6-4FF9-89C4-19D4ABEA2C8C}" destId="{0CCA4482-0761-43CA-ADCA-A3B84C522247}" srcOrd="1" destOrd="0" presId="urn:microsoft.com/office/officeart/2005/8/layout/vList4#4"/>
    <dgm:cxn modelId="{9EAE3232-2853-48AE-B85A-C12815F9EFB7}" type="presParOf" srcId="{ABFF245E-97C6-4FF9-89C4-19D4ABEA2C8C}" destId="{595B2B30-07D5-41D0-828B-3A94A0EC2446}" srcOrd="2" destOrd="0" presId="urn:microsoft.com/office/officeart/2005/8/layout/vList4#4"/>
    <dgm:cxn modelId="{8377E40E-EB3C-4D2F-BF50-9121F84E1AA6}" type="presParOf" srcId="{50F9E71F-73B3-4F8E-892B-839BF65D8ABA}" destId="{7B402CDF-72FF-4C3B-B9DE-5723496C199E}" srcOrd="9" destOrd="0" presId="urn:microsoft.com/office/officeart/2005/8/layout/vList4#4"/>
    <dgm:cxn modelId="{3AF67B7C-D529-4B03-A3C0-B7335815123A}" type="presParOf" srcId="{50F9E71F-73B3-4F8E-892B-839BF65D8ABA}" destId="{F94B98C5-E017-44EA-863A-F3BC36D90CD0}" srcOrd="10" destOrd="0" presId="urn:microsoft.com/office/officeart/2005/8/layout/vList4#4"/>
    <dgm:cxn modelId="{85581D59-1132-4BDD-9179-3C2B231F360F}" type="presParOf" srcId="{F94B98C5-E017-44EA-863A-F3BC36D90CD0}" destId="{9132613E-F899-488A-9554-EBE0D2F3EA2A}" srcOrd="0" destOrd="0" presId="urn:microsoft.com/office/officeart/2005/8/layout/vList4#4"/>
    <dgm:cxn modelId="{8EDF1458-FAA6-4937-88D6-8DE1D10907C8}" type="presParOf" srcId="{F94B98C5-E017-44EA-863A-F3BC36D90CD0}" destId="{D1C0A3CA-E3E0-47F0-8D42-06AFBA0A2B10}" srcOrd="1" destOrd="0" presId="urn:microsoft.com/office/officeart/2005/8/layout/vList4#4"/>
    <dgm:cxn modelId="{254076AF-6B9D-4308-84D6-E10ED0DAB563}" type="presParOf" srcId="{F94B98C5-E017-44EA-863A-F3BC36D90CD0}" destId="{235A9FE2-4FEA-47BD-8BD9-57F5566CB643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2E58E-8588-421B-81A9-8EFFEA3C93EB}">
      <dsp:nvSpPr>
        <dsp:cNvPr id="0" name=""/>
        <dsp:cNvSpPr/>
      </dsp:nvSpPr>
      <dsp:spPr>
        <a:xfrm>
          <a:off x="0" y="0"/>
          <a:ext cx="8675536" cy="550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Biological Registration (for entity tracking and identification)</a:t>
          </a:r>
        </a:p>
      </dsp:txBody>
      <dsp:txXfrm>
        <a:off x="1790192" y="0"/>
        <a:ext cx="6885343" cy="550850"/>
      </dsp:txXfrm>
    </dsp:sp>
    <dsp:sp modelId="{52D91369-1779-412D-BA86-2FFB3F1DBBE9}">
      <dsp:nvSpPr>
        <dsp:cNvPr id="0" name=""/>
        <dsp:cNvSpPr/>
      </dsp:nvSpPr>
      <dsp:spPr>
        <a:xfrm>
          <a:off x="165836" y="55085"/>
          <a:ext cx="1513603" cy="4406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5F548E-F10D-429E-9830-67BC8DB52A39}">
      <dsp:nvSpPr>
        <dsp:cNvPr id="0" name=""/>
        <dsp:cNvSpPr/>
      </dsp:nvSpPr>
      <dsp:spPr>
        <a:xfrm>
          <a:off x="0" y="605935"/>
          <a:ext cx="8675536" cy="550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AEP &amp; Sequence Analysis Collection (for configuration &amp; extension)</a:t>
          </a:r>
        </a:p>
      </dsp:txBody>
      <dsp:txXfrm>
        <a:off x="1790192" y="605935"/>
        <a:ext cx="6885343" cy="550850"/>
      </dsp:txXfrm>
    </dsp:sp>
    <dsp:sp modelId="{4C77FFEB-B1EE-4068-B81A-4FD1FCD7B33F}">
      <dsp:nvSpPr>
        <dsp:cNvPr id="0" name=""/>
        <dsp:cNvSpPr/>
      </dsp:nvSpPr>
      <dsp:spPr>
        <a:xfrm>
          <a:off x="197181" y="661020"/>
          <a:ext cx="1450913" cy="4406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442919C-5238-4636-9160-B409FC0692EB}">
      <dsp:nvSpPr>
        <dsp:cNvPr id="0" name=""/>
        <dsp:cNvSpPr/>
      </dsp:nvSpPr>
      <dsp:spPr>
        <a:xfrm>
          <a:off x="0" y="1211870"/>
          <a:ext cx="8675536" cy="550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Accelrys Notebook / Accelrys ELN (to record what you did and when)</a:t>
          </a:r>
        </a:p>
      </dsp:txBody>
      <dsp:txXfrm>
        <a:off x="1790192" y="1211870"/>
        <a:ext cx="6885343" cy="550850"/>
      </dsp:txXfrm>
    </dsp:sp>
    <dsp:sp modelId="{FDCD6FEE-6679-4EB1-8C2E-5584838A07D9}">
      <dsp:nvSpPr>
        <dsp:cNvPr id="0" name=""/>
        <dsp:cNvSpPr/>
      </dsp:nvSpPr>
      <dsp:spPr>
        <a:xfrm>
          <a:off x="165836" y="1266955"/>
          <a:ext cx="1513603" cy="4406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5D6376-AE84-4A39-B15F-B924D6121388}">
      <dsp:nvSpPr>
        <dsp:cNvPr id="0" name=""/>
        <dsp:cNvSpPr/>
      </dsp:nvSpPr>
      <dsp:spPr>
        <a:xfrm>
          <a:off x="0" y="1817805"/>
          <a:ext cx="8675536" cy="550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Accelrys EKB (for bioprocess management)</a:t>
          </a:r>
        </a:p>
      </dsp:txBody>
      <dsp:txXfrm>
        <a:off x="1790192" y="1817805"/>
        <a:ext cx="6885343" cy="550850"/>
      </dsp:txXfrm>
    </dsp:sp>
    <dsp:sp modelId="{5A6C33EB-277D-4991-8E71-60C404958979}">
      <dsp:nvSpPr>
        <dsp:cNvPr id="0" name=""/>
        <dsp:cNvSpPr/>
      </dsp:nvSpPr>
      <dsp:spPr>
        <a:xfrm>
          <a:off x="92676" y="1872890"/>
          <a:ext cx="1659925" cy="4406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5714CE-165A-40D6-9D03-5F6EB596DF0B}">
      <dsp:nvSpPr>
        <dsp:cNvPr id="0" name=""/>
        <dsp:cNvSpPr/>
      </dsp:nvSpPr>
      <dsp:spPr>
        <a:xfrm>
          <a:off x="0" y="2423740"/>
          <a:ext cx="8675536" cy="550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Discovery Studio (for predicting manufacturability / developability)</a:t>
          </a:r>
        </a:p>
      </dsp:txBody>
      <dsp:txXfrm>
        <a:off x="1790192" y="2423740"/>
        <a:ext cx="6885343" cy="550850"/>
      </dsp:txXfrm>
    </dsp:sp>
    <dsp:sp modelId="{0CCA4482-0761-43CA-ADCA-A3B84C522247}">
      <dsp:nvSpPr>
        <dsp:cNvPr id="0" name=""/>
        <dsp:cNvSpPr/>
      </dsp:nvSpPr>
      <dsp:spPr>
        <a:xfrm>
          <a:off x="165186" y="2478825"/>
          <a:ext cx="1514904" cy="44068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/>
          <a:srcRect/>
          <a:stretch>
            <a:fillRect b="-420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132613E-F899-488A-9554-EBE0D2F3EA2A}">
      <dsp:nvSpPr>
        <dsp:cNvPr id="0" name=""/>
        <dsp:cNvSpPr/>
      </dsp:nvSpPr>
      <dsp:spPr>
        <a:xfrm>
          <a:off x="0" y="3025456"/>
          <a:ext cx="8675536" cy="550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1" kern="1200" dirty="0" err="1">
              <a:solidFill>
                <a:schemeClr val="bg1"/>
              </a:solidFill>
            </a:rPr>
            <a:t>Biotherapeutics</a:t>
          </a:r>
          <a:r>
            <a:rPr lang="en-GB" sz="1600" i="1" kern="1200" dirty="0">
              <a:solidFill>
                <a:schemeClr val="bg1"/>
              </a:solidFill>
            </a:rPr>
            <a:t> Analysis Workbench (for sequence analysis and annotation)</a:t>
          </a:r>
        </a:p>
      </dsp:txBody>
      <dsp:txXfrm>
        <a:off x="1790192" y="3025456"/>
        <a:ext cx="6885343" cy="550850"/>
      </dsp:txXfrm>
    </dsp:sp>
    <dsp:sp modelId="{D1C0A3CA-E3E0-47F0-8D42-06AFBA0A2B10}">
      <dsp:nvSpPr>
        <dsp:cNvPr id="0" name=""/>
        <dsp:cNvSpPr/>
      </dsp:nvSpPr>
      <dsp:spPr>
        <a:xfrm>
          <a:off x="165836" y="3084760"/>
          <a:ext cx="1513603" cy="4406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D4DA60F-0BB5-4A3D-B6FA-FDF2FC2558E5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44425933-59C9-4582-A8D9-570D66460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2262F3B-5CC7-4D5E-B602-F5E0CB55D9B3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781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4064" tIns="47032" rIns="94064" bIns="470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830233AA-EDD9-4D1C-B66A-95A21E602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37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2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62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78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8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5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6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4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9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9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3F7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3DS.COM</a:t>
            </a:r>
            <a:r>
              <a:rPr lang="en-US" sz="600" b="1" i="0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7/11/2017</a:t>
            </a:fld>
            <a:r>
              <a:rPr lang="en-US" sz="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7266" y="819150"/>
            <a:ext cx="6172200" cy="762000"/>
          </a:xfrm>
          <a:prstGeom prst="rect">
            <a:avLst/>
          </a:prstGeom>
        </p:spPr>
      </p:pic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391648" y="3055466"/>
            <a:ext cx="61722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 @ 20pt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2392330" y="1912466"/>
            <a:ext cx="6172200" cy="990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 @ 26pt</a:t>
            </a:r>
          </a:p>
        </p:txBody>
      </p:sp>
    </p:spTree>
    <p:extLst>
      <p:ext uri="{BB962C8B-B14F-4D97-AF65-F5344CB8AC3E}">
        <p14:creationId xmlns:p14="http://schemas.microsoft.com/office/powerpoint/2010/main" val="210447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21" y="1075182"/>
            <a:ext cx="3881558" cy="29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5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First item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/>
              <a:t>Second item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/>
              <a:t>Third item</a:t>
            </a: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/>
              <a:t>Fourth item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/>
              <a:t>Fifth item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/>
              <a:t>Sixth item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Picture 21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4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380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4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3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8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3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5" name="Picture 4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1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>
                <a:ln>
                  <a:noFill/>
                </a:ln>
                <a:solidFill>
                  <a:srgbClr val="0077C8"/>
                </a:solidFill>
                <a:effectLst/>
                <a:latin typeface="Arial Narrow" pitchFamily="34" charset="0"/>
                <a:cs typeface="Arial" pitchFamily="34" charset="0"/>
              </a:rPr>
              <a:t>3DS.COM/BIOVIA </a:t>
            </a:r>
            <a:r>
              <a:rPr lang="en-US" sz="600" b="0" cap="none" spc="0" dirty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7/11/2017</a:t>
            </a:fld>
            <a:r>
              <a:rPr lang="en-US" sz="600" b="0" cap="none" spc="0" dirty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/>
              <a:t>Main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213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acs.org/doi/abs/10.1021/ci2001988#cor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Neil Eccles PhD </a:t>
            </a:r>
          </a:p>
          <a:p>
            <a:r>
              <a:rPr lang="en-US" dirty="0"/>
              <a:t>Senior Product Manager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BIOVIA, Biologics and HELM</a:t>
            </a:r>
          </a:p>
        </p:txBody>
      </p:sp>
    </p:spTree>
    <p:extLst>
      <p:ext uri="{BB962C8B-B14F-4D97-AF65-F5344CB8AC3E}">
        <p14:creationId xmlns:p14="http://schemas.microsoft.com/office/powerpoint/2010/main" val="133035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HELM Strings in Draw 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55798" y="842963"/>
            <a:ext cx="7848650" cy="396549"/>
          </a:xfrm>
        </p:spPr>
        <p:txBody>
          <a:bodyPr/>
          <a:lstStyle/>
          <a:p>
            <a:r>
              <a:rPr lang="en-GB" dirty="0"/>
              <a:t>Import HELM Strings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1" y="1453619"/>
            <a:ext cx="5167171" cy="10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8896" y="2883128"/>
            <a:ext cx="3846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PEPTIDE1{F.V.N.Q.H.L.C.G.S.H.L.V.E.A.L.Y.L.V.C.G.E.R.G.F.F.Y.T.P.K.T}|PEPTIDE2{G.I.V.E.Q.C.C.T.S.I.C.S.L.Y.Q.L.E.N.Y.C.N}$PEPTIDE1,PEPTIDE2,7:R3-7:R3|PEPTIDE1,PEPTIDE2,19:R3-20:R3|PEPTIDE2,PEPTIDE2,6:R3-11:R3$$$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67" y="2495307"/>
            <a:ext cx="2820153" cy="178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452870" y="3286671"/>
            <a:ext cx="1293265" cy="278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18701" y="4109588"/>
            <a:ext cx="306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HELM String for Human Insulin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9058" y="3564920"/>
            <a:ext cx="1670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Sequence view in Draw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281" y="1311451"/>
            <a:ext cx="2515045" cy="877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Cut and Paste of a HELM string into Draw window will follow in a future release</a:t>
            </a:r>
          </a:p>
        </p:txBody>
      </p:sp>
    </p:spTree>
    <p:extLst>
      <p:ext uri="{BB962C8B-B14F-4D97-AF65-F5344CB8AC3E}">
        <p14:creationId xmlns:p14="http://schemas.microsoft.com/office/powerpoint/2010/main" val="65331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HELM Strings in Draw II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55798" y="842963"/>
            <a:ext cx="7848650" cy="396549"/>
          </a:xfrm>
        </p:spPr>
        <p:txBody>
          <a:bodyPr/>
          <a:lstStyle/>
          <a:p>
            <a:r>
              <a:rPr lang="en-GB" dirty="0"/>
              <a:t>Output HELM Strings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326690" y="3232605"/>
            <a:ext cx="1091485" cy="28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4863376" y="3933032"/>
            <a:ext cx="31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HELM String for DNA Sequence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90749" y="3062928"/>
            <a:ext cx="437559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RNA1{[</a:t>
            </a:r>
            <a:r>
              <a:rPr lang="en-US" sz="135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dR</a:t>
            </a:r>
            <a:r>
              <a:rPr lang="en-US" sz="13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](A)P.[</a:t>
            </a:r>
            <a:r>
              <a:rPr lang="en-US" sz="135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dR</a:t>
            </a:r>
            <a:r>
              <a:rPr lang="en-US" sz="13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](C)P.[</a:t>
            </a:r>
            <a:r>
              <a:rPr lang="en-US" sz="135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dR</a:t>
            </a:r>
            <a:r>
              <a:rPr lang="en-US" sz="13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](G)P.[</a:t>
            </a:r>
            <a:r>
              <a:rPr lang="en-US" sz="135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dR</a:t>
            </a:r>
            <a:r>
              <a:rPr lang="en-US" sz="13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](T)P.[</a:t>
            </a:r>
            <a:r>
              <a:rPr lang="en-US" sz="135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dR</a:t>
            </a:r>
            <a:r>
              <a:rPr lang="en-US" sz="13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](U)P.[</a:t>
            </a:r>
            <a:r>
              <a:rPr lang="en-US" sz="135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dR</a:t>
            </a:r>
            <a:r>
              <a:rPr lang="en-US" sz="13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](A)P.[</a:t>
            </a:r>
            <a:r>
              <a:rPr lang="en-US" sz="135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dR</a:t>
            </a:r>
            <a:r>
              <a:rPr lang="en-US" sz="13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](C)P.[</a:t>
            </a:r>
            <a:r>
              <a:rPr lang="en-US" sz="135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dR</a:t>
            </a:r>
            <a:r>
              <a:rPr lang="en-US" sz="13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](G)P.[</a:t>
            </a:r>
            <a:r>
              <a:rPr lang="en-US" sz="135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dR</a:t>
            </a:r>
            <a:r>
              <a:rPr lang="en-US" sz="13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](T)P.[</a:t>
            </a:r>
            <a:r>
              <a:rPr lang="en-US" sz="135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dR</a:t>
            </a:r>
            <a:r>
              <a:rPr lang="en-US" sz="135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](U)P}$$$$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3758"/>
            <a:ext cx="3245111" cy="133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0667" y="3933033"/>
            <a:ext cx="235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 Sequence in Draw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7" y="1417097"/>
            <a:ext cx="5389639" cy="66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65368" y="1061722"/>
            <a:ext cx="2515045" cy="877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Cut and Paste of a HELM string from a Draw window will follow in a future release</a:t>
            </a:r>
          </a:p>
        </p:txBody>
      </p:sp>
    </p:spTree>
    <p:extLst>
      <p:ext uri="{BB962C8B-B14F-4D97-AF65-F5344CB8AC3E}">
        <p14:creationId xmlns:p14="http://schemas.microsoft.com/office/powerpoint/2010/main" val="200162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BIOVIA has significant capabilities in biologics informatics and design</a:t>
            </a:r>
          </a:p>
          <a:p>
            <a:r>
              <a:rPr lang="en-US" dirty="0"/>
              <a:t>We have developed a data model to allow our applications to represent and search chemically modified biologics</a:t>
            </a:r>
          </a:p>
          <a:p>
            <a:r>
              <a:rPr lang="en-US" dirty="0"/>
              <a:t>To allow the platform and applications to be open, it is critical to have a standard to allow Biologics to be exchanged</a:t>
            </a:r>
          </a:p>
          <a:p>
            <a:r>
              <a:rPr lang="en-US" dirty="0"/>
              <a:t>We have adopted HELM as a standard data exchange format</a:t>
            </a:r>
          </a:p>
          <a:p>
            <a:r>
              <a:rPr lang="en-US" dirty="0"/>
              <a:t>We have developed AEP components to support HELM</a:t>
            </a:r>
          </a:p>
          <a:p>
            <a:r>
              <a:rPr lang="en-US" dirty="0"/>
              <a:t>We have incorporated HELM exchanged into Draw and will extend support to other applications in the future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8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59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04" y="285750"/>
            <a:ext cx="4158546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Stack for Biologics Informatics and Design</a:t>
            </a:r>
            <a:endParaRPr lang="en-GB" dirty="0"/>
          </a:p>
        </p:txBody>
      </p:sp>
      <p:graphicFrame>
        <p:nvGraphicFramePr>
          <p:cNvPr id="7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9428635"/>
              </p:ext>
            </p:extLst>
          </p:nvPr>
        </p:nvGraphicFramePr>
        <p:xfrm>
          <a:off x="304800" y="895350"/>
          <a:ext cx="867553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061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827584" y="987574"/>
            <a:ext cx="3744404" cy="3168352"/>
          </a:xfrm>
        </p:spPr>
        <p:txBody>
          <a:bodyPr/>
          <a:lstStyle/>
          <a:p>
            <a:r>
              <a:rPr lang="en-US" sz="1600" dirty="0" err="1"/>
              <a:t>Biovia</a:t>
            </a:r>
            <a:r>
              <a:rPr lang="en-US" sz="1600" dirty="0"/>
              <a:t> now uses the “Direct” Data model across all our stack for:</a:t>
            </a:r>
          </a:p>
          <a:p>
            <a:pPr lvl="1"/>
            <a:r>
              <a:rPr lang="en-US" sz="1600" dirty="0"/>
              <a:t>Molecules</a:t>
            </a:r>
          </a:p>
          <a:p>
            <a:pPr lvl="1"/>
            <a:r>
              <a:rPr lang="en-US" sz="1600" dirty="0"/>
              <a:t>Polymers</a:t>
            </a:r>
          </a:p>
          <a:p>
            <a:pPr lvl="1"/>
            <a:r>
              <a:rPr lang="en-US" sz="1600" dirty="0"/>
              <a:t>Formulations</a:t>
            </a:r>
          </a:p>
          <a:p>
            <a:pPr lvl="1"/>
            <a:r>
              <a:rPr lang="en-US" sz="1600" dirty="0"/>
              <a:t>Reactions</a:t>
            </a:r>
          </a:p>
          <a:p>
            <a:pPr lvl="1"/>
            <a:r>
              <a:rPr lang="en-US" sz="1600" dirty="0" err="1"/>
              <a:t>Markush</a:t>
            </a:r>
            <a:endParaRPr lang="en-US" sz="1600" dirty="0"/>
          </a:p>
          <a:p>
            <a:pPr lvl="1"/>
            <a:r>
              <a:rPr lang="en-US" sz="1600" dirty="0"/>
              <a:t>NONS</a:t>
            </a:r>
          </a:p>
          <a:p>
            <a:pPr lvl="1"/>
            <a:r>
              <a:rPr lang="en-US" sz="1600" dirty="0">
                <a:solidFill>
                  <a:srgbClr val="2C87CB"/>
                </a:solidFill>
              </a:rPr>
              <a:t>Biologics / ADCs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4679999" y="986830"/>
            <a:ext cx="3744404" cy="3168352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Biologics use “Self Contained Sequence Representation (SCSR)”</a:t>
            </a:r>
          </a:p>
          <a:p>
            <a:pPr lvl="1"/>
            <a:r>
              <a:rPr lang="en-US" sz="1300" dirty="0"/>
              <a:t>A hybrid approach</a:t>
            </a:r>
          </a:p>
          <a:p>
            <a:pPr lvl="2"/>
            <a:r>
              <a:rPr lang="en-US" sz="1150" dirty="0"/>
              <a:t>Use </a:t>
            </a:r>
            <a:r>
              <a:rPr lang="en-US" sz="1150" dirty="0" err="1"/>
              <a:t>pseudoatoms</a:t>
            </a:r>
            <a:r>
              <a:rPr lang="en-US" sz="1150" dirty="0"/>
              <a:t> for standard residues</a:t>
            </a:r>
          </a:p>
          <a:p>
            <a:pPr lvl="2"/>
            <a:r>
              <a:rPr lang="en-US" sz="1150" dirty="0"/>
              <a:t>Embed explicit chemistry for non-standard residues and modifications</a:t>
            </a:r>
          </a:p>
          <a:p>
            <a:pPr lvl="2"/>
            <a:r>
              <a:rPr lang="en-US" sz="1150" dirty="0"/>
              <a:t>Embed the full structure of standard residues to enable full structure features to be calculated</a:t>
            </a:r>
          </a:p>
          <a:p>
            <a:pPr lvl="3"/>
            <a:r>
              <a:rPr lang="en-US" sz="1000" dirty="0"/>
              <a:t>Formula and formula weight</a:t>
            </a:r>
          </a:p>
          <a:p>
            <a:pPr lvl="1"/>
            <a:r>
              <a:rPr lang="en-US" sz="1500" dirty="0"/>
              <a:t>Very compact</a:t>
            </a:r>
          </a:p>
          <a:p>
            <a:pPr lvl="2"/>
            <a:r>
              <a:rPr lang="en-US" sz="1200" dirty="0"/>
              <a:t>Registration and searching much faster</a:t>
            </a:r>
          </a:p>
          <a:p>
            <a:pPr lvl="2"/>
            <a:r>
              <a:rPr lang="en-US" sz="1200" dirty="0"/>
              <a:t>No loss of structural information</a:t>
            </a:r>
          </a:p>
          <a:p>
            <a:pPr lvl="2"/>
            <a:r>
              <a:rPr lang="en-US" sz="1200" dirty="0"/>
              <a:t>Structure is portable</a:t>
            </a:r>
          </a:p>
          <a:p>
            <a:pPr lvl="1"/>
            <a:r>
              <a:rPr lang="en-US" sz="1500" dirty="0"/>
              <a:t>Visually resembles the abbreviated form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083918"/>
            <a:ext cx="4968552" cy="4385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50" dirty="0"/>
              <a:t>Self-Contained Sequence Representation: Bridging the Gap between Bioinformatics and </a:t>
            </a:r>
            <a:r>
              <a:rPr lang="en-US" sz="750" dirty="0" err="1"/>
              <a:t>Cheminformatics</a:t>
            </a:r>
            <a:br>
              <a:rPr lang="en-US" sz="750" dirty="0"/>
            </a:br>
            <a:r>
              <a:rPr lang="en-US" sz="750" dirty="0"/>
              <a:t>William L. Chen</a:t>
            </a:r>
            <a:r>
              <a:rPr lang="en-US" sz="750" dirty="0">
                <a:hlinkClick r:id="rId3"/>
              </a:rPr>
              <a:t>*</a:t>
            </a:r>
            <a:r>
              <a:rPr lang="en-US" sz="750" dirty="0"/>
              <a:t>†, Burton A. Leland†, Joseph L. Durant†, David L. Grier†, Bradley D. Christie†, James G. Nourse†, and Keith T. Taylor†</a:t>
            </a:r>
          </a:p>
          <a:p>
            <a:r>
              <a:rPr lang="en-US" sz="750" i="1" dirty="0"/>
              <a:t>J. Chem. Inf. Model.</a:t>
            </a:r>
            <a:r>
              <a:rPr lang="en-US" sz="750" dirty="0"/>
              <a:t>, </a:t>
            </a:r>
            <a:r>
              <a:rPr lang="en-US" sz="750" b="1" dirty="0"/>
              <a:t>2011</a:t>
            </a:r>
            <a:r>
              <a:rPr lang="en-US" sz="750" dirty="0"/>
              <a:t>, </a:t>
            </a:r>
            <a:r>
              <a:rPr lang="en-US" sz="750" i="1" dirty="0"/>
              <a:t>51</a:t>
            </a:r>
            <a:r>
              <a:rPr lang="en-US" sz="750" dirty="0"/>
              <a:t> (9), </a:t>
            </a:r>
            <a:r>
              <a:rPr lang="en-US" sz="750" dirty="0" err="1"/>
              <a:t>pp</a:t>
            </a:r>
            <a:r>
              <a:rPr lang="en-US" sz="750" dirty="0"/>
              <a:t> 2186–2208.  (</a:t>
            </a:r>
            <a:r>
              <a:rPr lang="en-US" sz="750" b="1" dirty="0"/>
              <a:t>DOI: </a:t>
            </a:r>
            <a:r>
              <a:rPr lang="en-US" sz="750" dirty="0"/>
              <a:t>10.1021/ci2001988)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Representing Chemically Modified Biologics</a:t>
            </a:r>
          </a:p>
        </p:txBody>
      </p:sp>
    </p:spTree>
    <p:extLst>
      <p:ext uri="{BB962C8B-B14F-4D97-AF65-F5344CB8AC3E}">
        <p14:creationId xmlns:p14="http://schemas.microsoft.com/office/powerpoint/2010/main" val="219172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Chemically Aware Sequence Representation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5566"/>
            <a:ext cx="699135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74" y="2028678"/>
            <a:ext cx="6465925" cy="2435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6226" y="1163290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Contracted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220690"/>
            <a:ext cx="118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Expanded</a:t>
            </a:r>
          </a:p>
        </p:txBody>
      </p:sp>
    </p:spTree>
    <p:extLst>
      <p:ext uri="{BB962C8B-B14F-4D97-AF65-F5344CB8AC3E}">
        <p14:creationId xmlns:p14="http://schemas.microsoft.com/office/powerpoint/2010/main" val="267396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Markush</a:t>
            </a:r>
            <a:r>
              <a:rPr lang="en-US" dirty="0"/>
              <a:t> Chemically Modified Biologic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4294967295"/>
          </p:nvPr>
        </p:nvSpPr>
        <p:spPr>
          <a:xfrm>
            <a:off x="533400" y="914400"/>
            <a:ext cx="8473440" cy="40233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Variable residue</a:t>
            </a:r>
          </a:p>
          <a:p>
            <a:r>
              <a:rPr lang="en-US" dirty="0"/>
              <a:t>Variable attachment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95686"/>
            <a:ext cx="6751786" cy="2364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4808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Drug Conjugate</a:t>
            </a:r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10369" t="24203" r="5063" b="3315"/>
          <a:stretch/>
        </p:blipFill>
        <p:spPr>
          <a:xfrm>
            <a:off x="1259632" y="1059582"/>
            <a:ext cx="631515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20072" y="3075806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Payload (MMAE)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3214305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Linker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2258747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Attachment Points</a:t>
            </a:r>
          </a:p>
        </p:txBody>
      </p:sp>
      <p:sp>
        <p:nvSpPr>
          <p:cNvPr id="3" name="Oval 2"/>
          <p:cNvSpPr/>
          <p:nvPr/>
        </p:nvSpPr>
        <p:spPr>
          <a:xfrm>
            <a:off x="5728410" y="2113552"/>
            <a:ext cx="360040" cy="323762"/>
          </a:xfrm>
          <a:prstGeom prst="ellipse">
            <a:avLst/>
          </a:prstGeom>
          <a:noFill/>
          <a:ln w="9525"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418964" y="939570"/>
            <a:ext cx="360040" cy="323762"/>
          </a:xfrm>
          <a:prstGeom prst="ellipse">
            <a:avLst/>
          </a:prstGeom>
          <a:noFill/>
          <a:ln w="9525"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616771" y="2116901"/>
            <a:ext cx="360040" cy="323762"/>
          </a:xfrm>
          <a:prstGeom prst="ellipse">
            <a:avLst/>
          </a:prstGeom>
          <a:noFill/>
          <a:ln w="9525"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16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HELM Exchange in AEP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863601" y="879562"/>
            <a:ext cx="6876752" cy="3564396"/>
          </a:xfrm>
        </p:spPr>
        <p:txBody>
          <a:bodyPr/>
          <a:lstStyle/>
          <a:p>
            <a:r>
              <a:rPr lang="en-US" dirty="0"/>
              <a:t>Critical to have a means to exchange biologics between the BIOVIA stack and other applications / databases to facilitate integration and automation</a:t>
            </a:r>
          </a:p>
          <a:p>
            <a:r>
              <a:rPr lang="en-US" dirty="0"/>
              <a:t>HELM components now available in AEP 9.2 </a:t>
            </a:r>
          </a:p>
          <a:p>
            <a:pPr lvl="1"/>
            <a:r>
              <a:rPr lang="en-US" dirty="0"/>
              <a:t>First released as prototypes in AEP 9.1 (2013)</a:t>
            </a:r>
          </a:p>
          <a:p>
            <a:r>
              <a:rPr lang="en-US" dirty="0"/>
              <a:t>Components enable:</a:t>
            </a:r>
          </a:p>
          <a:p>
            <a:pPr lvl="1"/>
            <a:r>
              <a:rPr lang="en-US" dirty="0"/>
              <a:t>Exchange of data with BIOVIA apps that support biologics and  chemically modified biologics – </a:t>
            </a:r>
            <a:r>
              <a:rPr lang="en-US" dirty="0" err="1"/>
              <a:t>BioReg</a:t>
            </a:r>
            <a:r>
              <a:rPr lang="en-US" dirty="0"/>
              <a:t>, Direct, Draw etc.</a:t>
            </a:r>
          </a:p>
          <a:p>
            <a:pPr lvl="1"/>
            <a:r>
              <a:rPr lang="en-US" dirty="0"/>
              <a:t>Customer development of scientific services in Pipeline Pilot to integrate into their own HELM based apps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61" b="5294"/>
          <a:stretch/>
        </p:blipFill>
        <p:spPr>
          <a:xfrm>
            <a:off x="7765733" y="411510"/>
            <a:ext cx="85437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1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HELM Exchange in AEP 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07" y="1134072"/>
            <a:ext cx="4572508" cy="3073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35351"/>
          <a:stretch/>
        </p:blipFill>
        <p:spPr>
          <a:xfrm>
            <a:off x="3563888" y="827600"/>
            <a:ext cx="2412527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9738"/>
          <a:stretch/>
        </p:blipFill>
        <p:spPr>
          <a:xfrm>
            <a:off x="5667551" y="1158882"/>
            <a:ext cx="3348371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060" y="2431548"/>
            <a:ext cx="3521387" cy="123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7143" b="30617"/>
          <a:stretch/>
        </p:blipFill>
        <p:spPr>
          <a:xfrm>
            <a:off x="4357754" y="3612434"/>
            <a:ext cx="4752528" cy="876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53716677"/>
      </p:ext>
    </p:extLst>
  </p:cSld>
  <p:clrMapOvr>
    <a:masterClrMapping/>
  </p:clrMapOvr>
</p:sld>
</file>

<file path=ppt/theme/theme1.xml><?xml version="1.0" encoding="utf-8"?>
<a:theme xmlns:a="http://schemas.openxmlformats.org/drawingml/2006/main" name="BIOVIA_Presentation_2014">
  <a:themeElements>
    <a:clrScheme name="Custom 6">
      <a:dk1>
        <a:srgbClr val="005386"/>
      </a:dk1>
      <a:lt1>
        <a:srgbClr val="FFFFFF"/>
      </a:lt1>
      <a:dk2>
        <a:srgbClr val="DA291C"/>
      </a:dk2>
      <a:lt2>
        <a:srgbClr val="001871"/>
      </a:lt2>
      <a:accent1>
        <a:srgbClr val="0B3F77"/>
      </a:accent1>
      <a:accent2>
        <a:srgbClr val="00B2A9"/>
      </a:accent2>
      <a:accent3>
        <a:srgbClr val="FFCD00"/>
      </a:accent3>
      <a:accent4>
        <a:srgbClr val="E87722"/>
      </a:accent4>
      <a:accent5>
        <a:srgbClr val="84BD00"/>
      </a:accent5>
      <a:accent6>
        <a:srgbClr val="0077C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DD2B4ACA51342B7A34052BCBF2160" ma:contentTypeVersion="0" ma:contentTypeDescription="Create a new document." ma:contentTypeScope="" ma:versionID="9a2b7d66cc4781f8ae451708abc692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92b2e8a5e88650274ba074c5be686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AFF71A-2AAC-4F8F-9534-EC8B92E6A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603272-8B01-4884-B937-6C07BC9F0F0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AACE0E-42C7-41BD-94AF-7C28466489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biovia-ppt-template-2014-transitional</Template>
  <TotalTime>649</TotalTime>
  <Words>656</Words>
  <Application>Microsoft Office PowerPoint</Application>
  <PresentationFormat>On-screen Show (16:9)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3ds Condensed</vt:lpstr>
      <vt:lpstr>3ds Light</vt:lpstr>
      <vt:lpstr>Arial</vt:lpstr>
      <vt:lpstr>Arial Narrow</vt:lpstr>
      <vt:lpstr>Calibri</vt:lpstr>
      <vt:lpstr>Courier New</vt:lpstr>
      <vt:lpstr>BIOVIA_Presentation_2014</vt:lpstr>
      <vt:lpstr>PowerPoint Presentation</vt:lpstr>
      <vt:lpstr>PowerPoint Presentation</vt:lpstr>
      <vt:lpstr>Solution Stack for Biologics Informatics and Design</vt:lpstr>
      <vt:lpstr>Representing Chemically Modified Biologics</vt:lpstr>
      <vt:lpstr>Chemically Aware Sequence Representation</vt:lpstr>
      <vt:lpstr>Markush Chemically Modified Biologic</vt:lpstr>
      <vt:lpstr>Antibody Drug Conjugate</vt:lpstr>
      <vt:lpstr>HELM Exchange in AEP I</vt:lpstr>
      <vt:lpstr>HELM Exchange in AEP II</vt:lpstr>
      <vt:lpstr>Support for HELM Strings in Draw I</vt:lpstr>
      <vt:lpstr>Support for HELM Strings in Draw II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Eccles</dc:creator>
  <cp:lastModifiedBy>Claire Bellamy</cp:lastModifiedBy>
  <cp:revision>32</cp:revision>
  <cp:lastPrinted>2013-06-27T08:50:33Z</cp:lastPrinted>
  <dcterms:created xsi:type="dcterms:W3CDTF">2014-06-30T09:46:30Z</dcterms:created>
  <dcterms:modified xsi:type="dcterms:W3CDTF">2017-07-11T16:41:01Z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1.0</vt:lpwstr>
  </property>
  <property fmtid="{D5CDD505-2E9C-101B-9397-08002B2CF9AE}" pid="3" name="IsMyDocuments">
    <vt:bool>true</vt:bool>
  </property>
  <property fmtid="{D5CDD505-2E9C-101B-9397-08002B2CF9AE}" pid="4" name="ContentTypeId">
    <vt:lpwstr>0x0101004CCDD2B4ACA51342B7A34052BCBF2160</vt:lpwstr>
  </property>
</Properties>
</file>