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9" r:id="rId1"/>
  </p:sldMasterIdLst>
  <p:notesMasterIdLst>
    <p:notesMasterId r:id="rId15"/>
  </p:notesMasterIdLst>
  <p:sldIdLst>
    <p:sldId id="474" r:id="rId2"/>
    <p:sldId id="708" r:id="rId3"/>
    <p:sldId id="699" r:id="rId4"/>
    <p:sldId id="698" r:id="rId5"/>
    <p:sldId id="710" r:id="rId6"/>
    <p:sldId id="712" r:id="rId7"/>
    <p:sldId id="703" r:id="rId8"/>
    <p:sldId id="711" r:id="rId9"/>
    <p:sldId id="697" r:id="rId10"/>
    <p:sldId id="706" r:id="rId11"/>
    <p:sldId id="707" r:id="rId12"/>
    <p:sldId id="704" r:id="rId13"/>
    <p:sldId id="705" r:id="rId14"/>
  </p:sldIdLst>
  <p:sldSz cx="10080625" cy="7559675"/>
  <p:notesSz cx="7559675" cy="10691813"/>
  <p:embeddedFontLst>
    <p:embeddedFont>
      <p:font typeface="DejaVu Sans" panose="020B0603030804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GB"/>
    </a:defPPr>
    <a:lvl1pPr algn="l" defTabSz="44909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1pPr>
    <a:lvl2pPr marL="431640" indent="-215820" algn="l" defTabSz="44909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2pPr>
    <a:lvl3pPr marL="647455" indent="-215820" algn="l" defTabSz="44909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3pPr>
    <a:lvl4pPr marL="863272" indent="-215820" algn="l" defTabSz="44909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4pPr>
    <a:lvl5pPr marL="1079092" indent="-215820" algn="l" defTabSz="44909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5pPr>
    <a:lvl6pPr marL="2285137" algn="l" defTabSz="914055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6pPr>
    <a:lvl7pPr marL="2742166" algn="l" defTabSz="914055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7pPr>
    <a:lvl8pPr marL="3199192" algn="l" defTabSz="914055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8pPr>
    <a:lvl9pPr marL="3656220" algn="l" defTabSz="914055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2899A3"/>
    <a:srgbClr val="FF9966"/>
    <a:srgbClr val="AAFFFF"/>
    <a:srgbClr val="28999C"/>
    <a:srgbClr val="996633"/>
    <a:srgbClr val="FF6600"/>
    <a:srgbClr val="FCBE42"/>
    <a:srgbClr val="96F898"/>
    <a:srgbClr val="B8F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020" autoAdjust="0"/>
    <p:restoredTop sz="77335" autoAdjust="0"/>
  </p:normalViewPr>
  <p:slideViewPr>
    <p:cSldViewPr>
      <p:cViewPr varScale="1">
        <p:scale>
          <a:sx n="65" d="100"/>
          <a:sy n="65" d="100"/>
        </p:scale>
        <p:origin x="-1176" y="-8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0" y="126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0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fi-FI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fi-FI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fi-FI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F98D0E42-D93E-4809-9B8D-A62D2996A7D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978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09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670" indent="-285643" algn="l" defTabSz="44909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2569" indent="-228516" algn="l" defTabSz="44909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599598" indent="-228516" algn="l" defTabSz="44909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6624" indent="-228516" algn="l" defTabSz="44909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137" algn="l" defTabSz="9140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66" algn="l" defTabSz="9140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92" algn="l" defTabSz="9140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20" algn="l" defTabSz="9140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monomer DB by itself can be seen as</a:t>
            </a:r>
            <a:r>
              <a:rPr lang="de-DE" baseline="0" dirty="0" smtClean="0"/>
              <a:t> a small molecule registration DB.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D3C8-73BF-4FD8-9537-AAEE4EE198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60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D3C8-73BF-4FD8-9537-AAEE4EE198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60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D3C8-73BF-4FD8-9537-AAEE4EE198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6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D3C8-73BF-4FD8-9537-AAEE4EE198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6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 userDrawn="1"/>
        </p:nvSpPr>
        <p:spPr bwMode="auto">
          <a:xfrm flipH="1">
            <a:off x="839788" y="1427163"/>
            <a:ext cx="8485188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/>
        </p:spPr>
        <p:txBody>
          <a:bodyPr lIns="91406" tIns="45703" rIns="91406" bIns="45703"/>
          <a:lstStyle/>
          <a:p>
            <a:pPr algn="ctr" defTabSz="914055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2000"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>
            <a:lvl1pPr algn="ctr">
              <a:defRPr sz="4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B08B3B-3211-4253-B0B8-BF8055216E41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8439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0392"/>
            <a:ext cx="100806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65844E-2203-4317-AC1E-2A0A9F847AD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4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3438" y="503240"/>
            <a:ext cx="2141538" cy="6719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503240"/>
            <a:ext cx="6275388" cy="6719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130C8B-C4C6-4F23-A3BC-87FFDBF8575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0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iz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" y="0"/>
            <a:ext cx="10080624" cy="7559675"/>
          </a:xfrm>
          <a:prstGeom prst="rect">
            <a:avLst/>
          </a:prstGeom>
          <a:solidFill>
            <a:schemeClr val="bg1"/>
          </a:solidFill>
          <a:ln w="1016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06" tIns="45703" rIns="91406" bIns="4570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09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" y="7380238"/>
            <a:ext cx="10080624" cy="179437"/>
          </a:xfrm>
          <a:prstGeom prst="rect">
            <a:avLst/>
          </a:prstGeom>
          <a:solidFill>
            <a:srgbClr val="006D75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06" tIns="45703" rIns="91406" bIns="4570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09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0B84BE-5EC7-4C6C-8997-E60D0508B5B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792" y="7415195"/>
            <a:ext cx="668730" cy="1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504031" y="302736"/>
            <a:ext cx="9072563" cy="1259946"/>
          </a:xfrm>
          <a:prstGeom prst="rect">
            <a:avLst/>
          </a:prstGeom>
        </p:spPr>
        <p:txBody>
          <a:bodyPr lIns="100778" tIns="100778" rIns="100778" bIns="100778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504031" y="1763924"/>
            <a:ext cx="9072563" cy="5475969"/>
          </a:xfrm>
          <a:prstGeom prst="rect">
            <a:avLst/>
          </a:prstGeom>
        </p:spPr>
        <p:txBody>
          <a:bodyPr lIns="100778" tIns="100778" rIns="100778" bIns="100778" anchor="t" anchorCtr="0"/>
          <a:lstStyle>
            <a:lvl1pPr>
              <a:defRPr/>
            </a:lvl1pPr>
            <a:lvl2pPr indent="503972">
              <a:defRPr/>
            </a:lvl2pPr>
            <a:lvl3pPr indent="1007943">
              <a:defRPr/>
            </a:lvl3pPr>
            <a:lvl4pPr indent="1511915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352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3991DF-1368-4B92-AC23-6DAC4B28A9D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78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4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27" indent="0">
              <a:buNone/>
              <a:defRPr sz="1800"/>
            </a:lvl2pPr>
            <a:lvl3pPr marL="914055" indent="0">
              <a:buNone/>
              <a:defRPr sz="1600"/>
            </a:lvl3pPr>
            <a:lvl4pPr marL="1371082" indent="0">
              <a:buNone/>
              <a:defRPr sz="1400"/>
            </a:lvl4pPr>
            <a:lvl5pPr marL="1828110" indent="0">
              <a:buNone/>
              <a:defRPr sz="1400"/>
            </a:lvl5pPr>
            <a:lvl6pPr marL="2285137" indent="0">
              <a:buNone/>
              <a:defRPr sz="1400"/>
            </a:lvl6pPr>
            <a:lvl7pPr marL="2742166" indent="0">
              <a:buNone/>
              <a:defRPr sz="1400"/>
            </a:lvl7pPr>
            <a:lvl8pPr marL="3199192" indent="0">
              <a:buNone/>
              <a:defRPr sz="1400"/>
            </a:lvl8pPr>
            <a:lvl9pPr marL="365622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57A40F-3111-4728-914A-976334C4D3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8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79575"/>
            <a:ext cx="4124325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75" y="1679575"/>
            <a:ext cx="4124325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E5381F-B61E-4BED-AE13-EF848E996C2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9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9" y="303217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55" indent="0">
              <a:buNone/>
              <a:defRPr sz="1800" b="1"/>
            </a:lvl3pPr>
            <a:lvl4pPr marL="1371082" indent="0">
              <a:buNone/>
              <a:defRPr sz="1600" b="1"/>
            </a:lvl4pPr>
            <a:lvl5pPr marL="1828110" indent="0">
              <a:buNone/>
              <a:defRPr sz="1600" b="1"/>
            </a:lvl5pPr>
            <a:lvl6pPr marL="2285137" indent="0">
              <a:buNone/>
              <a:defRPr sz="1600" b="1"/>
            </a:lvl6pPr>
            <a:lvl7pPr marL="2742166" indent="0">
              <a:buNone/>
              <a:defRPr sz="1600" b="1"/>
            </a:lvl7pPr>
            <a:lvl8pPr marL="3199192" indent="0">
              <a:buNone/>
              <a:defRPr sz="1600" b="1"/>
            </a:lvl8pPr>
            <a:lvl9pPr marL="3656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9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55" indent="0">
              <a:buNone/>
              <a:defRPr sz="1800" b="1"/>
            </a:lvl3pPr>
            <a:lvl4pPr marL="1371082" indent="0">
              <a:buNone/>
              <a:defRPr sz="1600" b="1"/>
            </a:lvl4pPr>
            <a:lvl5pPr marL="1828110" indent="0">
              <a:buNone/>
              <a:defRPr sz="1600" b="1"/>
            </a:lvl5pPr>
            <a:lvl6pPr marL="2285137" indent="0">
              <a:buNone/>
              <a:defRPr sz="1600" b="1"/>
            </a:lvl6pPr>
            <a:lvl7pPr marL="2742166" indent="0">
              <a:buNone/>
              <a:defRPr sz="1600" b="1"/>
            </a:lvl7pPr>
            <a:lvl8pPr marL="3199192" indent="0">
              <a:buNone/>
              <a:defRPr sz="1600" b="1"/>
            </a:lvl8pPr>
            <a:lvl9pPr marL="3656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9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F9FA9F-D513-4324-8CE9-2D741A0EB44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5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90F223-AA3A-4DD6-98AA-3EC4185519C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6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A16D18-4DB4-43ED-9135-002D2D930DF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6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7" y="301629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5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027" indent="0">
              <a:buNone/>
              <a:defRPr sz="1200"/>
            </a:lvl2pPr>
            <a:lvl3pPr marL="914055" indent="0">
              <a:buNone/>
              <a:defRPr sz="1100"/>
            </a:lvl3pPr>
            <a:lvl4pPr marL="1371082" indent="0">
              <a:buNone/>
              <a:defRPr sz="900"/>
            </a:lvl4pPr>
            <a:lvl5pPr marL="1828110" indent="0">
              <a:buNone/>
              <a:defRPr sz="900"/>
            </a:lvl5pPr>
            <a:lvl6pPr marL="2285137" indent="0">
              <a:buNone/>
              <a:defRPr sz="900"/>
            </a:lvl6pPr>
            <a:lvl7pPr marL="2742166" indent="0">
              <a:buNone/>
              <a:defRPr sz="900"/>
            </a:lvl7pPr>
            <a:lvl8pPr marL="3199192" indent="0">
              <a:buNone/>
              <a:defRPr sz="900"/>
            </a:lvl8pPr>
            <a:lvl9pPr marL="3656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C63A5D-1EAF-4C10-8DDD-615DE45A0F3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78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2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2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55" indent="0">
              <a:buNone/>
              <a:defRPr sz="2400"/>
            </a:lvl3pPr>
            <a:lvl4pPr marL="1371082" indent="0">
              <a:buNone/>
              <a:defRPr sz="2000"/>
            </a:lvl4pPr>
            <a:lvl5pPr marL="1828110" indent="0">
              <a:buNone/>
              <a:defRPr sz="2000"/>
            </a:lvl5pPr>
            <a:lvl6pPr marL="2285137" indent="0">
              <a:buNone/>
              <a:defRPr sz="2000"/>
            </a:lvl6pPr>
            <a:lvl7pPr marL="2742166" indent="0">
              <a:buNone/>
              <a:defRPr sz="2000"/>
            </a:lvl7pPr>
            <a:lvl8pPr marL="3199192" indent="0">
              <a:buNone/>
              <a:defRPr sz="2000"/>
            </a:lvl8pPr>
            <a:lvl9pPr marL="365622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2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027" indent="0">
              <a:buNone/>
              <a:defRPr sz="1200"/>
            </a:lvl2pPr>
            <a:lvl3pPr marL="914055" indent="0">
              <a:buNone/>
              <a:defRPr sz="1100"/>
            </a:lvl3pPr>
            <a:lvl4pPr marL="1371082" indent="0">
              <a:buNone/>
              <a:defRPr sz="900"/>
            </a:lvl4pPr>
            <a:lvl5pPr marL="1828110" indent="0">
              <a:buNone/>
              <a:defRPr sz="900"/>
            </a:lvl5pPr>
            <a:lvl6pPr marL="2285137" indent="0">
              <a:buNone/>
              <a:defRPr sz="900"/>
            </a:lvl6pPr>
            <a:lvl7pPr marL="2742166" indent="0">
              <a:buNone/>
              <a:defRPr sz="900"/>
            </a:lvl7pPr>
            <a:lvl8pPr marL="3199192" indent="0">
              <a:buNone/>
              <a:defRPr sz="900"/>
            </a:lvl8pPr>
            <a:lvl9pPr marL="3656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2F6D50-7ADE-42FE-A871-F1337760A0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65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 userDrawn="1"/>
        </p:nvSpPr>
        <p:spPr bwMode="auto">
          <a:xfrm flipH="1">
            <a:off x="839788" y="1427163"/>
            <a:ext cx="8485188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/>
        </p:spPr>
        <p:txBody>
          <a:bodyPr lIns="91406" tIns="45703" rIns="91406" bIns="45703"/>
          <a:lstStyle/>
          <a:p>
            <a:pPr algn="ctr" defTabSz="914055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2000"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503238"/>
            <a:ext cx="85693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57" tIns="50379" rIns="100757" bIns="503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79575"/>
            <a:ext cx="84010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57" tIns="50379" rIns="100757" bIns="50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4990"/>
            <a:ext cx="319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57" tIns="50379" rIns="100757" bIns="50379" numCol="1" anchor="t" anchorCtr="0" compatLnSpc="1">
            <a:prstTxWarp prst="textNoShape">
              <a:avLst/>
            </a:prstTxWarp>
          </a:bodyPr>
          <a:lstStyle>
            <a:lvl1pPr algn="ctr" defTabSz="1007682" hangingPunct="1">
              <a:lnSpc>
                <a:spcPct val="100000"/>
              </a:lnSpc>
              <a:buClrTx/>
              <a:buSzTx/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7" y="6884990"/>
            <a:ext cx="235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57" tIns="50379" rIns="100757" bIns="50379" numCol="1" anchor="t" anchorCtr="0" compatLnSpc="1">
            <a:prstTxWarp prst="textNoShape">
              <a:avLst/>
            </a:prstTxWarp>
          </a:bodyPr>
          <a:lstStyle>
            <a:lvl1pPr algn="r" defTabSz="1007682" hangingPunct="1">
              <a:lnSpc>
                <a:spcPct val="100000"/>
              </a:lnSpc>
              <a:buClrTx/>
              <a:buSzTx/>
              <a:buFontTx/>
              <a:buNone/>
              <a:defRPr sz="1100"/>
            </a:lvl1pPr>
          </a:lstStyle>
          <a:p>
            <a:fld id="{C00B84BE-5EC7-4C6C-8997-E60D0508B5B3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7415" name="Picture 1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0392"/>
            <a:ext cx="100806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r" defTabSz="1007682" rtl="0" fontAlgn="base">
        <a:spcBef>
          <a:spcPct val="0"/>
        </a:spcBef>
        <a:spcAft>
          <a:spcPct val="0"/>
        </a:spcAft>
        <a:defRPr sz="3500" b="1">
          <a:solidFill>
            <a:srgbClr val="006699"/>
          </a:solidFill>
          <a:latin typeface="Calibri" panose="020F0502020204030204" pitchFamily="34" charset="0"/>
          <a:ea typeface="+mj-ea"/>
          <a:cs typeface="+mj-cs"/>
        </a:defRPr>
      </a:lvl1pPr>
      <a:lvl2pPr algn="r" defTabSz="1007682" rtl="0" fontAlgn="base">
        <a:spcBef>
          <a:spcPct val="0"/>
        </a:spcBef>
        <a:spcAft>
          <a:spcPct val="0"/>
        </a:spcAft>
        <a:defRPr sz="3500" b="1">
          <a:solidFill>
            <a:srgbClr val="006699"/>
          </a:solidFill>
          <a:latin typeface="Arial" charset="0"/>
        </a:defRPr>
      </a:lvl2pPr>
      <a:lvl3pPr algn="r" defTabSz="1007682" rtl="0" fontAlgn="base">
        <a:spcBef>
          <a:spcPct val="0"/>
        </a:spcBef>
        <a:spcAft>
          <a:spcPct val="0"/>
        </a:spcAft>
        <a:defRPr sz="3500" b="1">
          <a:solidFill>
            <a:srgbClr val="006699"/>
          </a:solidFill>
          <a:latin typeface="Arial" charset="0"/>
        </a:defRPr>
      </a:lvl3pPr>
      <a:lvl4pPr algn="r" defTabSz="1007682" rtl="0" fontAlgn="base">
        <a:spcBef>
          <a:spcPct val="0"/>
        </a:spcBef>
        <a:spcAft>
          <a:spcPct val="0"/>
        </a:spcAft>
        <a:defRPr sz="3500" b="1">
          <a:solidFill>
            <a:srgbClr val="006699"/>
          </a:solidFill>
          <a:latin typeface="Arial" charset="0"/>
        </a:defRPr>
      </a:lvl4pPr>
      <a:lvl5pPr algn="r" defTabSz="1007682" rtl="0" fontAlgn="base">
        <a:spcBef>
          <a:spcPct val="0"/>
        </a:spcBef>
        <a:spcAft>
          <a:spcPct val="0"/>
        </a:spcAft>
        <a:defRPr sz="3500" b="1">
          <a:solidFill>
            <a:srgbClr val="006699"/>
          </a:solidFill>
          <a:latin typeface="Arial" charset="0"/>
        </a:defRPr>
      </a:lvl5pPr>
      <a:lvl6pPr marL="457027" algn="r" defTabSz="1007682" rtl="0" fontAlgn="base">
        <a:spcBef>
          <a:spcPct val="0"/>
        </a:spcBef>
        <a:spcAft>
          <a:spcPct val="0"/>
        </a:spcAft>
        <a:defRPr sz="3500" b="1">
          <a:solidFill>
            <a:srgbClr val="006699"/>
          </a:solidFill>
          <a:latin typeface="Arial" charset="0"/>
        </a:defRPr>
      </a:lvl6pPr>
      <a:lvl7pPr marL="914055" algn="r" defTabSz="1007682" rtl="0" fontAlgn="base">
        <a:spcBef>
          <a:spcPct val="0"/>
        </a:spcBef>
        <a:spcAft>
          <a:spcPct val="0"/>
        </a:spcAft>
        <a:defRPr sz="3500" b="1">
          <a:solidFill>
            <a:srgbClr val="006699"/>
          </a:solidFill>
          <a:latin typeface="Arial" charset="0"/>
        </a:defRPr>
      </a:lvl7pPr>
      <a:lvl8pPr marL="1371082" algn="r" defTabSz="1007682" rtl="0" fontAlgn="base">
        <a:spcBef>
          <a:spcPct val="0"/>
        </a:spcBef>
        <a:spcAft>
          <a:spcPct val="0"/>
        </a:spcAft>
        <a:defRPr sz="3500" b="1">
          <a:solidFill>
            <a:srgbClr val="006699"/>
          </a:solidFill>
          <a:latin typeface="Arial" charset="0"/>
        </a:defRPr>
      </a:lvl8pPr>
      <a:lvl9pPr marL="1828110" algn="r" defTabSz="1007682" rtl="0" fontAlgn="base">
        <a:spcBef>
          <a:spcPct val="0"/>
        </a:spcBef>
        <a:spcAft>
          <a:spcPct val="0"/>
        </a:spcAft>
        <a:defRPr sz="3500" b="1">
          <a:solidFill>
            <a:srgbClr val="006699"/>
          </a:solidFill>
          <a:latin typeface="Arial" charset="0"/>
        </a:defRPr>
      </a:lvl9pPr>
    </p:titleStyle>
    <p:bodyStyle>
      <a:lvl1pPr marL="377682" indent="-377682" algn="l" defTabSz="1007682" rtl="0" fontAlgn="base">
        <a:spcBef>
          <a:spcPct val="40000"/>
        </a:spcBef>
        <a:spcAft>
          <a:spcPct val="0"/>
        </a:spcAft>
        <a:buClr>
          <a:srgbClr val="006699"/>
        </a:buClr>
        <a:buChar char="•"/>
        <a:defRPr sz="31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818841" indent="-315795" algn="l" defTabSz="1007682" rtl="0" fontAlgn="base">
        <a:spcBef>
          <a:spcPct val="20000"/>
        </a:spcBef>
        <a:spcAft>
          <a:spcPct val="0"/>
        </a:spcAft>
        <a:buClr>
          <a:srgbClr val="006699"/>
        </a:buClr>
        <a:buChar char="–"/>
        <a:defRPr sz="2600">
          <a:solidFill>
            <a:srgbClr val="000000"/>
          </a:solidFill>
          <a:latin typeface="Calibri" panose="020F0502020204030204" pitchFamily="34" charset="0"/>
        </a:defRPr>
      </a:lvl2pPr>
      <a:lvl3pPr marL="1259999" indent="-252318" algn="l" defTabSz="1007682" rtl="0" fontAlgn="base">
        <a:spcBef>
          <a:spcPct val="20000"/>
        </a:spcBef>
        <a:spcAft>
          <a:spcPct val="0"/>
        </a:spcAft>
        <a:buClr>
          <a:srgbClr val="006699"/>
        </a:buClr>
        <a:buChar char="•"/>
        <a:defRPr sz="2200">
          <a:solidFill>
            <a:srgbClr val="000000"/>
          </a:solidFill>
          <a:latin typeface="Calibri" panose="020F0502020204030204" pitchFamily="34" charset="0"/>
        </a:defRPr>
      </a:lvl3pPr>
      <a:lvl4pPr marL="1763047" indent="-252318" algn="l" defTabSz="1007682" rtl="0" fontAlgn="base">
        <a:spcBef>
          <a:spcPct val="20000"/>
        </a:spcBef>
        <a:spcAft>
          <a:spcPct val="0"/>
        </a:spcAft>
        <a:buClr>
          <a:srgbClr val="006699"/>
        </a:buClr>
        <a:buChar char="–"/>
        <a:defRPr sz="2200">
          <a:solidFill>
            <a:srgbClr val="000000"/>
          </a:solidFill>
          <a:latin typeface="Calibri" panose="020F0502020204030204" pitchFamily="34" charset="0"/>
        </a:defRPr>
      </a:lvl4pPr>
      <a:lvl5pPr marL="2267683" indent="-252318" algn="l" defTabSz="1007682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200">
          <a:solidFill>
            <a:srgbClr val="000000"/>
          </a:solidFill>
          <a:latin typeface="Calibri" panose="020F0502020204030204" pitchFamily="34" charset="0"/>
        </a:defRPr>
      </a:lvl5pPr>
      <a:lvl6pPr marL="2724710" indent="-252318" algn="l" defTabSz="1007682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200">
          <a:solidFill>
            <a:srgbClr val="000000"/>
          </a:solidFill>
          <a:latin typeface="+mn-lt"/>
        </a:defRPr>
      </a:lvl6pPr>
      <a:lvl7pPr marL="3181738" indent="-252318" algn="l" defTabSz="1007682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200">
          <a:solidFill>
            <a:srgbClr val="000000"/>
          </a:solidFill>
          <a:latin typeface="+mn-lt"/>
        </a:defRPr>
      </a:lvl7pPr>
      <a:lvl8pPr marL="3638762" indent="-252318" algn="l" defTabSz="1007682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200">
          <a:solidFill>
            <a:srgbClr val="000000"/>
          </a:solidFill>
          <a:latin typeface="+mn-lt"/>
        </a:defRPr>
      </a:lvl8pPr>
      <a:lvl9pPr marL="4095793" indent="-252318" algn="l" defTabSz="1007682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5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2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0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7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6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92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0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7326"/>
            <a:ext cx="10080625" cy="74923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>
          <a:xfrm>
            <a:off x="1512888" y="3995861"/>
            <a:ext cx="7056438" cy="1931987"/>
          </a:xfrm>
        </p:spPr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HELM Showcase webinar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4842" y="6337053"/>
            <a:ext cx="1558115" cy="1122837"/>
          </a:xfrm>
          <a:prstGeom prst="rect">
            <a:avLst/>
          </a:prstGeom>
        </p:spPr>
        <p:txBody>
          <a:bodyPr wrap="none" lIns="91406" tIns="45703" rIns="91406" bIns="45703">
            <a:spAutoFit/>
          </a:bodyPr>
          <a:lstStyle/>
          <a:p>
            <a:pPr algn="r"/>
            <a:endParaRPr lang="de-DE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Roland Knispel</a:t>
            </a:r>
          </a:p>
          <a:p>
            <a:pPr algn="r"/>
            <a:endParaRPr lang="de-DE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July </a:t>
            </a:r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2014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693500" y="3059757"/>
            <a:ext cx="8819008" cy="792088"/>
          </a:xfrm>
          <a:prstGeom prst="rect">
            <a:avLst/>
          </a:prstGeom>
          <a:solidFill>
            <a:srgbClr val="2899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57" tIns="50379" rIns="100757" bIns="50379" numCol="1" anchor="ctr" anchorCtr="0" compatLnSpc="1">
            <a:prstTxWarp prst="textNoShape">
              <a:avLst/>
            </a:prstTxWarp>
          </a:bodyPr>
          <a:lstStyle>
            <a:lvl1pPr algn="ctr" defTabSz="1007682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defTabSz="1007682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6699"/>
                </a:solidFill>
                <a:latin typeface="Arial" charset="0"/>
              </a:defRPr>
            </a:lvl2pPr>
            <a:lvl3pPr algn="r" defTabSz="1007682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6699"/>
                </a:solidFill>
                <a:latin typeface="Arial" charset="0"/>
              </a:defRPr>
            </a:lvl3pPr>
            <a:lvl4pPr algn="r" defTabSz="1007682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6699"/>
                </a:solidFill>
                <a:latin typeface="Arial" charset="0"/>
              </a:defRPr>
            </a:lvl4pPr>
            <a:lvl5pPr algn="r" defTabSz="1007682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6699"/>
                </a:solidFill>
                <a:latin typeface="Arial" charset="0"/>
              </a:defRPr>
            </a:lvl5pPr>
            <a:lvl6pPr marL="457027" algn="r" defTabSz="1007682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6699"/>
                </a:solidFill>
                <a:latin typeface="Arial" charset="0"/>
              </a:defRPr>
            </a:lvl6pPr>
            <a:lvl7pPr marL="914055" algn="r" defTabSz="1007682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6699"/>
                </a:solidFill>
                <a:latin typeface="Arial" charset="0"/>
              </a:defRPr>
            </a:lvl7pPr>
            <a:lvl8pPr marL="1371082" algn="r" defTabSz="1007682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6699"/>
                </a:solidFill>
                <a:latin typeface="Arial" charset="0"/>
              </a:defRPr>
            </a:lvl8pPr>
            <a:lvl9pPr marL="1828110" algn="r" defTabSz="1007682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6699"/>
                </a:solidFill>
                <a:latin typeface="Arial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SzTx/>
              <a:buFontTx/>
            </a:pPr>
            <a:r>
              <a:rPr lang="de-DE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Biomolecule registration toolkit</a:t>
            </a:r>
            <a:endParaRPr lang="hu-HU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93500" y="1259557"/>
            <a:ext cx="8819008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pitchFamily="34" charset="0"/>
            </a:endParaRPr>
          </a:p>
        </p:txBody>
      </p:sp>
      <p:pic>
        <p:nvPicPr>
          <p:cNvPr id="11" name="Picture 10" descr="cxn_logo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9949" y="6361928"/>
            <a:ext cx="732792" cy="102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ark cxn name on 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5679" y="6645432"/>
            <a:ext cx="3467121" cy="50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69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Example screenshots of client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9" t="7230" r="2418" b="6641"/>
          <a:stretch/>
        </p:blipFill>
        <p:spPr bwMode="auto">
          <a:xfrm>
            <a:off x="1151880" y="179437"/>
            <a:ext cx="7787353" cy="68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784" y="7028736"/>
            <a:ext cx="3672408" cy="35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00757" tIns="50379" rIns="100757" bIns="50379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</a:pPr>
            <a:r>
              <a:rPr lang="de-DE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Monomer administration</a:t>
            </a:r>
            <a:endParaRPr lang="en-US" sz="2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2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3" t="7488" r="3934" b="7761"/>
          <a:stretch/>
        </p:blipFill>
        <p:spPr bwMode="auto">
          <a:xfrm>
            <a:off x="647824" y="143324"/>
            <a:ext cx="8741139" cy="69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784" y="7028736"/>
            <a:ext cx="3672408" cy="35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00757" tIns="50379" rIns="100757" bIns="50379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</a:pPr>
            <a:r>
              <a:rPr lang="de-DE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Register peptide with internal disulfide bridge</a:t>
            </a:r>
            <a:endParaRPr lang="en-US" sz="2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6" t="7640" r="1796" b="26476"/>
          <a:stretch/>
        </p:blipFill>
        <p:spPr bwMode="auto">
          <a:xfrm>
            <a:off x="143768" y="539477"/>
            <a:ext cx="9787240" cy="58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784" y="7028736"/>
            <a:ext cx="3672408" cy="35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00757" tIns="50379" rIns="100757" bIns="50379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</a:pPr>
            <a:r>
              <a:rPr lang="de-DE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Search chemically modified peptides with an MTG subsequence</a:t>
            </a:r>
            <a:endParaRPr lang="en-US" sz="2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it is...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63848" y="1835621"/>
            <a:ext cx="8352928" cy="2641499"/>
          </a:xfrm>
          <a:prstGeom prst="rect">
            <a:avLst/>
          </a:prstGeom>
        </p:spPr>
        <p:txBody>
          <a:bodyPr lIns="74057" tIns="37029" rIns="74057" bIns="37029"/>
          <a:lstStyle>
            <a:lvl1pPr marL="377825" indent="-377825" algn="l" defTabSz="1008063" rtl="0" fontAlgn="base">
              <a:spcBef>
                <a:spcPct val="40000"/>
              </a:spcBef>
              <a:spcAft>
                <a:spcPct val="0"/>
              </a:spcAft>
              <a:buClr>
                <a:srgbClr val="006699"/>
              </a:buClr>
              <a:buChar char="•"/>
              <a:defRPr sz="31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19150" indent="-3159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–"/>
              <a:defRPr sz="2600">
                <a:solidFill>
                  <a:srgbClr val="000000"/>
                </a:solidFill>
                <a:latin typeface="+mn-lt"/>
              </a:defRPr>
            </a:lvl2pPr>
            <a:lvl3pPr marL="1260475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•"/>
              <a:defRPr sz="2200">
                <a:solidFill>
                  <a:srgbClr val="000000"/>
                </a:solidFill>
                <a:latin typeface="+mn-lt"/>
              </a:defRPr>
            </a:lvl3pPr>
            <a:lvl4pPr marL="1763713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–"/>
              <a:defRPr sz="2200">
                <a:solidFill>
                  <a:srgbClr val="000000"/>
                </a:solidFill>
                <a:latin typeface="+mn-lt"/>
              </a:defRPr>
            </a:lvl4pPr>
            <a:lvl5pPr marL="2268538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200">
                <a:solidFill>
                  <a:srgbClr val="000000"/>
                </a:solidFill>
                <a:latin typeface="+mn-lt"/>
              </a:defRPr>
            </a:lvl5pPr>
            <a:lvl6pPr marL="2725738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200">
                <a:solidFill>
                  <a:srgbClr val="000000"/>
                </a:solidFill>
                <a:latin typeface="+mn-lt"/>
              </a:defRPr>
            </a:lvl6pPr>
            <a:lvl7pPr marL="3182938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200">
                <a:solidFill>
                  <a:srgbClr val="000000"/>
                </a:solidFill>
                <a:latin typeface="+mn-lt"/>
              </a:defRPr>
            </a:lvl7pPr>
            <a:lvl8pPr marL="3640138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200">
                <a:solidFill>
                  <a:srgbClr val="000000"/>
                </a:solidFill>
                <a:latin typeface="+mn-lt"/>
              </a:defRPr>
            </a:lvl8pPr>
            <a:lvl9pPr marL="4097338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200">
                <a:solidFill>
                  <a:srgbClr val="000000"/>
                </a:solidFill>
                <a:latin typeface="+mn-lt"/>
              </a:defRPr>
            </a:lvl9pPr>
          </a:lstStyle>
          <a:p>
            <a:pPr hangingPunct="1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Template-based bio-molecule registration toolkit with atom level representation</a:t>
            </a:r>
            <a:endParaRPr lang="de-DE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Fully compatible with the Open HELM standard for representing large molecules</a:t>
            </a:r>
            <a:endParaRPr lang="de-DE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WS toolkit with WS-API for integration into existing IT environments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Shippable preview version for exploration of relevant application areas</a:t>
            </a:r>
          </a:p>
        </p:txBody>
      </p:sp>
    </p:spTree>
    <p:extLst>
      <p:ext uri="{BB962C8B-B14F-4D97-AF65-F5344CB8AC3E}">
        <p14:creationId xmlns:p14="http://schemas.microsoft.com/office/powerpoint/2010/main" val="22919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eck 43"/>
          <p:cNvSpPr/>
          <p:nvPr/>
        </p:nvSpPr>
        <p:spPr>
          <a:xfrm>
            <a:off x="3770173" y="1835621"/>
            <a:ext cx="3413504" cy="55425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92" tIns="56446" rIns="112892" bIns="56446"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Registration toolkit architecture</a:t>
            </a:r>
            <a:endParaRPr lang="en-US"/>
          </a:p>
        </p:txBody>
      </p:sp>
      <p:grpSp>
        <p:nvGrpSpPr>
          <p:cNvPr id="40" name="Gruppieren 39"/>
          <p:cNvGrpSpPr/>
          <p:nvPr/>
        </p:nvGrpSpPr>
        <p:grpSpPr>
          <a:xfrm>
            <a:off x="4087705" y="3685033"/>
            <a:ext cx="2778435" cy="1215918"/>
            <a:chOff x="5796135" y="690827"/>
            <a:chExt cx="2520281" cy="827294"/>
          </a:xfrm>
        </p:grpSpPr>
        <p:sp>
          <p:nvSpPr>
            <p:cNvPr id="50" name="Flussdiagramm: Magnetplattenspeicher 15"/>
            <p:cNvSpPr/>
            <p:nvPr/>
          </p:nvSpPr>
          <p:spPr bwMode="auto">
            <a:xfrm>
              <a:off x="5796136" y="862030"/>
              <a:ext cx="2520280" cy="656091"/>
            </a:xfrm>
            <a:prstGeom prst="flowChartMagneticDisk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81633" tIns="40817" rIns="81633" bIns="40817" numCol="1" rtlCol="0" anchor="t" anchorCtr="0" compatLnSpc="1">
              <a:prstTxWarp prst="textNoShape">
                <a:avLst/>
              </a:prstTxWarp>
            </a:bodyPr>
            <a:lstStyle/>
            <a:p>
              <a:pPr defTabSz="495175"/>
              <a:endParaRPr lang="en-US" sz="2100">
                <a:latin typeface="Calibri" panose="020F0502020204030204" pitchFamily="34" charset="0"/>
              </a:endParaRPr>
            </a:p>
          </p:txBody>
        </p:sp>
        <p:sp>
          <p:nvSpPr>
            <p:cNvPr id="51" name="Flussdiagramm: Magnetplattenspeicher 15"/>
            <p:cNvSpPr/>
            <p:nvPr/>
          </p:nvSpPr>
          <p:spPr bwMode="auto">
            <a:xfrm>
              <a:off x="5796135" y="771550"/>
              <a:ext cx="2520280" cy="656091"/>
            </a:xfrm>
            <a:prstGeom prst="flowChartMagneticDisk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81633" tIns="40817" rIns="81633" bIns="40817" numCol="1" rtlCol="0" anchor="t" anchorCtr="0" compatLnSpc="1">
              <a:prstTxWarp prst="textNoShape">
                <a:avLst/>
              </a:prstTxWarp>
            </a:bodyPr>
            <a:lstStyle/>
            <a:p>
              <a:pPr defTabSz="495175"/>
              <a:endParaRPr lang="en-US" sz="2100">
                <a:latin typeface="Calibri" panose="020F0502020204030204" pitchFamily="34" charset="0"/>
              </a:endParaRPr>
            </a:p>
          </p:txBody>
        </p:sp>
        <p:grpSp>
          <p:nvGrpSpPr>
            <p:cNvPr id="60" name="Group 64"/>
            <p:cNvGrpSpPr/>
            <p:nvPr/>
          </p:nvGrpSpPr>
          <p:grpSpPr>
            <a:xfrm>
              <a:off x="5796136" y="690827"/>
              <a:ext cx="2520280" cy="656091"/>
              <a:chOff x="6984528" y="1652240"/>
              <a:chExt cx="2778434" cy="964292"/>
            </a:xfrm>
            <a:solidFill>
              <a:schemeClr val="accent2"/>
            </a:solidFill>
          </p:grpSpPr>
          <p:sp>
            <p:nvSpPr>
              <p:cNvPr id="61" name="Flussdiagramm: Magnetplattenspeicher 15"/>
              <p:cNvSpPr/>
              <p:nvPr/>
            </p:nvSpPr>
            <p:spPr bwMode="auto">
              <a:xfrm>
                <a:off x="6984528" y="1652240"/>
                <a:ext cx="2778434" cy="964292"/>
              </a:xfrm>
              <a:prstGeom prst="flowChartMagneticDisk">
                <a:avLst/>
              </a:prstGeom>
              <a:grpFill/>
              <a:ln w="952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81633" tIns="40817" rIns="81633" bIns="40817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95175"/>
                <a:endParaRPr lang="en-US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Textfeld 2"/>
              <p:cNvSpPr txBox="1"/>
              <p:nvPr/>
            </p:nvSpPr>
            <p:spPr>
              <a:xfrm>
                <a:off x="7290816" y="2051037"/>
                <a:ext cx="2165857" cy="440221"/>
              </a:xfrm>
              <a:prstGeom prst="rect">
                <a:avLst/>
              </a:prstGeom>
              <a:noFill/>
            </p:spPr>
            <p:txBody>
              <a:bodyPr wrap="none" lIns="81633" tIns="40817" rIns="81633" bIns="40817" rtlCol="0">
                <a:spAutoFit/>
              </a:bodyPr>
              <a:lstStyle>
                <a:defPPr>
                  <a:defRPr lang="en-US"/>
                </a:defPPr>
                <a:lvl1pPr algn="ctr">
                  <a:defRPr sz="1700">
                    <a:solidFill>
                      <a:schemeClr val="bg1"/>
                    </a:solidFill>
                    <a:latin typeface="Calibri" pitchFamily="34" charset="0"/>
                  </a:defRPr>
                </a:lvl1pPr>
              </a:lstStyle>
              <a:p>
                <a:r>
                  <a:rPr lang="de-DE" sz="2500" dirty="0"/>
                  <a:t>Registration DB</a:t>
                </a:r>
                <a:endParaRPr lang="en-US" sz="2500" dirty="0"/>
              </a:p>
            </p:txBody>
          </p:sp>
        </p:grpSp>
      </p:grpSp>
      <p:sp>
        <p:nvSpPr>
          <p:cNvPr id="84" name="Eingekerbter Richtungspfeil 4"/>
          <p:cNvSpPr/>
          <p:nvPr/>
        </p:nvSpPr>
        <p:spPr>
          <a:xfrm>
            <a:off x="3770173" y="6867380"/>
            <a:ext cx="3413504" cy="5108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8780" tIns="32927" rIns="32927" bIns="32927" numCol="1" spcCol="1568" anchor="ctr" anchorCtr="0">
            <a:noAutofit/>
          </a:bodyPr>
          <a:lstStyle/>
          <a:p>
            <a:pPr defTabSz="1097559">
              <a:lnSpc>
                <a:spcPct val="90000"/>
              </a:lnSpc>
              <a:spcAft>
                <a:spcPct val="35000"/>
              </a:spcAft>
            </a:pPr>
            <a:r>
              <a:rPr lang="de-DE" sz="250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Registration layer</a:t>
            </a:r>
            <a:endParaRPr lang="en-US" sz="250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Rounded Rectangle 84"/>
          <p:cNvSpPr/>
          <p:nvPr/>
        </p:nvSpPr>
        <p:spPr>
          <a:xfrm>
            <a:off x="7421827" y="2051645"/>
            <a:ext cx="2151477" cy="132321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91421" tIns="45711" rIns="91421" bIns="45711" numCol="1" rtlCol="0" anchor="ctr" anchorCtr="0" compatLnSpc="1">
            <a:prstTxWarp prst="textNoShape">
              <a:avLst/>
            </a:prstTxWarp>
          </a:bodyPr>
          <a:lstStyle/>
          <a:p>
            <a:pPr algn="ctr" defTabSz="449172"/>
            <a:r>
              <a:rPr lang="de-DE" sz="2500">
                <a:solidFill>
                  <a:schemeClr val="bg1"/>
                </a:solidFill>
                <a:latin typeface="Calibri" panose="020F0502020204030204" pitchFamily="34" charset="0"/>
              </a:rPr>
              <a:t>Auxiliary</a:t>
            </a:r>
          </a:p>
          <a:p>
            <a:pPr algn="ctr" defTabSz="449172"/>
            <a:r>
              <a:rPr lang="de-DE" sz="2500">
                <a:solidFill>
                  <a:schemeClr val="bg1"/>
                </a:solidFill>
                <a:latin typeface="Calibri" panose="020F0502020204030204" pitchFamily="34" charset="0"/>
              </a:rPr>
              <a:t>webservices</a:t>
            </a:r>
            <a:endParaRPr lang="de-DE" sz="2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4087707" y="5261514"/>
            <a:ext cx="2778434" cy="964292"/>
            <a:chOff x="3563888" y="3795886"/>
            <a:chExt cx="2520280" cy="656091"/>
          </a:xfrm>
        </p:grpSpPr>
        <p:sp>
          <p:nvSpPr>
            <p:cNvPr id="24" name="Flussdiagramm: Magnetplattenspeicher 15"/>
            <p:cNvSpPr/>
            <p:nvPr/>
          </p:nvSpPr>
          <p:spPr bwMode="auto">
            <a:xfrm>
              <a:off x="3563888" y="3795886"/>
              <a:ext cx="2520280" cy="656091"/>
            </a:xfrm>
            <a:prstGeom prst="flowChartMagneticDisk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81633" tIns="40817" rIns="81633" bIns="40817" numCol="1" rtlCol="0" anchor="t" anchorCtr="0" compatLnSpc="1">
              <a:prstTxWarp prst="textNoShape">
                <a:avLst/>
              </a:prstTxWarp>
            </a:bodyPr>
            <a:lstStyle/>
            <a:p>
              <a:pPr defTabSz="495175"/>
              <a:endParaRPr lang="en-US" sz="2100">
                <a:latin typeface="Calibri" panose="020F0502020204030204" pitchFamily="34" charset="0"/>
              </a:endParaRPr>
            </a:p>
          </p:txBody>
        </p:sp>
        <p:sp>
          <p:nvSpPr>
            <p:cNvPr id="25" name="Textfeld 2"/>
            <p:cNvSpPr txBox="1"/>
            <p:nvPr/>
          </p:nvSpPr>
          <p:spPr>
            <a:xfrm>
              <a:off x="3954614" y="4056037"/>
              <a:ext cx="1738833" cy="299520"/>
            </a:xfrm>
            <a:prstGeom prst="rect">
              <a:avLst/>
            </a:prstGeom>
            <a:noFill/>
          </p:spPr>
          <p:txBody>
            <a:bodyPr wrap="none" lIns="81633" tIns="40817" rIns="81633" bIns="40817" rtlCol="0">
              <a:spAutoFit/>
            </a:bodyPr>
            <a:lstStyle>
              <a:defPPr>
                <a:defRPr lang="en-US"/>
              </a:defPPr>
              <a:lvl1pPr algn="ctr">
                <a:defRPr sz="1700">
                  <a:solidFill>
                    <a:schemeClr val="bg1"/>
                  </a:solidFill>
                  <a:latin typeface="Calibri" pitchFamily="34" charset="0"/>
                </a:defRPr>
              </a:lvl1pPr>
            </a:lstStyle>
            <a:p>
              <a:r>
                <a:rPr lang="de-DE" sz="2500" dirty="0"/>
                <a:t>Monomer DB</a:t>
              </a:r>
              <a:endParaRPr lang="en-US" sz="2500" dirty="0"/>
            </a:p>
          </p:txBody>
        </p:sp>
      </p:grpSp>
      <p:sp>
        <p:nvSpPr>
          <p:cNvPr id="27" name="Rounded Rectangle 84"/>
          <p:cNvSpPr/>
          <p:nvPr/>
        </p:nvSpPr>
        <p:spPr>
          <a:xfrm>
            <a:off x="4401183" y="2051645"/>
            <a:ext cx="2151477" cy="132321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91421" tIns="45711" rIns="91421" bIns="45711" numCol="1" rtlCol="0" anchor="ctr" anchorCtr="0" compatLnSpc="1">
            <a:prstTxWarp prst="textNoShape">
              <a:avLst/>
            </a:prstTxWarp>
          </a:bodyPr>
          <a:lstStyle/>
          <a:p>
            <a:pPr algn="ctr" defTabSz="449172"/>
            <a:r>
              <a:rPr lang="de-DE" sz="2500">
                <a:solidFill>
                  <a:schemeClr val="bg1"/>
                </a:solidFill>
                <a:latin typeface="Calibri" panose="020F0502020204030204" pitchFamily="34" charset="0"/>
              </a:rPr>
              <a:t>Core registration</a:t>
            </a:r>
          </a:p>
          <a:p>
            <a:pPr algn="ctr" defTabSz="449172"/>
            <a:r>
              <a:rPr lang="de-DE" sz="2500">
                <a:solidFill>
                  <a:schemeClr val="bg1"/>
                </a:solidFill>
                <a:latin typeface="Calibri" panose="020F0502020204030204" pitchFamily="34" charset="0"/>
              </a:rPr>
              <a:t>webservices</a:t>
            </a:r>
            <a:endParaRPr lang="de-DE" sz="2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ounded Rectangle 84"/>
          <p:cNvSpPr/>
          <p:nvPr/>
        </p:nvSpPr>
        <p:spPr>
          <a:xfrm>
            <a:off x="627716" y="2051645"/>
            <a:ext cx="2151477" cy="1323214"/>
          </a:xfrm>
          <a:prstGeom prst="roundRect">
            <a:avLst/>
          </a:prstGeom>
          <a:solidFill>
            <a:srgbClr val="FF0000"/>
          </a:solidFill>
          <a:ln w="952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40" tIns="62220" rIns="124440" bIns="62220" rtlCol="0" anchor="ctr"/>
          <a:lstStyle/>
          <a:p>
            <a:pPr algn="ctr"/>
            <a:r>
              <a:rPr lang="de-DE" sz="2500">
                <a:solidFill>
                  <a:schemeClr val="bg1"/>
                </a:solidFill>
                <a:latin typeface="Calibri" panose="020F0502020204030204" pitchFamily="34" charset="0"/>
              </a:rPr>
              <a:t>Browser-based client</a:t>
            </a:r>
            <a:endParaRPr lang="de-DE" sz="2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ounded Rectangle 84"/>
          <p:cNvSpPr/>
          <p:nvPr/>
        </p:nvSpPr>
        <p:spPr>
          <a:xfrm>
            <a:off x="904240" y="3230738"/>
            <a:ext cx="2151477" cy="535097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numCol="1" rtlCol="0" anchor="ctr" anchorCtr="0" compatLnSpc="1">
            <a:prstTxWarp prst="textNoShape">
              <a:avLst/>
            </a:prstTxWarp>
          </a:bodyPr>
          <a:lstStyle/>
          <a:p>
            <a:pPr algn="ctr" defTabSz="449172"/>
            <a:r>
              <a:rPr lang="de-DE" sz="2500">
                <a:solidFill>
                  <a:schemeClr val="bg1"/>
                </a:solidFill>
                <a:latin typeface="Calibri" panose="020F0502020204030204" pitchFamily="34" charset="0"/>
              </a:rPr>
              <a:t>HELM Editor</a:t>
            </a:r>
            <a:endParaRPr lang="de-DE" sz="2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ounded Rectangle 84"/>
          <p:cNvSpPr/>
          <p:nvPr/>
        </p:nvSpPr>
        <p:spPr>
          <a:xfrm>
            <a:off x="904238" y="3765835"/>
            <a:ext cx="2151477" cy="535097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numCol="1" rtlCol="0" anchor="ctr" anchorCtr="0" compatLnSpc="1">
            <a:prstTxWarp prst="textNoShape">
              <a:avLst/>
            </a:prstTxWarp>
          </a:bodyPr>
          <a:lstStyle/>
          <a:p>
            <a:pPr algn="ctr" defTabSz="449172"/>
            <a:r>
              <a:rPr lang="de-DE" sz="2500">
                <a:solidFill>
                  <a:schemeClr val="bg1"/>
                </a:solidFill>
                <a:latin typeface="Calibri" panose="020F0502020204030204" pitchFamily="34" charset="0"/>
              </a:rPr>
              <a:t>Marvin</a:t>
            </a:r>
            <a:endParaRPr lang="de-DE" sz="2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ounded Rectangle 84"/>
          <p:cNvSpPr/>
          <p:nvPr/>
        </p:nvSpPr>
        <p:spPr>
          <a:xfrm>
            <a:off x="4835766" y="6084093"/>
            <a:ext cx="2151477" cy="535097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numCol="1" rtlCol="0" anchor="ctr" anchorCtr="0" compatLnSpc="1">
            <a:prstTxWarp prst="textNoShape">
              <a:avLst/>
            </a:prstTxWarp>
          </a:bodyPr>
          <a:lstStyle/>
          <a:p>
            <a:pPr algn="ctr" defTabSz="449172"/>
            <a:r>
              <a:rPr lang="de-DE" sz="2500">
                <a:solidFill>
                  <a:schemeClr val="bg1"/>
                </a:solidFill>
                <a:latin typeface="Calibri" panose="020F0502020204030204" pitchFamily="34" charset="0"/>
              </a:rPr>
              <a:t>JChemBase</a:t>
            </a:r>
            <a:endParaRPr lang="de-DE" sz="2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ounded Rectangle 84"/>
          <p:cNvSpPr/>
          <p:nvPr/>
        </p:nvSpPr>
        <p:spPr>
          <a:xfrm>
            <a:off x="7674811" y="3230738"/>
            <a:ext cx="2151477" cy="5350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numCol="1" rtlCol="0" anchor="ctr" anchorCtr="0" compatLnSpc="1">
            <a:prstTxWarp prst="textNoShape">
              <a:avLst/>
            </a:prstTxWarp>
          </a:bodyPr>
          <a:lstStyle/>
          <a:p>
            <a:pPr algn="ctr" defTabSz="449172"/>
            <a:r>
              <a:rPr lang="de-DE" sz="2500">
                <a:solidFill>
                  <a:schemeClr val="bg1"/>
                </a:solidFill>
                <a:latin typeface="Calibri" panose="020F0502020204030204" pitchFamily="34" charset="0"/>
              </a:rPr>
              <a:t>Converters</a:t>
            </a:r>
            <a:endParaRPr lang="de-DE" sz="2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ounded Rectangle 84"/>
          <p:cNvSpPr/>
          <p:nvPr/>
        </p:nvSpPr>
        <p:spPr>
          <a:xfrm>
            <a:off x="7674811" y="3750725"/>
            <a:ext cx="2151477" cy="5350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numCol="1" rtlCol="0" anchor="ctr" anchorCtr="0" compatLnSpc="1">
            <a:prstTxWarp prst="textNoShape">
              <a:avLst/>
            </a:prstTxWarp>
          </a:bodyPr>
          <a:lstStyle/>
          <a:p>
            <a:pPr algn="ctr" defTabSz="449172"/>
            <a:r>
              <a:rPr lang="de-DE" sz="2500">
                <a:solidFill>
                  <a:schemeClr val="bg1"/>
                </a:solidFill>
                <a:latin typeface="Calibri" panose="020F0502020204030204" pitchFamily="34" charset="0"/>
              </a:rPr>
              <a:t>Calculators</a:t>
            </a:r>
            <a:endParaRPr lang="de-DE" sz="2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Rounded Rectangle 84"/>
          <p:cNvSpPr/>
          <p:nvPr/>
        </p:nvSpPr>
        <p:spPr>
          <a:xfrm>
            <a:off x="7674811" y="4285822"/>
            <a:ext cx="2151477" cy="5350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numCol="1" rtlCol="0" anchor="ctr" anchorCtr="0" compatLnSpc="1">
            <a:prstTxWarp prst="textNoShape">
              <a:avLst/>
            </a:prstTxWarp>
          </a:bodyPr>
          <a:lstStyle/>
          <a:p>
            <a:pPr algn="ctr" defTabSz="449172"/>
            <a:r>
              <a:rPr lang="de-DE" sz="2500">
                <a:solidFill>
                  <a:schemeClr val="bg1"/>
                </a:solidFill>
                <a:latin typeface="Calibri" panose="020F0502020204030204" pitchFamily="34" charset="0"/>
              </a:rPr>
              <a:t>Search</a:t>
            </a:r>
            <a:endParaRPr lang="de-DE" sz="2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ounded Rectangle 84"/>
          <p:cNvSpPr/>
          <p:nvPr/>
        </p:nvSpPr>
        <p:spPr>
          <a:xfrm>
            <a:off x="627716" y="5087704"/>
            <a:ext cx="2151477" cy="132321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91421" tIns="45711" rIns="91421" bIns="45711" numCol="1" rtlCol="0" anchor="ctr" anchorCtr="0" compatLnSpc="1">
            <a:prstTxWarp prst="textNoShape">
              <a:avLst/>
            </a:prstTxWarp>
          </a:bodyPr>
          <a:lstStyle/>
          <a:p>
            <a:pPr algn="ctr" defTabSz="449172"/>
            <a:r>
              <a:rPr lang="de-DE" sz="2500">
                <a:solidFill>
                  <a:schemeClr val="bg1"/>
                </a:solidFill>
                <a:latin typeface="Calibri" panose="020F0502020204030204" pitchFamily="34" charset="0"/>
              </a:rPr>
              <a:t>Monomer</a:t>
            </a:r>
          </a:p>
          <a:p>
            <a:pPr algn="ctr" defTabSz="449172"/>
            <a:r>
              <a:rPr lang="de-DE" sz="2500">
                <a:solidFill>
                  <a:schemeClr val="bg1"/>
                </a:solidFill>
                <a:latin typeface="Calibri" panose="020F0502020204030204" pitchFamily="34" charset="0"/>
              </a:rPr>
              <a:t>push service</a:t>
            </a:r>
            <a:endParaRPr lang="de-DE" sz="2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Gerade Verbindung mit Pfeil 7"/>
          <p:cNvCxnSpPr>
            <a:stCxn id="24" idx="2"/>
            <a:endCxn id="35" idx="3"/>
          </p:cNvCxnSpPr>
          <p:nvPr/>
        </p:nvCxnSpPr>
        <p:spPr>
          <a:xfrm flipH="1">
            <a:off x="2779193" y="5743660"/>
            <a:ext cx="1308514" cy="565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28" idx="3"/>
            <a:endCxn id="27" idx="1"/>
          </p:cNvCxnSpPr>
          <p:nvPr/>
        </p:nvCxnSpPr>
        <p:spPr>
          <a:xfrm>
            <a:off x="2779193" y="2713252"/>
            <a:ext cx="1621990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27" idx="3"/>
            <a:endCxn id="22" idx="1"/>
          </p:cNvCxnSpPr>
          <p:nvPr/>
        </p:nvCxnSpPr>
        <p:spPr>
          <a:xfrm>
            <a:off x="6552660" y="2713252"/>
            <a:ext cx="86916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5754767" y="4900950"/>
            <a:ext cx="0" cy="36056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5199080" y="4900950"/>
            <a:ext cx="0" cy="36056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winkelte Verbindung 25"/>
          <p:cNvCxnSpPr>
            <a:stCxn id="28" idx="0"/>
            <a:endCxn id="22" idx="0"/>
          </p:cNvCxnSpPr>
          <p:nvPr/>
        </p:nvCxnSpPr>
        <p:spPr>
          <a:xfrm rot="5400000" flipH="1" flipV="1">
            <a:off x="5100510" y="-1345410"/>
            <a:ext cx="12700" cy="6794111"/>
          </a:xfrm>
          <a:prstGeom prst="bentConnector3">
            <a:avLst>
              <a:gd name="adj1" fmla="val 3369228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winkelte Verbindung 37"/>
          <p:cNvCxnSpPr>
            <a:stCxn id="35" idx="0"/>
            <a:endCxn id="29" idx="3"/>
          </p:cNvCxnSpPr>
          <p:nvPr/>
        </p:nvCxnSpPr>
        <p:spPr>
          <a:xfrm rot="5400000" flipH="1" flipV="1">
            <a:off x="1584878" y="3616865"/>
            <a:ext cx="1589417" cy="1352262"/>
          </a:xfrm>
          <a:prstGeom prst="bentConnector4">
            <a:avLst>
              <a:gd name="adj1" fmla="val 41583"/>
              <a:gd name="adj2" fmla="val 116905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winkelte Verbindung 57"/>
          <p:cNvCxnSpPr>
            <a:stCxn id="28" idx="1"/>
            <a:endCxn id="35" idx="1"/>
          </p:cNvCxnSpPr>
          <p:nvPr/>
        </p:nvCxnSpPr>
        <p:spPr>
          <a:xfrm rot="10800000" flipV="1">
            <a:off x="627716" y="2713251"/>
            <a:ext cx="12700" cy="3036059"/>
          </a:xfrm>
          <a:prstGeom prst="bentConnector3">
            <a:avLst>
              <a:gd name="adj1" fmla="val 1800000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84"/>
          <p:cNvSpPr/>
          <p:nvPr/>
        </p:nvSpPr>
        <p:spPr>
          <a:xfrm>
            <a:off x="7674811" y="4815763"/>
            <a:ext cx="2151477" cy="5350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numCol="1" rtlCol="0" anchor="ctr" anchorCtr="0" compatLnSpc="1">
            <a:prstTxWarp prst="textNoShape">
              <a:avLst/>
            </a:prstTxWarp>
          </a:bodyPr>
          <a:lstStyle/>
          <a:p>
            <a:pPr algn="ctr" defTabSz="449172"/>
            <a:r>
              <a:rPr lang="de-DE" sz="25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Connectors</a:t>
            </a:r>
            <a:endParaRPr lang="de-DE" sz="2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65" name="Gerade Verbindung mit Pfeil 64"/>
          <p:cNvCxnSpPr/>
          <p:nvPr/>
        </p:nvCxnSpPr>
        <p:spPr>
          <a:xfrm>
            <a:off x="5754767" y="3419275"/>
            <a:ext cx="0" cy="26575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V="1">
            <a:off x="5199080" y="3419275"/>
            <a:ext cx="0" cy="26575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3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Use case scenarios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1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Use case 1 (Macrocyclic peptides)</a:t>
            </a:r>
            <a:endParaRPr lang="en-US" dirty="0"/>
          </a:p>
        </p:txBody>
      </p:sp>
      <p:pic>
        <p:nvPicPr>
          <p:cNvPr id="4098" name="Picture 2" descr="File:Bacitracin structur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0" y="1663158"/>
            <a:ext cx="3810422" cy="290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032200" y="1590831"/>
            <a:ext cx="5688632" cy="3882351"/>
          </a:xfrm>
          <a:prstGeom prst="rect">
            <a:avLst/>
          </a:prstGeom>
        </p:spPr>
        <p:txBody>
          <a:bodyPr lIns="91431" tIns="45716" rIns="91431" bIns="45716"/>
          <a:lstStyle>
            <a:lvl1pPr marL="377825" indent="-377825" algn="l" defTabSz="1008063" rtl="0" fontAlgn="base">
              <a:spcBef>
                <a:spcPct val="40000"/>
              </a:spcBef>
              <a:spcAft>
                <a:spcPct val="0"/>
              </a:spcAft>
              <a:buClr>
                <a:srgbClr val="006699"/>
              </a:buClr>
              <a:buChar char="•"/>
              <a:defRPr sz="31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19150" indent="-3159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–"/>
              <a:defRPr sz="2600">
                <a:solidFill>
                  <a:srgbClr val="000000"/>
                </a:solidFill>
                <a:latin typeface="+mn-lt"/>
              </a:defRPr>
            </a:lvl2pPr>
            <a:lvl3pPr marL="1260475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•"/>
              <a:defRPr sz="2200">
                <a:solidFill>
                  <a:srgbClr val="000000"/>
                </a:solidFill>
                <a:latin typeface="+mn-lt"/>
              </a:defRPr>
            </a:lvl3pPr>
            <a:lvl4pPr marL="1763713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–"/>
              <a:defRPr sz="2200">
                <a:solidFill>
                  <a:srgbClr val="000000"/>
                </a:solidFill>
                <a:latin typeface="+mn-lt"/>
              </a:defRPr>
            </a:lvl4pPr>
            <a:lvl5pPr marL="2268538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200">
                <a:solidFill>
                  <a:srgbClr val="000000"/>
                </a:solidFill>
                <a:latin typeface="+mn-lt"/>
              </a:defRPr>
            </a:lvl5pPr>
            <a:lvl6pPr marL="2725738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200">
                <a:solidFill>
                  <a:srgbClr val="000000"/>
                </a:solidFill>
                <a:latin typeface="+mn-lt"/>
              </a:defRPr>
            </a:lvl6pPr>
            <a:lvl7pPr marL="3182938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200">
                <a:solidFill>
                  <a:srgbClr val="000000"/>
                </a:solidFill>
                <a:latin typeface="+mn-lt"/>
              </a:defRPr>
            </a:lvl7pPr>
            <a:lvl8pPr marL="3640138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200">
                <a:solidFill>
                  <a:srgbClr val="000000"/>
                </a:solidFill>
                <a:latin typeface="+mn-lt"/>
              </a:defRPr>
            </a:lvl8pPr>
            <a:lvl9pPr marL="4097338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2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3000" dirty="0">
                <a:solidFill>
                  <a:schemeClr val="tx1"/>
                </a:solidFill>
                <a:latin typeface="Calibri" panose="020F0502020204030204" pitchFamily="34" charset="0"/>
              </a:rPr>
              <a:t>Requirements:</a:t>
            </a:r>
            <a:endParaRPr lang="en-US" sz="3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sz="7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</a:pPr>
            <a:r>
              <a:rPr lang="de-DE" sz="2500" dirty="0">
                <a:solidFill>
                  <a:schemeClr val="tx1"/>
                </a:solidFill>
                <a:latin typeface="Calibri" panose="020F0502020204030204" pitchFamily="34" charset="0"/>
              </a:rPr>
              <a:t>Registration of </a:t>
            </a:r>
            <a:r>
              <a:rPr lang="de-DE" sz="2500" b="1" dirty="0">
                <a:solidFill>
                  <a:schemeClr val="tx1"/>
                </a:solidFill>
                <a:latin typeface="Calibri" panose="020F0502020204030204" pitchFamily="34" charset="0"/>
              </a:rPr>
              <a:t>sequence and chemical structure</a:t>
            </a:r>
          </a:p>
          <a:p>
            <a:pPr hangingPunct="1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</a:pPr>
            <a:r>
              <a:rPr lang="de-DE" sz="2500" b="1" dirty="0">
                <a:solidFill>
                  <a:schemeClr val="tx1"/>
                </a:solidFill>
                <a:latin typeface="Calibri" panose="020F0502020204030204" pitchFamily="34" charset="0"/>
              </a:rPr>
              <a:t>Unambiguous representation </a:t>
            </a:r>
            <a:r>
              <a:rPr lang="de-DE" sz="2500" dirty="0">
                <a:solidFill>
                  <a:schemeClr val="tx1"/>
                </a:solidFill>
                <a:latin typeface="Calibri" panose="020F0502020204030204" pitchFamily="34" charset="0"/>
              </a:rPr>
              <a:t>of peptide sequence</a:t>
            </a:r>
          </a:p>
          <a:p>
            <a:pPr hangingPunct="1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</a:pPr>
            <a:r>
              <a:rPr lang="de-DE" sz="2500" dirty="0">
                <a:solidFill>
                  <a:schemeClr val="tx1"/>
                </a:solidFill>
                <a:latin typeface="Calibri" panose="020F0502020204030204" pitchFamily="34" charset="0"/>
              </a:rPr>
              <a:t>Ability to quickly </a:t>
            </a:r>
            <a:r>
              <a:rPr lang="de-DE" sz="2500" b="1" dirty="0">
                <a:solidFill>
                  <a:schemeClr val="tx1"/>
                </a:solidFill>
                <a:latin typeface="Calibri" panose="020F0502020204030204" pitchFamily="34" charset="0"/>
              </a:rPr>
              <a:t>enumerate library </a:t>
            </a:r>
            <a:r>
              <a:rPr lang="de-DE" sz="2500" dirty="0">
                <a:solidFill>
                  <a:schemeClr val="tx1"/>
                </a:solidFill>
                <a:latin typeface="Calibri" panose="020F0502020204030204" pitchFamily="34" charset="0"/>
              </a:rPr>
              <a:t>with residue replacements chosen from a large set of peptide building blocks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9872" y="6084092"/>
            <a:ext cx="8046411" cy="972691"/>
          </a:xfrm>
          <a:prstGeom prst="rect">
            <a:avLst/>
          </a:prstGeom>
        </p:spPr>
        <p:txBody>
          <a:bodyPr wrap="none" lIns="112892" tIns="56446" rIns="112892" bIns="56446" rtlCol="0">
            <a:spAutoFit/>
          </a:bodyPr>
          <a:lstStyle/>
          <a:p>
            <a:pPr>
              <a:buSzPct val="80000"/>
            </a:pPr>
            <a:r>
              <a:rPr lang="de-DE" sz="3000" dirty="0">
                <a:latin typeface="Calibri" panose="020F0502020204030204" pitchFamily="34" charset="0"/>
              </a:rPr>
              <a:t>POC implemented </a:t>
            </a:r>
            <a:r>
              <a:rPr lang="de-DE" sz="3000" dirty="0" smtClean="0">
                <a:latin typeface="Calibri" panose="020F0502020204030204" pitchFamily="34" charset="0"/>
              </a:rPr>
              <a:t>at major pharma company</a:t>
            </a:r>
          </a:p>
          <a:p>
            <a:pPr>
              <a:buSzPct val="80000"/>
            </a:pPr>
            <a:r>
              <a:rPr lang="de-DE" sz="3000" dirty="0" smtClean="0">
                <a:latin typeface="Calibri" panose="020F0502020204030204" pitchFamily="34" charset="0"/>
              </a:rPr>
              <a:t>with ChemAxon‘s Bio-molecule registration toolkit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626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Use case 2 (Agnostic molecule registration)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334762" y="3818072"/>
            <a:ext cx="3713662" cy="3036651"/>
          </a:xfrm>
          <a:prstGeom prst="rect">
            <a:avLst/>
          </a:prstGeom>
        </p:spPr>
        <p:txBody>
          <a:bodyPr lIns="91431" tIns="45716" rIns="91431" bIns="45716"/>
          <a:lstStyle>
            <a:lvl1pPr marL="377825" indent="-377825" algn="l" defTabSz="1008063" rtl="0" fontAlgn="base">
              <a:spcBef>
                <a:spcPct val="40000"/>
              </a:spcBef>
              <a:spcAft>
                <a:spcPct val="0"/>
              </a:spcAft>
              <a:buClr>
                <a:srgbClr val="006699"/>
              </a:buClr>
              <a:buChar char="•"/>
              <a:defRPr sz="31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19150" indent="-3159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–"/>
              <a:defRPr sz="2600">
                <a:solidFill>
                  <a:srgbClr val="000000"/>
                </a:solidFill>
                <a:latin typeface="+mn-lt"/>
              </a:defRPr>
            </a:lvl2pPr>
            <a:lvl3pPr marL="1260475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•"/>
              <a:defRPr sz="2200">
                <a:solidFill>
                  <a:srgbClr val="000000"/>
                </a:solidFill>
                <a:latin typeface="+mn-lt"/>
              </a:defRPr>
            </a:lvl3pPr>
            <a:lvl4pPr marL="1763713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–"/>
              <a:defRPr sz="2200">
                <a:solidFill>
                  <a:srgbClr val="000000"/>
                </a:solidFill>
                <a:latin typeface="+mn-lt"/>
              </a:defRPr>
            </a:lvl4pPr>
            <a:lvl5pPr marL="2268538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200">
                <a:solidFill>
                  <a:srgbClr val="000000"/>
                </a:solidFill>
                <a:latin typeface="+mn-lt"/>
              </a:defRPr>
            </a:lvl5pPr>
            <a:lvl6pPr marL="2725738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200">
                <a:solidFill>
                  <a:srgbClr val="000000"/>
                </a:solidFill>
                <a:latin typeface="+mn-lt"/>
              </a:defRPr>
            </a:lvl6pPr>
            <a:lvl7pPr marL="3182938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200">
                <a:solidFill>
                  <a:srgbClr val="000000"/>
                </a:solidFill>
                <a:latin typeface="+mn-lt"/>
              </a:defRPr>
            </a:lvl7pPr>
            <a:lvl8pPr marL="3640138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200">
                <a:solidFill>
                  <a:srgbClr val="000000"/>
                </a:solidFill>
                <a:latin typeface="+mn-lt"/>
              </a:defRPr>
            </a:lvl8pPr>
            <a:lvl9pPr marL="4097338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2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3000" dirty="0">
                <a:solidFill>
                  <a:schemeClr val="tx1"/>
                </a:solidFill>
                <a:latin typeface="Calibri" panose="020F0502020204030204" pitchFamily="34" charset="0"/>
              </a:rPr>
              <a:t>Requirements:</a:t>
            </a:r>
            <a:endParaRPr lang="en-US" sz="3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sz="7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</a:pPr>
            <a:r>
              <a:rPr lang="de-DE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Fast </a:t>
            </a:r>
            <a:r>
              <a:rPr lang="de-DE" sz="2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round-tripping between </a:t>
            </a:r>
            <a:r>
              <a:rPr lang="de-DE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different representation </a:t>
            </a:r>
            <a:r>
              <a:rPr lang="de-DE" sz="2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formats</a:t>
            </a:r>
          </a:p>
          <a:p>
            <a:pPr hangingPunct="1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</a:pPr>
            <a:r>
              <a:rPr lang="de-DE" sz="2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Searchable</a:t>
            </a:r>
            <a:r>
              <a:rPr lang="de-DE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from any query format</a:t>
            </a:r>
            <a:endParaRPr lang="de-DE" sz="25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9221" y="1636700"/>
            <a:ext cx="3334120" cy="5201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7" name="Bent Arrow 6"/>
          <p:cNvSpPr/>
          <p:nvPr/>
        </p:nvSpPr>
        <p:spPr>
          <a:xfrm>
            <a:off x="991738" y="2123653"/>
            <a:ext cx="1587676" cy="2969747"/>
          </a:xfrm>
          <a:prstGeom prst="bentArrow">
            <a:avLst>
              <a:gd name="adj1" fmla="val 25000"/>
              <a:gd name="adj2" fmla="val 25791"/>
              <a:gd name="adj3" fmla="val 32121"/>
              <a:gd name="adj4" fmla="val 29509"/>
            </a:avLst>
          </a:prstGeom>
          <a:solidFill>
            <a:schemeClr val="tx1">
              <a:lumMod val="20000"/>
              <a:lumOff val="8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658798" y="1792363"/>
            <a:ext cx="2520280" cy="1778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449216"/>
            <a:endParaRPr lang="en-US"/>
          </a:p>
        </p:txBody>
      </p:sp>
      <p:sp>
        <p:nvSpPr>
          <p:cNvPr id="9" name="Textfeld 2"/>
          <p:cNvSpPr txBox="1"/>
          <p:nvPr/>
        </p:nvSpPr>
        <p:spPr>
          <a:xfrm>
            <a:off x="2759738" y="2364348"/>
            <a:ext cx="2318400" cy="636192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de-DE" sz="1900" dirty="0" smtClean="0">
                <a:solidFill>
                  <a:schemeClr val="bg1"/>
                </a:solidFill>
              </a:rPr>
              <a:t>Biomolecule registration toolkit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0" name="Flussdiagramm: Magnetplattenspeicher 15"/>
          <p:cNvSpPr/>
          <p:nvPr/>
        </p:nvSpPr>
        <p:spPr bwMode="auto">
          <a:xfrm>
            <a:off x="6753788" y="2192328"/>
            <a:ext cx="2778434" cy="1128638"/>
          </a:xfrm>
          <a:prstGeom prst="flowChartMagneticDisk">
            <a:avLst/>
          </a:prstGeom>
          <a:solidFill>
            <a:schemeClr val="accent2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defTabSz="495223"/>
            <a:endParaRPr lang="en-US" sz="2100">
              <a:latin typeface="Calibri" pitchFamily="34" charset="0"/>
            </a:endParaRPr>
          </a:p>
        </p:txBody>
      </p:sp>
      <p:sp>
        <p:nvSpPr>
          <p:cNvPr id="11" name="Textfeld 2"/>
          <p:cNvSpPr txBox="1"/>
          <p:nvPr/>
        </p:nvSpPr>
        <p:spPr>
          <a:xfrm>
            <a:off x="6752292" y="2717452"/>
            <a:ext cx="2781442" cy="402310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pPr algn="ctr"/>
            <a:r>
              <a:rPr lang="de-DE" sz="2100" dirty="0">
                <a:solidFill>
                  <a:schemeClr val="bg1"/>
                </a:solidFill>
                <a:latin typeface="Calibri" pitchFamily="34" charset="0"/>
              </a:rPr>
              <a:t>Compound Registration</a:t>
            </a:r>
            <a:endParaRPr lang="en-US" sz="21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Flussdiagramm: Magnetplattenspeicher 15"/>
          <p:cNvSpPr/>
          <p:nvPr/>
        </p:nvSpPr>
        <p:spPr bwMode="auto">
          <a:xfrm>
            <a:off x="6751685" y="5514109"/>
            <a:ext cx="2778434" cy="1128638"/>
          </a:xfrm>
          <a:prstGeom prst="flowChartMagneticDisk">
            <a:avLst/>
          </a:prstGeom>
          <a:solidFill>
            <a:schemeClr val="accent2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defTabSz="495223"/>
            <a:endParaRPr lang="en-US" sz="2100">
              <a:latin typeface="Calibri" pitchFamily="34" charset="0"/>
            </a:endParaRPr>
          </a:p>
        </p:txBody>
      </p:sp>
      <p:sp>
        <p:nvSpPr>
          <p:cNvPr id="13" name="Textfeld 2"/>
          <p:cNvSpPr txBox="1"/>
          <p:nvPr/>
        </p:nvSpPr>
        <p:spPr>
          <a:xfrm>
            <a:off x="6743878" y="6039234"/>
            <a:ext cx="2794073" cy="402310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pPr algn="ctr"/>
            <a:r>
              <a:rPr lang="de-DE" sz="2100" dirty="0">
                <a:solidFill>
                  <a:schemeClr val="bg1"/>
                </a:solidFill>
                <a:latin typeface="Calibri" pitchFamily="34" charset="0"/>
              </a:rPr>
              <a:t>Sequence Management</a:t>
            </a:r>
            <a:endParaRPr lang="en-US" sz="21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Elbow Connector 14"/>
          <p:cNvCxnSpPr>
            <a:stCxn id="30" idx="3"/>
            <a:endCxn id="13" idx="1"/>
          </p:cNvCxnSpPr>
          <p:nvPr/>
        </p:nvCxnSpPr>
        <p:spPr>
          <a:xfrm>
            <a:off x="5754767" y="2681483"/>
            <a:ext cx="989111" cy="3558906"/>
          </a:xfrm>
          <a:prstGeom prst="bentConnector3">
            <a:avLst>
              <a:gd name="adj1" fmla="val 50000"/>
            </a:avLst>
          </a:prstGeom>
          <a:ln w="2540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87785" y="3099028"/>
            <a:ext cx="1746444" cy="47625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8628" y="3173826"/>
            <a:ext cx="844758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HELM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7784" y="3743274"/>
            <a:ext cx="1746444" cy="47625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9855" y="3818072"/>
            <a:ext cx="1242303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Sequence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87785" y="4398012"/>
            <a:ext cx="1746444" cy="47625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8032" y="4472809"/>
            <a:ext cx="1485959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Mol/SMILES</a:t>
            </a:r>
          </a:p>
        </p:txBody>
      </p:sp>
      <p:sp>
        <p:nvSpPr>
          <p:cNvPr id="28" name="Flussdiagramm: Magnetplattenspeicher 15"/>
          <p:cNvSpPr/>
          <p:nvPr/>
        </p:nvSpPr>
        <p:spPr bwMode="auto">
          <a:xfrm>
            <a:off x="6744367" y="3838986"/>
            <a:ext cx="2778434" cy="1128638"/>
          </a:xfrm>
          <a:prstGeom prst="flowChartMagneticDisk">
            <a:avLst/>
          </a:prstGeom>
          <a:solidFill>
            <a:schemeClr val="accent2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defTabSz="495223"/>
            <a:endParaRPr lang="en-US" sz="2100">
              <a:latin typeface="Calibri" pitchFamily="34" charset="0"/>
            </a:endParaRPr>
          </a:p>
        </p:txBody>
      </p:sp>
      <p:sp>
        <p:nvSpPr>
          <p:cNvPr id="29" name="Textfeld 2"/>
          <p:cNvSpPr txBox="1"/>
          <p:nvPr/>
        </p:nvSpPr>
        <p:spPr>
          <a:xfrm>
            <a:off x="7433895" y="4364110"/>
            <a:ext cx="1399398" cy="402310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pPr algn="ctr"/>
            <a:r>
              <a:rPr lang="de-DE" sz="2100" dirty="0">
                <a:solidFill>
                  <a:schemeClr val="bg1"/>
                </a:solidFill>
              </a:rPr>
              <a:t>HELM DB</a:t>
            </a:r>
            <a:endParaRPr lang="en-US" sz="21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179078" y="1792362"/>
            <a:ext cx="575689" cy="17782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449216"/>
            <a:endParaRPr lang="en-US"/>
          </a:p>
        </p:txBody>
      </p:sp>
      <p:sp>
        <p:nvSpPr>
          <p:cNvPr id="31" name="Textfeld 2"/>
          <p:cNvSpPr txBox="1"/>
          <p:nvPr/>
        </p:nvSpPr>
        <p:spPr>
          <a:xfrm rot="16200000">
            <a:off x="4549334" y="2520834"/>
            <a:ext cx="1835739" cy="32129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Perception engine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143013" y="3332560"/>
            <a:ext cx="0" cy="506425"/>
          </a:xfrm>
          <a:prstGeom prst="straightConnector1">
            <a:avLst/>
          </a:prstGeom>
          <a:ln w="25400">
            <a:solidFill>
              <a:schemeClr val="bg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133584" y="4970470"/>
            <a:ext cx="0" cy="506425"/>
          </a:xfrm>
          <a:prstGeom prst="straightConnector1">
            <a:avLst/>
          </a:prstGeom>
          <a:ln w="25400">
            <a:solidFill>
              <a:schemeClr val="bg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74248" y="1636699"/>
            <a:ext cx="2537529" cy="35941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Integrated Registration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5" name="Elbow Connector 44"/>
          <p:cNvCxnSpPr>
            <a:stCxn id="30" idx="3"/>
            <a:endCxn id="28" idx="2"/>
          </p:cNvCxnSpPr>
          <p:nvPr/>
        </p:nvCxnSpPr>
        <p:spPr>
          <a:xfrm>
            <a:off x="5754767" y="2681483"/>
            <a:ext cx="989600" cy="1721822"/>
          </a:xfrm>
          <a:prstGeom prst="bentConnector3">
            <a:avLst>
              <a:gd name="adj1" fmla="val 50000"/>
            </a:avLst>
          </a:prstGeom>
          <a:ln w="2540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0" idx="3"/>
            <a:endCxn id="11" idx="1"/>
          </p:cNvCxnSpPr>
          <p:nvPr/>
        </p:nvCxnSpPr>
        <p:spPr>
          <a:xfrm>
            <a:off x="5754767" y="2681483"/>
            <a:ext cx="997525" cy="237124"/>
          </a:xfrm>
          <a:prstGeom prst="bentConnector3">
            <a:avLst>
              <a:gd name="adj1" fmla="val 50000"/>
            </a:avLst>
          </a:prstGeom>
          <a:ln w="2540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92400" y="6854723"/>
            <a:ext cx="2686932" cy="543343"/>
          </a:xfrm>
          <a:prstGeom prst="rect">
            <a:avLst/>
          </a:prstGeom>
        </p:spPr>
        <p:txBody>
          <a:bodyPr wrap="none" lIns="112892" tIns="56446" rIns="112892" bIns="56446" rtlCol="0">
            <a:spAutoFit/>
          </a:bodyPr>
          <a:lstStyle/>
          <a:p>
            <a:pPr>
              <a:buSzPct val="80000"/>
            </a:pPr>
            <a:r>
              <a:rPr lang="de-DE" sz="3000" dirty="0">
                <a:latin typeface="Calibri" panose="020F0502020204030204" pitchFamily="34" charset="0"/>
              </a:rPr>
              <a:t>POC </a:t>
            </a:r>
            <a:r>
              <a:rPr lang="de-DE" sz="3000" dirty="0" smtClean="0">
                <a:latin typeface="Calibri" panose="020F0502020204030204" pitchFamily="34" charset="0"/>
              </a:rPr>
              <a:t>in progress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212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Use case </a:t>
            </a:r>
            <a:r>
              <a:rPr lang="de-DE" dirty="0"/>
              <a:t>3</a:t>
            </a:r>
            <a:r>
              <a:rPr lang="de-DE" dirty="0" smtClean="0"/>
              <a:t> (ADCs)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032200" y="1590831"/>
            <a:ext cx="5688632" cy="5645390"/>
          </a:xfrm>
          <a:prstGeom prst="rect">
            <a:avLst/>
          </a:prstGeom>
        </p:spPr>
        <p:txBody>
          <a:bodyPr lIns="91431" tIns="45716" rIns="91431" bIns="45716"/>
          <a:lstStyle>
            <a:lvl1pPr marL="377825" indent="-377825" algn="l" defTabSz="1008063" rtl="0" fontAlgn="base">
              <a:spcBef>
                <a:spcPct val="40000"/>
              </a:spcBef>
              <a:spcAft>
                <a:spcPct val="0"/>
              </a:spcAft>
              <a:buClr>
                <a:srgbClr val="006699"/>
              </a:buClr>
              <a:buChar char="•"/>
              <a:defRPr sz="31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19150" indent="-3159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–"/>
              <a:defRPr sz="2600">
                <a:solidFill>
                  <a:srgbClr val="000000"/>
                </a:solidFill>
                <a:latin typeface="+mn-lt"/>
              </a:defRPr>
            </a:lvl2pPr>
            <a:lvl3pPr marL="1260475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•"/>
              <a:defRPr sz="2200">
                <a:solidFill>
                  <a:srgbClr val="000000"/>
                </a:solidFill>
                <a:latin typeface="+mn-lt"/>
              </a:defRPr>
            </a:lvl3pPr>
            <a:lvl4pPr marL="1763713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–"/>
              <a:defRPr sz="2200">
                <a:solidFill>
                  <a:srgbClr val="000000"/>
                </a:solidFill>
                <a:latin typeface="+mn-lt"/>
              </a:defRPr>
            </a:lvl4pPr>
            <a:lvl5pPr marL="2268538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200">
                <a:solidFill>
                  <a:srgbClr val="000000"/>
                </a:solidFill>
                <a:latin typeface="+mn-lt"/>
              </a:defRPr>
            </a:lvl5pPr>
            <a:lvl6pPr marL="2725738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200">
                <a:solidFill>
                  <a:srgbClr val="000000"/>
                </a:solidFill>
                <a:latin typeface="+mn-lt"/>
              </a:defRPr>
            </a:lvl6pPr>
            <a:lvl7pPr marL="3182938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200">
                <a:solidFill>
                  <a:srgbClr val="000000"/>
                </a:solidFill>
                <a:latin typeface="+mn-lt"/>
              </a:defRPr>
            </a:lvl7pPr>
            <a:lvl8pPr marL="3640138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200">
                <a:solidFill>
                  <a:srgbClr val="000000"/>
                </a:solidFill>
                <a:latin typeface="+mn-lt"/>
              </a:defRPr>
            </a:lvl8pPr>
            <a:lvl9pPr marL="4097338" indent="-252413" algn="l" defTabSz="1008063" rtl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2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3000" dirty="0">
                <a:solidFill>
                  <a:schemeClr val="tx1"/>
                </a:solidFill>
                <a:latin typeface="Calibri" panose="020F0502020204030204" pitchFamily="34" charset="0"/>
              </a:rPr>
              <a:t>Requirements:</a:t>
            </a:r>
            <a:endParaRPr lang="en-US" sz="3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sz="7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</a:pPr>
            <a:r>
              <a:rPr lang="de-DE" sz="2500" dirty="0">
                <a:solidFill>
                  <a:schemeClr val="tx1"/>
                </a:solidFill>
                <a:latin typeface="Calibri" panose="020F0502020204030204" pitchFamily="34" charset="0"/>
              </a:rPr>
              <a:t>Registration of </a:t>
            </a:r>
            <a:r>
              <a:rPr lang="de-DE" sz="2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sequence, chemical structure and conjugated molecules </a:t>
            </a:r>
            <a:r>
              <a:rPr lang="de-DE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(i.e. PTMs)</a:t>
            </a:r>
            <a:endParaRPr lang="de-DE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</a:pPr>
            <a:r>
              <a:rPr lang="de-DE" sz="2500" b="1" dirty="0">
                <a:solidFill>
                  <a:schemeClr val="tx1"/>
                </a:solidFill>
                <a:latin typeface="Calibri" panose="020F0502020204030204" pitchFamily="34" charset="0"/>
              </a:rPr>
              <a:t>Unambiguous representation </a:t>
            </a:r>
            <a:r>
              <a:rPr lang="de-DE" sz="2500" dirty="0">
                <a:solidFill>
                  <a:schemeClr val="tx1"/>
                </a:solidFill>
                <a:latin typeface="Calibri" panose="020F0502020204030204" pitchFamily="34" charset="0"/>
              </a:rPr>
              <a:t>of </a:t>
            </a:r>
            <a:r>
              <a:rPr lang="de-DE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molecule structure and structurally relevant annotation (i.e. antibody drug ratio)</a:t>
            </a:r>
          </a:p>
          <a:p>
            <a:pPr hangingPunct="1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</a:pPr>
            <a:r>
              <a:rPr lang="de-DE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Ability to quickly </a:t>
            </a:r>
            <a:r>
              <a:rPr lang="de-DE" sz="2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search</a:t>
            </a:r>
            <a:r>
              <a:rPr lang="de-DE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for given linker or </a:t>
            </a:r>
            <a:r>
              <a:rPr lang="de-DE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payload </a:t>
            </a:r>
            <a:r>
              <a:rPr lang="de-DE" sz="2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by chemical structure</a:t>
            </a:r>
          </a:p>
          <a:p>
            <a:pPr hangingPunct="1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</a:pPr>
            <a:r>
              <a:rPr lang="de-DE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Ability to quickly </a:t>
            </a:r>
            <a:r>
              <a:rPr lang="de-DE" sz="2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search</a:t>
            </a:r>
            <a:r>
              <a:rPr lang="de-DE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for Ab </a:t>
            </a:r>
            <a:r>
              <a:rPr lang="de-DE" sz="2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sequence </a:t>
            </a:r>
            <a:r>
              <a:rPr lang="de-DE" sz="2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or domain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222" y="4071120"/>
            <a:ext cx="100340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Cit</a:t>
            </a:r>
            <a:endParaRPr lang="en-US" sz="2000" dirty="0">
              <a:solidFill>
                <a:srgbClr val="00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21" y="4377566"/>
            <a:ext cx="100340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990099"/>
                </a:solidFill>
                <a:latin typeface="Calibri" panose="020F0502020204030204" pitchFamily="34" charset="0"/>
              </a:rPr>
              <a:t>Spacer</a:t>
            </a:r>
            <a:endParaRPr lang="en-US" sz="2000" dirty="0">
              <a:solidFill>
                <a:srgbClr val="99009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222" y="3425752"/>
            <a:ext cx="330393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Conjugation linker</a:t>
            </a:r>
            <a:endParaRPr lang="en-US" sz="2000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3038" y="1843863"/>
            <a:ext cx="1254389" cy="1126682"/>
            <a:chOff x="111095" y="1765038"/>
            <a:chExt cx="2948299" cy="2648138"/>
          </a:xfrm>
        </p:grpSpPr>
        <p:pic>
          <p:nvPicPr>
            <p:cNvPr id="14" name="Picture 13" descr="C:\Users\Rknispel\Desktop\Capture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12" b="43573"/>
            <a:stretch/>
          </p:blipFill>
          <p:spPr bwMode="auto">
            <a:xfrm>
              <a:off x="111095" y="1765038"/>
              <a:ext cx="2948299" cy="264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2108488" y="3100155"/>
              <a:ext cx="144016" cy="1131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93866" y="3100156"/>
              <a:ext cx="865528" cy="688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83768" y="3010527"/>
              <a:ext cx="142862" cy="688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5" descr="C:\Users\Rknispel\Desktop\te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63" y="2234541"/>
            <a:ext cx="2863785" cy="8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 bwMode="auto">
          <a:xfrm>
            <a:off x="2411258" y="1835621"/>
            <a:ext cx="0" cy="1359565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296222" y="3745702"/>
            <a:ext cx="100340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Val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6222" y="3103111"/>
            <a:ext cx="330393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Anti-CD30 IgG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6222" y="4689211"/>
            <a:ext cx="330393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Auristatin E</a:t>
            </a:r>
            <a:endParaRPr lang="en-US" sz="2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2400" y="6854723"/>
            <a:ext cx="2244567" cy="543343"/>
          </a:xfrm>
          <a:prstGeom prst="rect">
            <a:avLst/>
          </a:prstGeom>
        </p:spPr>
        <p:txBody>
          <a:bodyPr wrap="none" lIns="112892" tIns="56446" rIns="112892" bIns="56446" rtlCol="0">
            <a:spAutoFit/>
          </a:bodyPr>
          <a:lstStyle/>
          <a:p>
            <a:pPr>
              <a:buSzPct val="80000"/>
            </a:pPr>
            <a:r>
              <a:rPr lang="de-DE" sz="3000" dirty="0">
                <a:latin typeface="Calibri" panose="020F0502020204030204" pitchFamily="34" charset="0"/>
              </a:rPr>
              <a:t>POC </a:t>
            </a:r>
            <a:r>
              <a:rPr lang="de-DE" sz="3000" dirty="0" smtClean="0">
                <a:latin typeface="Calibri" panose="020F0502020204030204" pitchFamily="34" charset="0"/>
              </a:rPr>
              <a:t>planned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205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Short-term plans</a:t>
            </a:r>
            <a:endParaRPr lang="en-US" sz="1800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755650" y="1679575"/>
            <a:ext cx="8401050" cy="5543550"/>
          </a:xfrm>
        </p:spPr>
        <p:txBody>
          <a:bodyPr/>
          <a:lstStyle/>
          <a:p>
            <a:pPr>
              <a:buClrTx/>
            </a:pPr>
            <a:r>
              <a:rPr lang="de-DE" sz="2800" dirty="0" smtClean="0"/>
              <a:t>Deliver POCs for </a:t>
            </a:r>
            <a:r>
              <a:rPr lang="de-DE" sz="2800" dirty="0" smtClean="0"/>
              <a:t>use </a:t>
            </a:r>
            <a:r>
              <a:rPr lang="de-DE" sz="2800" dirty="0" smtClean="0"/>
              <a:t>cases (Q2/Q3 2014)</a:t>
            </a:r>
          </a:p>
          <a:p>
            <a:pPr>
              <a:buClrTx/>
            </a:pPr>
            <a:r>
              <a:rPr lang="de-DE" sz="2800" dirty="0" smtClean="0"/>
              <a:t>Public preview release (Q3/Q4 2014)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811" y="4925103"/>
            <a:ext cx="904900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57" tIns="50379" rIns="100757" bIns="50379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</a:pPr>
            <a:r>
              <a:rPr lang="de-D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Get in touch with us, if you are looking to solve any of these, or other use cases!</a:t>
            </a:r>
          </a:p>
          <a:p>
            <a:pPr>
              <a:buSzPct val="100000"/>
            </a:pPr>
            <a:r>
              <a:rPr lang="de-DE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email: rknispel@chemaxon.com</a:t>
            </a:r>
            <a:endParaRPr lang="en-US" sz="32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xn design template on white">
  <a:themeElements>
    <a:clrScheme name="1_cxn design template on white 10">
      <a:dk1>
        <a:srgbClr val="00776B"/>
      </a:dk1>
      <a:lt1>
        <a:srgbClr val="FFFFFF"/>
      </a:lt1>
      <a:dk2>
        <a:srgbClr val="FCBF49"/>
      </a:dk2>
      <a:lt2>
        <a:srgbClr val="808080"/>
      </a:lt2>
      <a:accent1>
        <a:srgbClr val="00FFFF"/>
      </a:accent1>
      <a:accent2>
        <a:srgbClr val="3333CC"/>
      </a:accent2>
      <a:accent3>
        <a:srgbClr val="FFFFFF"/>
      </a:accent3>
      <a:accent4>
        <a:srgbClr val="00655A"/>
      </a:accent4>
      <a:accent5>
        <a:srgbClr val="AAFFFF"/>
      </a:accent5>
      <a:accent6>
        <a:srgbClr val="2D2DB9"/>
      </a:accent6>
      <a:hlink>
        <a:srgbClr val="0000CC"/>
      </a:hlink>
      <a:folHlink>
        <a:srgbClr val="B2B2B2"/>
      </a:folHlink>
    </a:clrScheme>
    <a:fontScheme name="1_cxn design template on 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pitchFamily="34" charset="0"/>
          </a:defRPr>
        </a:defPPr>
      </a:lstStyle>
    </a:lnDef>
    <a:txDef>
      <a:spPr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100757" tIns="50379" rIns="100757" bIns="50379" numCol="1" rtlCol="0" anchor="t" anchorCtr="0" compatLnSpc="1">
        <a:prstTxWarp prst="textNoShape">
          <a:avLst/>
        </a:prstTxWarp>
        <a:noAutofit/>
      </a:bodyPr>
      <a:lstStyle>
        <a:defPPr marL="342900" indent="-342900">
          <a:buSzPct val="100000"/>
          <a:buFont typeface="Arial" panose="020B0604020202020204" pitchFamily="34" charset="0"/>
          <a:buChar char="•"/>
          <a:defRPr sz="220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1_cxn design template on 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xn design template on 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8">
        <a:dk1>
          <a:srgbClr val="000000"/>
        </a:dk1>
        <a:lt1>
          <a:srgbClr val="006666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AB8B8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9">
        <a:dk1>
          <a:srgbClr val="00776B"/>
        </a:dk1>
        <a:lt1>
          <a:srgbClr val="FFFFFF"/>
        </a:lt1>
        <a:dk2>
          <a:srgbClr val="FCBF49"/>
        </a:dk2>
        <a:lt2>
          <a:srgbClr val="808080"/>
        </a:lt2>
        <a:accent1>
          <a:srgbClr val="00FFFF"/>
        </a:accent1>
        <a:accent2>
          <a:srgbClr val="3333CC"/>
        </a:accent2>
        <a:accent3>
          <a:srgbClr val="FFFFFF"/>
        </a:accent3>
        <a:accent4>
          <a:srgbClr val="00655A"/>
        </a:accent4>
        <a:accent5>
          <a:srgbClr val="AA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xn design template on white 10">
        <a:dk1>
          <a:srgbClr val="00776B"/>
        </a:dk1>
        <a:lt1>
          <a:srgbClr val="FFFFFF"/>
        </a:lt1>
        <a:dk2>
          <a:srgbClr val="FCBF49"/>
        </a:dk2>
        <a:lt2>
          <a:srgbClr val="808080"/>
        </a:lt2>
        <a:accent1>
          <a:srgbClr val="00FFFF"/>
        </a:accent1>
        <a:accent2>
          <a:srgbClr val="3333CC"/>
        </a:accent2>
        <a:accent3>
          <a:srgbClr val="FFFFFF"/>
        </a:accent3>
        <a:accent4>
          <a:srgbClr val="00655A"/>
        </a:accent4>
        <a:accent5>
          <a:srgbClr val="AAFFFF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CDD2B4ACA51342B7A34052BCBF2160" ma:contentTypeVersion="0" ma:contentTypeDescription="Create a new document." ma:contentTypeScope="" ma:versionID="9a2b7d66cc4781f8ae451708abc692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92b2e8a5e88650274ba074c5be686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409349-C651-454D-B098-D8B7CA95C334}"/>
</file>

<file path=customXml/itemProps2.xml><?xml version="1.0" encoding="utf-8"?>
<ds:datastoreItem xmlns:ds="http://schemas.openxmlformats.org/officeDocument/2006/customXml" ds:itemID="{464389E5-658D-4709-BF54-4465AC350060}"/>
</file>

<file path=customXml/itemProps3.xml><?xml version="1.0" encoding="utf-8"?>
<ds:datastoreItem xmlns:ds="http://schemas.openxmlformats.org/officeDocument/2006/customXml" ds:itemID="{13771E4A-D7CA-4B68-970B-13A4501B16AC}"/>
</file>

<file path=docProps/app.xml><?xml version="1.0" encoding="utf-8"?>
<Properties xmlns="http://schemas.openxmlformats.org/officeDocument/2006/extended-properties" xmlns:vt="http://schemas.openxmlformats.org/officeDocument/2006/docPropsVTypes">
  <TotalTime>20226</TotalTime>
  <Words>322</Words>
  <Application>Microsoft Office PowerPoint</Application>
  <PresentationFormat>Custom</PresentationFormat>
  <Paragraphs>82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DejaVu Sans</vt:lpstr>
      <vt:lpstr>Times New Roman</vt:lpstr>
      <vt:lpstr>Calibri</vt:lpstr>
      <vt:lpstr>Wingdings</vt:lpstr>
      <vt:lpstr>1_cxn design template on white</vt:lpstr>
      <vt:lpstr>PowerPoint Presentation</vt:lpstr>
      <vt:lpstr>What it is...</vt:lpstr>
      <vt:lpstr>Architecture</vt:lpstr>
      <vt:lpstr>Registration toolkit architecture</vt:lpstr>
      <vt:lpstr>Use case scenarios</vt:lpstr>
      <vt:lpstr>Use case 1 (Macrocyclic peptides)</vt:lpstr>
      <vt:lpstr>Use case 2 (Agnostic molecule registration)</vt:lpstr>
      <vt:lpstr>Use case 3 (ADCs)</vt:lpstr>
      <vt:lpstr>Short-term plans</vt:lpstr>
      <vt:lpstr>Example screenshots of client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IUPAC Naming</dc:title>
  <dc:creator>Daniel Bonniot</dc:creator>
  <cp:lastModifiedBy>Rknispel</cp:lastModifiedBy>
  <cp:revision>639</cp:revision>
  <dcterms:modified xsi:type="dcterms:W3CDTF">2014-07-08T08:55:14Z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0x0101004CCDD2B4ACA51342B7A34052BCBF2160</vt:lpwstr>
  </property>
  <property fmtid="{D5CDD505-2E9C-101B-9397-08002B2CF9AE}" pid="3" name="IsMyDocuments">
    <vt:bool>true</vt:bool>
  </property>
</Properties>
</file>