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59" r:id="rId2"/>
    <p:sldId id="801" r:id="rId3"/>
    <p:sldId id="778" r:id="rId4"/>
    <p:sldId id="768" r:id="rId5"/>
    <p:sldId id="767" r:id="rId6"/>
    <p:sldId id="790" r:id="rId7"/>
    <p:sldId id="779" r:id="rId8"/>
    <p:sldId id="774" r:id="rId9"/>
    <p:sldId id="776" r:id="rId10"/>
    <p:sldId id="780" r:id="rId11"/>
    <p:sldId id="781" r:id="rId12"/>
    <p:sldId id="796" r:id="rId13"/>
    <p:sldId id="798" r:id="rId14"/>
    <p:sldId id="799" r:id="rId15"/>
    <p:sldId id="797" r:id="rId16"/>
    <p:sldId id="800" r:id="rId17"/>
    <p:sldId id="791" r:id="rId18"/>
    <p:sldId id="794" r:id="rId19"/>
    <p:sldId id="793" r:id="rId20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173B6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173B6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4704">
          <p15:clr>
            <a:srgbClr val="A4A3A4"/>
          </p15:clr>
        </p15:guide>
        <p15:guide id="6" pos="5424">
          <p15:clr>
            <a:srgbClr val="A4A3A4"/>
          </p15:clr>
        </p15:guide>
        <p15:guide id="7" pos="384">
          <p15:clr>
            <a:srgbClr val="A4A3A4"/>
          </p15:clr>
        </p15:guide>
        <p15:guide id="8" pos="3936">
          <p15:clr>
            <a:srgbClr val="A4A3A4"/>
          </p15:clr>
        </p15:guide>
        <p15:guide id="9" pos="4272">
          <p15:clr>
            <a:srgbClr val="A4A3A4"/>
          </p15:clr>
        </p15:guide>
        <p15:guide id="10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C5D"/>
    <a:srgbClr val="A9E3C6"/>
    <a:srgbClr val="FF3300"/>
    <a:srgbClr val="FFFF99"/>
    <a:srgbClr val="2143A1"/>
    <a:srgbClr val="3BA19C"/>
    <a:srgbClr val="36947B"/>
    <a:srgbClr val="A9B2C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88" autoAdjust="0"/>
    <p:restoredTop sz="96362" autoAdjust="0"/>
  </p:normalViewPr>
  <p:slideViewPr>
    <p:cSldViewPr snapToObjects="1">
      <p:cViewPr varScale="1">
        <p:scale>
          <a:sx n="109" d="100"/>
          <a:sy n="109" d="100"/>
        </p:scale>
        <p:origin x="900" y="102"/>
      </p:cViewPr>
      <p:guideLst>
        <p:guide orient="horz" pos="1200"/>
        <p:guide orient="horz" pos="624"/>
        <p:guide orient="horz" pos="384"/>
        <p:guide orient="horz" pos="3168"/>
        <p:guide pos="4704"/>
        <p:guide pos="5424"/>
        <p:guide pos="384"/>
        <p:guide pos="3936"/>
        <p:guide pos="4272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150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t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6" rIns="91970" bIns="4598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23A9E6-A197-4234-8084-99068B00AB0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99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B1C483-5161-44F5-98D4-B730574E53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6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2241" y="5028572"/>
            <a:ext cx="1873863" cy="1833164"/>
          </a:xfrm>
          <a:prstGeom prst="rect">
            <a:avLst/>
          </a:prstGeom>
          <a:solidFill>
            <a:srgbClr val="91DC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4136" name="Rectangle 10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3713" y="2612504"/>
            <a:ext cx="6400800" cy="1176536"/>
          </a:xfrm>
        </p:spPr>
        <p:txBody>
          <a:bodyPr lIns="91440" tIns="45720" rIns="91440" bIns="45720"/>
          <a:lstStyle>
            <a:lvl1pPr marL="0" indent="0" algn="r">
              <a:buFont typeface="Wingdings 3" pitchFamily="18" charset="2"/>
              <a:buNone/>
              <a:defRPr>
                <a:solidFill>
                  <a:srgbClr val="173B64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pic>
        <p:nvPicPr>
          <p:cNvPr id="2052" name="Picture 4" descr="http://www.quattro-research.com/wp-content/uploads/software-solutions-for-life-science-chemistr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06" y="5028571"/>
            <a:ext cx="5675285" cy="1833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05" y="836712"/>
            <a:ext cx="2581275" cy="78105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7275117" y="5028571"/>
            <a:ext cx="1873863" cy="1839300"/>
          </a:xfrm>
          <a:prstGeom prst="rect">
            <a:avLst/>
          </a:prstGeom>
          <a:solidFill>
            <a:srgbClr val="91DC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387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FED3-F7EB-4A65-BD01-012305613D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001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5788" y="844550"/>
            <a:ext cx="2106612" cy="4656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844550"/>
            <a:ext cx="6172200" cy="465613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64B4-33A6-4F17-8E38-2926C33BBE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0609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844550"/>
            <a:ext cx="8431212" cy="5969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2855912" cy="39004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19500" y="1600200"/>
            <a:ext cx="2857500" cy="39004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BB69-2B93-4376-90E9-69A3D5A6E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673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372-B929-454B-AC40-6926AEC9B8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462"/>
            <a:ext cx="1275289" cy="7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83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2DD7-3429-40B2-A3A2-244CE04602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3786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2855912" cy="39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19500" y="1600200"/>
            <a:ext cx="2857500" cy="39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D7F7-3994-4EDF-812C-AC8AA0F99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7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4F77-E695-471D-B292-3569A8AF71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2022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5376-096F-4B9E-AF0B-577937939A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8777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83EA-C4C5-4A02-9912-F94C844E8B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5FEB-30EB-4DF1-8A7A-723C1AF01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096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EF67-FC9F-49A6-8D0F-E20D73E3B6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052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844550"/>
            <a:ext cx="84312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58658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9950" y="6499225"/>
            <a:ext cx="76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2143A1"/>
                </a:solidFill>
              </a:defRPr>
            </a:lvl1pPr>
          </a:lstStyle>
          <a:p>
            <a:pPr>
              <a:defRPr/>
            </a:pPr>
            <a:fld id="{ADDD1306-1064-423A-837A-B3EDBE2C75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0" y="6597650"/>
            <a:ext cx="8567738" cy="0"/>
          </a:xfrm>
          <a:prstGeom prst="line">
            <a:avLst/>
          </a:prstGeom>
          <a:noFill/>
          <a:ln w="38100">
            <a:solidFill>
              <a:srgbClr val="A9E3C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://www.quattro-research.com/wp-content/themes/quattroresearch/gfx/quattro-research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7" y="303244"/>
            <a:ext cx="1763045" cy="533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73B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 3" pitchFamily="18" charset="2"/>
        <a:buChar char="_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955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" pitchFamily="2" charset="2"/>
        <a:buChar char="§"/>
        <a:defRPr sz="2000">
          <a:solidFill>
            <a:srgbClr val="173B64"/>
          </a:solidFill>
          <a:latin typeface="+mn-lt"/>
        </a:defRPr>
      </a:lvl2pPr>
      <a:lvl3pPr marL="1147763" indent="-2143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Font typeface="Wingdings 3" pitchFamily="18" charset="2"/>
        <a:buChar char="_"/>
        <a:defRPr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•"/>
        <a:defRPr sz="1600">
          <a:solidFill>
            <a:srgbClr val="173B64"/>
          </a:solidFill>
          <a:latin typeface="+mn-lt"/>
        </a:defRPr>
      </a:lvl4pPr>
      <a:lvl5pPr marL="2078038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5pPr>
      <a:lvl6pPr marL="25352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6pPr>
      <a:lvl7pPr marL="29924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7pPr>
      <a:lvl8pPr marL="34496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8pPr>
      <a:lvl9pPr marL="3906838" indent="-228600" algn="l" rtl="0" fontAlgn="base">
        <a:lnSpc>
          <a:spcPct val="110000"/>
        </a:lnSpc>
        <a:spcBef>
          <a:spcPct val="30000"/>
        </a:spcBef>
        <a:spcAft>
          <a:spcPct val="0"/>
        </a:spcAft>
        <a:buClr>
          <a:srgbClr val="2143A1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539552" y="2276872"/>
            <a:ext cx="7624961" cy="2664296"/>
          </a:xfrm>
        </p:spPr>
        <p:txBody>
          <a:bodyPr/>
          <a:lstStyle/>
          <a:p>
            <a:r>
              <a:rPr lang="en-US"/>
              <a:t>Representation of ambiguous biomolecules using </a:t>
            </a:r>
            <a:r>
              <a:rPr lang="en-US" dirty="0"/>
              <a:t>the Enhanced Standard HELM 2.0</a:t>
            </a:r>
          </a:p>
          <a:p>
            <a:endParaRPr lang="en-US"/>
          </a:p>
          <a:p>
            <a:endParaRPr lang="en-US" dirty="0"/>
          </a:p>
          <a:p>
            <a:pPr algn="l"/>
            <a:br>
              <a:rPr lang="en-US" sz="1400" i="1" dirty="0"/>
            </a:br>
            <a:r>
              <a:rPr lang="en-US" sz="1400" i="1" dirty="0"/>
              <a:t>Dr. Markus </a:t>
            </a:r>
            <a:r>
              <a:rPr lang="en-US" sz="1400" i="1" dirty="0" err="1"/>
              <a:t>Weisser</a:t>
            </a:r>
            <a:r>
              <a:rPr lang="en-US" sz="1400" i="1" dirty="0"/>
              <a:t>, </a:t>
            </a:r>
            <a:br>
              <a:rPr lang="en-US" sz="1400" i="1" dirty="0"/>
            </a:br>
            <a:r>
              <a:rPr lang="en-US" sz="1400" i="1" dirty="0"/>
              <a:t>Co-Founder and Managing Director </a:t>
            </a:r>
            <a:r>
              <a:rPr lang="en-US" sz="1400" i="1" dirty="0" err="1"/>
              <a:t>quattro</a:t>
            </a:r>
            <a:r>
              <a:rPr lang="en-US" sz="1400" i="1" dirty="0"/>
              <a:t> research GmbH</a:t>
            </a:r>
            <a:r>
              <a:rPr lang="en-US" sz="1600" dirty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007066" cy="18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390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Polymer Ambiguity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6481092" cy="604664"/>
          </a:xfrm>
        </p:spPr>
        <p:txBody>
          <a:bodyPr/>
          <a:lstStyle/>
          <a:p>
            <a:r>
              <a:rPr lang="de-DE"/>
              <a:t>Sequence or polymer type is unknown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2195572"/>
            <a:ext cx="74888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b="1">
                <a:solidFill>
                  <a:srgbClr val="FF0000"/>
                </a:solidFill>
              </a:rPr>
              <a:t>BLOB1{Bead}”Aminated Polystyrene”</a:t>
            </a:r>
            <a:r>
              <a:rPr lang="de-DE" sz="1800"/>
              <a:t>|PEPTIDE1{A.G.T}$$$$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2411468" y="2996952"/>
            <a:ext cx="115212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7" name="Raute 6"/>
          <p:cNvSpPr/>
          <p:nvPr/>
        </p:nvSpPr>
        <p:spPr bwMode="auto">
          <a:xfrm>
            <a:off x="4067652" y="3320988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" name="Raute 7"/>
          <p:cNvSpPr/>
          <p:nvPr/>
        </p:nvSpPr>
        <p:spPr bwMode="auto">
          <a:xfrm>
            <a:off x="4859740" y="3320988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4571708" y="3573016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5652120" y="3320988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T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>
            <a:off x="5363796" y="3573016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>
            <a:off x="3563596" y="3573016"/>
            <a:ext cx="504056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60252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Connection Ambiguity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3900488"/>
          </a:xfrm>
        </p:spPr>
        <p:txBody>
          <a:bodyPr/>
          <a:lstStyle/>
          <a:p>
            <a:r>
              <a:rPr lang="de-DE"/>
              <a:t>The details of the connections between polymers are unknown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1938020" cy="166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3558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Example: Trastuzumab emtansine</a:t>
            </a:r>
            <a:br>
              <a:rPr lang="de-DE"/>
            </a:b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1375685"/>
            <a:ext cx="6870023" cy="514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2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Trastuzumab</a:t>
            </a:r>
            <a:r>
              <a:rPr lang="de-DE" dirty="0"/>
              <a:t> </a:t>
            </a:r>
            <a:r>
              <a:rPr lang="de-DE" dirty="0" err="1"/>
              <a:t>emtansine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4565104"/>
          </a:xfrm>
        </p:spPr>
        <p:txBody>
          <a:bodyPr/>
          <a:lstStyle/>
          <a:p>
            <a:r>
              <a:rPr lang="de-DE"/>
              <a:t>Antibody drug concugate (ADC)</a:t>
            </a:r>
          </a:p>
          <a:p>
            <a:r>
              <a:rPr lang="de-DE"/>
              <a:t>Trastuzumab (Herceptin): HER2 receptor positive</a:t>
            </a:r>
          </a:p>
          <a:p>
            <a:r>
              <a:rPr lang="de-DE"/>
              <a:t>Emtansine (DM1): Cytotoxic agent</a:t>
            </a:r>
          </a:p>
          <a:p>
            <a:r>
              <a:rPr lang="de-DE"/>
              <a:t>SMCC: Cross-linker between a Lysin and DM1</a:t>
            </a:r>
          </a:p>
          <a:p>
            <a:r>
              <a:rPr lang="de-DE"/>
              <a:t>0 – 8 connections available</a:t>
            </a:r>
          </a:p>
          <a:p>
            <a:r>
              <a:rPr lang="de-DE"/>
              <a:t>3.5 DM1/Trastuzumab on average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0093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HELM </a:t>
            </a:r>
            <a:r>
              <a:rPr lang="de-DE" dirty="0" err="1"/>
              <a:t>notation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Trastuzumab</a:t>
            </a:r>
            <a:r>
              <a:rPr lang="de-DE" dirty="0"/>
              <a:t> </a:t>
            </a:r>
            <a:r>
              <a:rPr lang="de-DE" dirty="0" err="1"/>
              <a:t>emtansine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899025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>
                <a:latin typeface="Consolas" panose="020B0609020204030204" pitchFamily="49" charset="0"/>
              </a:rPr>
              <a:t>PEPTIDE1</a:t>
            </a:r>
            <a:r>
              <a:rPr lang="en-US" sz="1000" dirty="0">
                <a:latin typeface="Consolas" panose="020B0609020204030204" pitchFamily="49" charset="0"/>
              </a:rPr>
              <a:t>{D.I.Q.M.T.Q.S.P.S.S.L.S.A.S.V.G.D.R.V.T.I.T.C.R.A.S.Q.D.V.N.T.A.V.A.W.Y.Q.Q.K.P.G.K.A.P.K.L.L.I.Y.S.A.S.F.L.Y.S.G.V.P.S.R.F.S.G.S.R.S.G.T.D.F.T.L.T.I.S.S.L.Q.P.E.D.F.A.T.Y.Y.C.Q.Q.H.Y.T.T.P.P.T.F.G.Q.G.T.K.V.E.I.K.R.T.V.A.A.P.S.V.F.I.F.P.P.S.D.E.Q.L.K.S.G.T.A.S.V.V.C.L.L.N.N.F.Y.P.R.E.A.K.V.Q.W.K.V.D.N.A.L.Q.S.G.N.S.Q.E.S.V.T.E.Q.D.S.K.D.S.T.Y.S.L.S.S.T.L.T.L.S.K.A.D.Y.E.K.H.K.V.Y.A.C.E.V.T.H.Q.G.L.S.S.P.V.T.K.S.F.N.R.G.E.C}|</a:t>
            </a:r>
            <a:r>
              <a:rPr lang="en-US" sz="1000" b="1" dirty="0">
                <a:latin typeface="Consolas" panose="020B0609020204030204" pitchFamily="49" charset="0"/>
              </a:rPr>
              <a:t>PEPTIDE2</a:t>
            </a:r>
            <a:r>
              <a:rPr lang="en-US" sz="1000" dirty="0">
                <a:latin typeface="Consolas" panose="020B0609020204030204" pitchFamily="49" charset="0"/>
              </a:rPr>
              <a:t>{E.V.Q.L.V.E.S.G.G.G.L.V.Q.P.G.G.S.L.R.L.S.C.A.A.S.G.F.N.I.K.D.T.Y.I.H.W.V.R.Q.A.P.G.K.G.L.E.W.V.A.R.I.Y.P.T.N.G.Y.T.R.Y.A.D.S.V.K.G.R.F.T.I.S.A.D.T.S.K.N.T.A.Y.L.Q.M.N.S.L.R.A.E.D.T.A.V.Y.Y.C.S.R.W.G.G.D.G.F.Y.A.M.D.Y.W.G.Q.G.T.L.V.T.V.S.S.A.S.T.K.G.P.S.V.F.P.L.A.P.S.S.K.S.T.S.G.G.T.A.A.L.G.C.L.V.K.D.Y.F.P.E.P.V.T.V.S.W.N.S.G.A.L.T.S.G.V.H.T.F.P.A.V.L.Q.S.S.G.L.Y.S.L.S.S.V.V.T.V.P.S.S.S.L.G.T.Q.T.Y.I.C.N.V.N.H.K.P.S.N.T.K.V.D.K.K.V.E.P.P.K.S.C.D.K.T.H.T.C.P.P.C.P.A.P.E.L.L.G.G.P.S.V.F.L.F.P.P.K.P.K.D.T.L.M.I.S.R.T.P.E.V.T.C.V.V.V.D.V.S.H.E.D.P.E.V.K.F.N.W.Y.V.D.G.V.E.V.H.N.A.K.T.K.P.R.E.E.Q.Y.N.S.T.Y.R.V.V.S.V.L.T.V.L.H.Q.D.W.L.N.G.K.E.Y.K.C.K.V.S.N.K.A.L.P.A.P.I.E.K.T.I.S.K.A.K.G.Q.P.R.E.P.Q.V.Y.T.L.P.P.S.R.D.E.L.T.K.N.Q.V.S.L.T.C.L.V.K.G.F.Y.P.S.D.I.A.V.E.W.E.S.N.G.Q.P.E.N.N.Y.K.T.T.P.P.V.L.D.S.D.G.S.F.F.L.Y.S.K.L.T.V.D.K.S.R.W.Q.Q.G.N.V.F.S.C.S.V.M.H.E.A.L.H.N.H.Y.T.Q.K.S.L.S.L.S.P.G.K}|</a:t>
            </a:r>
            <a:r>
              <a:rPr lang="en-US" sz="1000" b="1" dirty="0">
                <a:latin typeface="Consolas" panose="020B0609020204030204" pitchFamily="49" charset="0"/>
              </a:rPr>
              <a:t>PEPTIDE3</a:t>
            </a:r>
            <a:r>
              <a:rPr lang="en-US" sz="1000" dirty="0">
                <a:latin typeface="Consolas" panose="020B0609020204030204" pitchFamily="49" charset="0"/>
              </a:rPr>
              <a:t>{E.V.Q.L.V.E.S.G.G.G.L.V.Q.P.G.G.S.L.R.L.S.C.A.A.S.G.F.N.I.K.D.T.Y.I.H.W.V.R.Q.A.P.G.K.G.L.E.W.V.A.R.I.Y.P.T.N.G.Y.T.R.Y.A.D.S.V.K.G.R.F.T.I.S.A.D.T.S.K.N.T.A.Y.L.Q.M.N.S.L.R.A.E.D.T.A.V.Y.Y.C.S.R.W.G.G.D.G.F.Y.A.M.D.Y.W.G.Q.G.T.L.V.T.V.S.S.A.S.T.K.G.P.S.V.F.P.L.A.P.S.S.K.S.T.S.G.G.T.A.A.L.G.C.L.V.K.D.Y.F.P.E.P.V.T.V.S.W.N.S.G.A.L.T.S.G.V.H.T.F.P.A.V.L.Q.S.S.G.L.Y.S.L.S.S.V.V.T.V.P.S.S.S.L.G.T.Q.T.Y.I.C.N.V.N.H.K.P.S.N.T.K.V.D.K.K.V.E.P.P.K.S.C.D.K.T.H.T.C.P.P.C.P.A.P.E.L.L.G.G.P.S.V.F.L.F.P.P.K.P.K.D.T.L.M.I.S.R.T.P.E.V.T.C.V.V.V.D.V.S.H.E.D.P.E.V.K.F.N.W.Y.V.D.G.V.E.V.H.N.A.K.T.K.P.R.E.E.Q.Y.N.S.T.Y.R.V.V.S.V.L.T.V.L.H.Q.D.W.L.N.G.K.E.Y.K.C.K.V.S.N.K.A.L.P.A.P.I.E.K.T.I.S.K.A.K.G.Q.P.R.E.P.Q.V.Y.T.L.P.P.S.R.D.E.L.T.K.N.Q.V.S.L.T.C.L.V.K.G.F.Y.P.S.D.I.A.V.E.W.E.S.N.G.Q.P.E.N.N.Y.K.T.T.P.P.V.L.D.S.D.G.S.F.F.L.Y.S.K.L.T.V.D.K.S.R.W.Q.Q.G.N.V.F.S.C.S.V.M.H.E.A.L.H.N.H.Y.T.Q.K.S.L.S.L.S.P.G.K}|</a:t>
            </a:r>
            <a:r>
              <a:rPr lang="en-US" sz="1000" b="1" dirty="0">
                <a:latin typeface="Consolas" panose="020B0609020204030204" pitchFamily="49" charset="0"/>
              </a:rPr>
              <a:t>PEPTIDE4</a:t>
            </a:r>
            <a:r>
              <a:rPr lang="en-US" sz="1000" dirty="0">
                <a:latin typeface="Consolas" panose="020B0609020204030204" pitchFamily="49" charset="0"/>
              </a:rPr>
              <a:t>{D.I.Q.M.T.Q.S.P.S.S.L.S.A.S.V.G.D.R.V.T.I.T.C.R.A.S.Q.D.V.N.T.A.V.A.W.Y.Q.Q.K.P.G.K.A.P.K.L.L.I.Y.S.A.S.F.L.Y.S.G.V.P.S.R.F.S.G.S.R.S.G.T.D.F.T.L.T.I.S.S.L.Q.P.E.D.F.A.T.Y.Y.C.Q.Q.H.Y.T.T.P.P.T.F.G.Q.G.T.K.V.E.I.K.R.T.V.A.A.P.S.V.F.I.F.P.P.S.D.E.Q.L.K.S.G.T.A.S.V.V.C.L.L.N.N.F.Y.P.R.E.A.K.V.Q.W.K.V.D.N.A.L.Q.S.G.N.S.Q.E.S.V.T.E.Q.D.S.K.D.S.T.Y.S.L.S.S.T.L.T.L.S.K.A.D.Y.E.K.H.K.V.Y.A.C.E.V.T.H.Q.G.L.S.S.P.V.T.K.S.F.N.R.G.E.C}|</a:t>
            </a:r>
            <a:r>
              <a:rPr lang="en-US" sz="1000" b="1" dirty="0">
                <a:latin typeface="Consolas" panose="020B0609020204030204" pitchFamily="49" charset="0"/>
              </a:rPr>
              <a:t>CHEM1</a:t>
            </a:r>
            <a:r>
              <a:rPr lang="en-US" sz="1000" dirty="0">
                <a:latin typeface="Consolas" panose="020B0609020204030204" pitchFamily="49" charset="0"/>
              </a:rPr>
              <a:t>{[SMCC]}|</a:t>
            </a:r>
            <a:r>
              <a:rPr lang="en-US" sz="1000" b="1" dirty="0">
                <a:latin typeface="Consolas" panose="020B0609020204030204" pitchFamily="49" charset="0"/>
              </a:rPr>
              <a:t>CHEM2</a:t>
            </a:r>
            <a:r>
              <a:rPr lang="en-US" sz="1000" dirty="0">
                <a:latin typeface="Consolas" panose="020B0609020204030204" pitchFamily="49" charset="0"/>
              </a:rPr>
              <a:t>{[DM1]}</a:t>
            </a:r>
            <a:r>
              <a:rPr lang="en-US" sz="1000" dirty="0">
                <a:solidFill>
                  <a:srgbClr val="00B050"/>
                </a:solidFill>
                <a:latin typeface="Consolas" panose="020B0609020204030204" pitchFamily="49" charset="0"/>
              </a:rPr>
              <a:t>$</a:t>
            </a:r>
            <a:r>
              <a:rPr lang="en-US" sz="1000" dirty="0">
                <a:latin typeface="Consolas" panose="020B0609020204030204" pitchFamily="49" charset="0"/>
              </a:rPr>
              <a:t>CHEM1,CHEM2,1:R2-1:R1|PEPTIDE1,PEPTIDE1,23:R3-88:R3|PEPTIDE2,PEPTIDE2,371:R3-429:R3|PEPTIDE4,PEPTIDE4,134:R3-194:R3|PEPTIDE1,PEPTIDE1,134:R3-194:R3|PEPTIDE3,PEPTIDE3,265:R3-325:R3|PEPTIDE3,PEPTIDE4,224:R3-214:R3|PEPTIDE2,PEPTIDE3,233:R3-233:R3|PEPTIDE2,PEPTIDE2,265:R3-325:R3|PEPTIDE2,PEPTIDE2,147:R3-203:R3|PEPTIDE2,PEPTIDE3,230:R3-230:R3|PEPTIDE2,PEPTIDE1,224:R3-214:R3|PEPTIDE3,PEPTIDE3,147:R3-203:R3|PEPTIDE2,PEPTIDE2,22:R3-96:R3|PEPTIDE3,PEPTIDE3,22:R3-96:R3|PEPTIDE3,PEPTIDE3,371:R3-429:R3|PEPTIDE4,PEPTIDE4,23:R3-88:R3|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</a:rPr>
              <a:t>G1,CHEM1,K:R3-1:R1</a:t>
            </a:r>
            <a:r>
              <a:rPr lang="en-U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$</a:t>
            </a:r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</a:rPr>
              <a:t>G1(PEPTIDE1+PEPTIDE2+PEPTIDE3+PEPTIDE4)|G2(CHEM1:3.5+</a:t>
            </a:r>
            <a:r>
              <a:rPr lang="en-US" sz="1000" b="1">
                <a:solidFill>
                  <a:srgbClr val="FF0000"/>
                </a:solidFill>
                <a:latin typeface="Consolas" panose="020B0609020204030204" pitchFamily="49" charset="0"/>
              </a:rPr>
              <a:t>G1:1)</a:t>
            </a:r>
            <a:r>
              <a:rPr lang="en-US" sz="1000" b="1">
                <a:solidFill>
                  <a:srgbClr val="00B050"/>
                </a:solidFill>
                <a:latin typeface="Consolas" panose="020B0609020204030204" pitchFamily="49" charset="0"/>
              </a:rPr>
              <a:t>$$</a:t>
            </a:r>
            <a:r>
              <a:rPr lang="en-US" sz="1000">
                <a:latin typeface="Consolas" panose="020B0609020204030204" pitchFamily="49" charset="0"/>
              </a:rPr>
              <a:t>V2.0</a:t>
            </a:r>
            <a:r>
              <a:rPr lang="en-US" sz="1000" b="1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endParaRPr lang="en-US" sz="10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Pfeil: nach oben 4"/>
          <p:cNvSpPr/>
          <p:nvPr/>
        </p:nvSpPr>
        <p:spPr bwMode="auto">
          <a:xfrm>
            <a:off x="3491880" y="6237312"/>
            <a:ext cx="144016" cy="216024"/>
          </a:xfrm>
          <a:prstGeom prst="up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6" name="Pfeil: nach oben 5"/>
          <p:cNvSpPr/>
          <p:nvPr/>
        </p:nvSpPr>
        <p:spPr bwMode="auto">
          <a:xfrm>
            <a:off x="7687600" y="6237312"/>
            <a:ext cx="144016" cy="216024"/>
          </a:xfrm>
          <a:prstGeom prst="up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1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HELM Antibody Editor (HAbE)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670645"/>
            <a:ext cx="78295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75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HELM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large </a:t>
            </a:r>
            <a:r>
              <a:rPr lang="de-DE" dirty="0" err="1"/>
              <a:t>molecules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21252" cy="4709120"/>
          </a:xfrm>
        </p:spPr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Connectin</a:t>
            </a:r>
            <a:r>
              <a:rPr lang="de-DE" dirty="0"/>
              <a:t> (</a:t>
            </a:r>
            <a:r>
              <a:rPr lang="de-DE" dirty="0" err="1"/>
              <a:t>Titin</a:t>
            </a:r>
            <a:r>
              <a:rPr lang="de-DE" dirty="0"/>
              <a:t>)</a:t>
            </a:r>
          </a:p>
          <a:p>
            <a:r>
              <a:rPr lang="de-DE" dirty="0"/>
              <a:t>Human 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34.350 </a:t>
            </a:r>
            <a:r>
              <a:rPr lang="de-DE" dirty="0" err="1"/>
              <a:t>amino</a:t>
            </a:r>
            <a:r>
              <a:rPr lang="de-DE" dirty="0"/>
              <a:t> </a:t>
            </a:r>
            <a:r>
              <a:rPr lang="de-DE" dirty="0" err="1"/>
              <a:t>acids</a:t>
            </a:r>
            <a:endParaRPr lang="de-DE" dirty="0"/>
          </a:p>
          <a:p>
            <a:r>
              <a:rPr lang="de-DE" dirty="0"/>
              <a:t>=&gt; 540.000 </a:t>
            </a:r>
            <a:r>
              <a:rPr lang="de-DE" dirty="0" err="1"/>
              <a:t>atoms</a:t>
            </a:r>
            <a:endParaRPr lang="de-DE" dirty="0"/>
          </a:p>
          <a:p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HELM </a:t>
            </a:r>
            <a:r>
              <a:rPr lang="de-DE" dirty="0" err="1"/>
              <a:t>notation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FASTA in &lt; 1 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24" y="4548135"/>
            <a:ext cx="3204916" cy="14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18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HELM and structure representations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8065268" cy="4637112"/>
          </a:xfrm>
        </p:spPr>
        <p:txBody>
          <a:bodyPr/>
          <a:lstStyle/>
          <a:p>
            <a:r>
              <a:rPr lang="de-DE" dirty="0"/>
              <a:t>Monomer </a:t>
            </a:r>
            <a:r>
              <a:rPr lang="de-DE" dirty="0" err="1"/>
              <a:t>definitons</a:t>
            </a:r>
            <a:r>
              <a:rPr lang="de-DE" dirty="0"/>
              <a:t> in MOL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SMILES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atom</a:t>
            </a:r>
            <a:r>
              <a:rPr lang="de-DE" dirty="0"/>
              <a:t> </a:t>
            </a:r>
            <a:r>
              <a:rPr lang="de-DE" dirty="0" err="1"/>
              <a:t>maps</a:t>
            </a:r>
            <a:r>
              <a:rPr lang="de-DE" dirty="0"/>
              <a:t>)</a:t>
            </a:r>
          </a:p>
          <a:p>
            <a:r>
              <a:rPr lang="de-DE"/>
              <a:t>HELM </a:t>
            </a:r>
            <a:r>
              <a:rPr lang="de-DE"/>
              <a:t>toolkit can create SMILES code </a:t>
            </a:r>
            <a:r>
              <a:rPr lang="de-DE"/>
              <a:t>from HELM</a:t>
            </a:r>
          </a:p>
          <a:p>
            <a:r>
              <a:rPr lang="de-DE"/>
              <a:t>Limitations</a:t>
            </a:r>
          </a:p>
          <a:p>
            <a:pPr lvl="1"/>
            <a:r>
              <a:rPr lang="de-DE"/>
              <a:t>No large molecules</a:t>
            </a:r>
          </a:p>
          <a:p>
            <a:pPr lvl="1"/>
            <a:r>
              <a:rPr lang="de-DE"/>
              <a:t>No ambiguity</a:t>
            </a:r>
            <a:endParaRPr lang="de-DE"/>
          </a:p>
          <a:p>
            <a:r>
              <a:rPr lang="de-DE"/>
              <a:t>No SMILES/MOL/InChI </a:t>
            </a:r>
            <a:r>
              <a:rPr lang="de-DE"/>
              <a:t>to </a:t>
            </a:r>
            <a:r>
              <a:rPr lang="de-DE"/>
              <a:t>HELM conversion up to now</a:t>
            </a:r>
          </a:p>
          <a:p>
            <a:pPr lvl="1"/>
            <a:r>
              <a:rPr lang="de-DE"/>
              <a:t>RDKit (peptide with standard amino acids)</a:t>
            </a:r>
            <a:endParaRPr lang="de-DE"/>
          </a:p>
          <a:p>
            <a:pPr marL="0" indent="0">
              <a:buNone/>
            </a:pPr>
            <a:endParaRPr lang="de-DE"/>
          </a:p>
          <a:p>
            <a:pPr lvl="1"/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6105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HELM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4565104"/>
          </a:xfrm>
        </p:spPr>
        <p:txBody>
          <a:bodyPr/>
          <a:lstStyle/>
          <a:p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für large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molecules</a:t>
            </a:r>
            <a:endParaRPr lang="de-DE" dirty="0"/>
          </a:p>
          <a:p>
            <a:pPr lvl="1"/>
            <a:r>
              <a:rPr lang="de-DE" dirty="0" err="1"/>
              <a:t>Unlimited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/</a:t>
            </a:r>
            <a:r>
              <a:rPr lang="de-DE" dirty="0" err="1"/>
              <a:t>elements</a:t>
            </a:r>
            <a:endParaRPr lang="de-DE" dirty="0"/>
          </a:p>
          <a:p>
            <a:pPr lvl="1"/>
            <a:r>
              <a:rPr lang="de-DE"/>
              <a:t>Canonicalized</a:t>
            </a:r>
            <a:endParaRPr lang="de-DE" dirty="0"/>
          </a:p>
          <a:p>
            <a:pPr lvl="1"/>
            <a:r>
              <a:rPr lang="de-DE"/>
              <a:t>Ambiguity support</a:t>
            </a:r>
            <a:endParaRPr lang="de-DE" dirty="0"/>
          </a:p>
          <a:p>
            <a:pPr lvl="1"/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authorities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6288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347864" y="3284984"/>
            <a:ext cx="2448644" cy="596900"/>
          </a:xfrm>
        </p:spPr>
        <p:txBody>
          <a:bodyPr/>
          <a:lstStyle/>
          <a:p>
            <a:r>
              <a:rPr lang="de-DE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11047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3900488"/>
          </a:xfrm>
        </p:spPr>
        <p:txBody>
          <a:bodyPr/>
          <a:lstStyle/>
          <a:p>
            <a:r>
              <a:rPr lang="de-DE"/>
              <a:t>HELM and ambiguity in biological molecules</a:t>
            </a:r>
          </a:p>
          <a:p>
            <a:r>
              <a:rPr lang="de-DE"/>
              <a:t>HELM and very large molecules</a:t>
            </a:r>
          </a:p>
          <a:p>
            <a:r>
              <a:rPr lang="de-DE"/>
              <a:t>HELM and structure representation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8072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HELM and ambiguity in biological molecules</a:t>
            </a:r>
            <a:endParaRPr lang="en-US" dirty="0" err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2050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3" y="4350035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67751" y="1916832"/>
            <a:ext cx="62889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/>
              <a:t>HELM </a:t>
            </a:r>
            <a:r>
              <a:rPr lang="de-DE" sz="3600" i="1" dirty="0" err="1"/>
              <a:t>is</a:t>
            </a:r>
            <a:r>
              <a:rPr lang="de-DE" sz="3600" i="1" dirty="0"/>
              <a:t> a </a:t>
            </a:r>
            <a:r>
              <a:rPr lang="en-US" sz="3600" i="1" dirty="0"/>
              <a:t>line notation </a:t>
            </a:r>
          </a:p>
          <a:p>
            <a:r>
              <a:rPr lang="en-US" sz="3600" i="1" dirty="0"/>
              <a:t>that can encode the structure </a:t>
            </a:r>
          </a:p>
          <a:p>
            <a:r>
              <a:rPr lang="en-US" sz="3600" i="1" dirty="0"/>
              <a:t>of </a:t>
            </a:r>
            <a:r>
              <a:rPr lang="en-US" sz="3600" i="1" u="sng" dirty="0"/>
              <a:t>all</a:t>
            </a:r>
            <a:r>
              <a:rPr lang="en-US" sz="3600" i="1" dirty="0"/>
              <a:t> biomolecules.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31995141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Elements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2260848"/>
          </a:xfrm>
        </p:spPr>
        <p:txBody>
          <a:bodyPr/>
          <a:lstStyle/>
          <a:p>
            <a:r>
              <a:rPr lang="de-DE" dirty="0"/>
              <a:t>$ separate HELM </a:t>
            </a:r>
            <a:r>
              <a:rPr lang="de-DE" dirty="0" err="1"/>
              <a:t>sections</a:t>
            </a:r>
            <a:br>
              <a:rPr lang="de-DE" dirty="0"/>
            </a:b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polymers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connections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groupings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800" b="1" dirty="0">
                <a:solidFill>
                  <a:srgbClr val="FF0000"/>
                </a:solidFill>
              </a:rPr>
              <a:t>$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annotations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/>
              <a:t>. separate </a:t>
            </a:r>
            <a:r>
              <a:rPr lang="de-DE" dirty="0" err="1"/>
              <a:t>elements</a:t>
            </a:r>
            <a:br>
              <a:rPr lang="de-DE" dirty="0"/>
            </a:b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PEPTIDE1{A</a:t>
            </a:r>
            <a:r>
              <a:rPr lang="de-DE" b="1" dirty="0">
                <a:solidFill>
                  <a:srgbClr val="FF3300"/>
                </a:solidFill>
              </a:rPr>
              <a:t>.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de-DE" b="1" dirty="0">
                <a:solidFill>
                  <a:srgbClr val="FF3300"/>
                </a:solidFill>
              </a:rPr>
              <a:t>.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de-DE" b="1" dirty="0">
                <a:solidFill>
                  <a:srgbClr val="FF3300"/>
                </a:solidFill>
              </a:rPr>
              <a:t>.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de-DE" b="1" dirty="0">
                <a:solidFill>
                  <a:srgbClr val="FF3300"/>
                </a:solidFill>
              </a:rPr>
              <a:t>.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de-DE" b="1" dirty="0">
                <a:solidFill>
                  <a:srgbClr val="FF3300"/>
                </a:solidFill>
              </a:rPr>
              <a:t>.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A}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/>
              <a:t>{}, [] </a:t>
            </a:r>
            <a:r>
              <a:rPr lang="de-DE" dirty="0" err="1"/>
              <a:t>and</a:t>
            </a:r>
            <a:r>
              <a:rPr lang="de-DE" dirty="0"/>
              <a:t> ()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grouping</a:t>
            </a:r>
            <a:r>
              <a:rPr lang="de-DE" dirty="0"/>
              <a:t> </a:t>
            </a:r>
            <a:r>
              <a:rPr lang="de-DE" dirty="0" err="1"/>
              <a:t>characters</a:t>
            </a:r>
            <a:endParaRPr lang="de-DE" dirty="0"/>
          </a:p>
          <a:p>
            <a:r>
              <a:rPr lang="de-DE" dirty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187624" y="5014917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/>
          <p:nvPr/>
        </p:nvSpPr>
        <p:spPr>
          <a:xfrm>
            <a:off x="2345094" y="57349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srgbClr val="4C5156"/>
                </a:solidFill>
              </a:rPr>
              <a:t>PEPTIDE1{A.R.G</a:t>
            </a:r>
            <a:r>
              <a:rPr lang="en-US" dirty="0">
                <a:solidFill>
                  <a:srgbClr val="4C5156"/>
                </a:solidFill>
              </a:rPr>
              <a:t>.[</a:t>
            </a:r>
            <a:r>
              <a:rPr lang="en-US" dirty="0" err="1">
                <a:solidFill>
                  <a:srgbClr val="4C5156"/>
                </a:solidFill>
              </a:rPr>
              <a:t>dF</a:t>
            </a:r>
            <a:r>
              <a:rPr lang="en-US" dirty="0">
                <a:solidFill>
                  <a:srgbClr val="4C5156"/>
                </a:solidFill>
              </a:rPr>
              <a:t>].C.K.[</a:t>
            </a:r>
            <a:r>
              <a:rPr lang="en-US" dirty="0" err="1">
                <a:solidFill>
                  <a:srgbClr val="4C5156"/>
                </a:solidFill>
              </a:rPr>
              <a:t>meA</a:t>
            </a:r>
            <a:r>
              <a:rPr lang="en-US" dirty="0">
                <a:solidFill>
                  <a:srgbClr val="4C5156"/>
                </a:solidFill>
              </a:rPr>
              <a:t>].E.D.A}$$$$</a:t>
            </a:r>
          </a:p>
        </p:txBody>
      </p:sp>
    </p:spTree>
    <p:extLst>
      <p:ext uri="{BB962C8B-B14F-4D97-AF65-F5344CB8AC3E}">
        <p14:creationId xmlns:p14="http://schemas.microsoft.com/office/powerpoint/2010/main" val="3633758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HELM Examples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623971"/>
            <a:ext cx="5006398" cy="23810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99592" y="5224844"/>
            <a:ext cx="6606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PEPTIDE1</a:t>
            </a:r>
            <a:r>
              <a:rPr lang="de-DE" b="1" dirty="0">
                <a:solidFill>
                  <a:srgbClr val="FF0000"/>
                </a:solidFill>
              </a:rPr>
              <a:t>{</a:t>
            </a:r>
            <a:r>
              <a:rPr lang="de-DE" dirty="0"/>
              <a:t>W.N.D.[T-</a:t>
            </a:r>
            <a:r>
              <a:rPr lang="de-DE" dirty="0" err="1"/>
              <a:t>est</a:t>
            </a:r>
            <a:r>
              <a:rPr lang="de-DE" dirty="0"/>
              <a:t>].G.[OR].D.A.D.G.S.[LM].[KYN]</a:t>
            </a:r>
            <a:r>
              <a:rPr lang="de-DE" b="1" dirty="0">
                <a:solidFill>
                  <a:srgbClr val="FF0000"/>
                </a:solidFill>
              </a:rPr>
              <a:t>}</a:t>
            </a:r>
            <a:r>
              <a:rPr lang="de-DE" dirty="0">
                <a:solidFill>
                  <a:srgbClr val="2E8C5D"/>
                </a:solidFill>
              </a:rPr>
              <a:t>|</a:t>
            </a:r>
            <a:r>
              <a:rPr lang="de-DE" b="1" dirty="0"/>
              <a:t>CHEM1</a:t>
            </a:r>
            <a:r>
              <a:rPr lang="de-DE" b="1" dirty="0">
                <a:solidFill>
                  <a:srgbClr val="FF0000"/>
                </a:solidFill>
              </a:rPr>
              <a:t>{</a:t>
            </a:r>
            <a:r>
              <a:rPr lang="de-DE" dirty="0"/>
              <a:t>DA</a:t>
            </a:r>
            <a:r>
              <a:rPr lang="de-DE" b="1" dirty="0">
                <a:solidFill>
                  <a:srgbClr val="FF0000"/>
                </a:solidFill>
              </a:rPr>
              <a:t>}</a:t>
            </a:r>
            <a:r>
              <a:rPr lang="de-DE" b="1" dirty="0">
                <a:solidFill>
                  <a:srgbClr val="2E8C5D"/>
                </a:solidFill>
              </a:rPr>
              <a:t>$</a:t>
            </a:r>
          </a:p>
          <a:p>
            <a:r>
              <a:rPr lang="de-DE" dirty="0"/>
              <a:t>PEPTIDE1,PEPTIDE1,13:R2-4:R3</a:t>
            </a:r>
            <a:r>
              <a:rPr lang="de-DE" b="1" dirty="0">
                <a:solidFill>
                  <a:srgbClr val="2E8C5D"/>
                </a:solidFill>
              </a:rPr>
              <a:t>|</a:t>
            </a:r>
            <a:r>
              <a:rPr lang="de-DE" dirty="0"/>
              <a:t>PEPTIDE1,CHEM1,1:R1-1:R1</a:t>
            </a:r>
            <a:r>
              <a:rPr lang="de-DE" b="1" dirty="0">
                <a:solidFill>
                  <a:srgbClr val="2E8C5D"/>
                </a:solidFill>
              </a:rPr>
              <a:t>$$$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78228" y="458112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/>
              <a:t>Daptomycin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113" y="1628800"/>
            <a:ext cx="3820359" cy="19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312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xHELM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878762" cy="3900488"/>
          </a:xfrm>
        </p:spPr>
        <p:txBody>
          <a:bodyPr/>
          <a:lstStyle/>
          <a:p>
            <a:r>
              <a:rPr lang="de-DE"/>
              <a:t>Container format for HELM + monomer definitions</a:t>
            </a:r>
          </a:p>
          <a:p>
            <a:r>
              <a:rPr lang="de-DE"/>
              <a:t>Use HELM across organizations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2987824" y="3717032"/>
            <a:ext cx="2376264" cy="244827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XHELM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169980" y="4149080"/>
            <a:ext cx="201622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HELM notation</a:t>
            </a:r>
          </a:p>
        </p:txBody>
      </p:sp>
      <p:sp>
        <p:nvSpPr>
          <p:cNvPr id="8" name="Flussdiagramm: Mehrere Dokumente 7"/>
          <p:cNvSpPr/>
          <p:nvPr/>
        </p:nvSpPr>
        <p:spPr bwMode="auto">
          <a:xfrm>
            <a:off x="3169980" y="4665933"/>
            <a:ext cx="1978084" cy="1211339"/>
          </a:xfrm>
          <a:prstGeom prst="flowChartMultidocument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Monomers</a:t>
            </a:r>
          </a:p>
        </p:txBody>
      </p:sp>
    </p:spTree>
    <p:extLst>
      <p:ext uri="{BB962C8B-B14F-4D97-AF65-F5344CB8AC3E}">
        <p14:creationId xmlns:p14="http://schemas.microsoft.com/office/powerpoint/2010/main" val="21495337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Mission </a:t>
            </a:r>
            <a:r>
              <a:rPr lang="de-DE" dirty="0" err="1"/>
              <a:t>completed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47864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05172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52460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4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3" y="2236586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611188" y="3573016"/>
            <a:ext cx="6985148" cy="2570112"/>
          </a:xfrm>
        </p:spPr>
        <p:txBody>
          <a:bodyPr/>
          <a:lstStyle/>
          <a:p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repeating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r>
              <a:rPr lang="de-DE"/>
              <a:t>Various connection points of ADCs</a:t>
            </a:r>
            <a:endParaRPr lang="de-DE" dirty="0"/>
          </a:p>
          <a:p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in </a:t>
            </a:r>
            <a:r>
              <a:rPr lang="de-DE" dirty="0" err="1"/>
              <a:t>sequences</a:t>
            </a:r>
            <a:endParaRPr lang="de-DE" dirty="0"/>
          </a:p>
          <a:p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polymers</a:t>
            </a:r>
            <a:endParaRPr lang="de-DE" dirty="0"/>
          </a:p>
          <a:p>
            <a:r>
              <a:rPr lang="de-DE" err="1"/>
              <a:t>Undefined</a:t>
            </a:r>
            <a:r>
              <a:rPr lang="de-DE"/>
              <a:t> polymers</a:t>
            </a:r>
          </a:p>
          <a:p>
            <a:r>
              <a:rPr lang="de-DE"/>
              <a:t>...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7322996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02685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727592" y="130185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77397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Ambiguity in HELM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00200"/>
            <a:ext cx="7633220" cy="39004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/>
              <a:t>Monomer ambiguity</a:t>
            </a:r>
            <a:br>
              <a:rPr lang="de-DE"/>
            </a:br>
            <a:r>
              <a:rPr lang="de-DE" sz="1800"/>
              <a:t>Unknown monomers in a polymer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Polymer ambiguity</a:t>
            </a:r>
            <a:br>
              <a:rPr lang="de-DE"/>
            </a:br>
            <a:r>
              <a:rPr lang="de-DE" sz="1800"/>
              <a:t>Sequence or polymer type is unknown</a:t>
            </a:r>
            <a:endParaRPr lang="de-DE"/>
          </a:p>
          <a:p>
            <a:pPr marL="457200" indent="-457200">
              <a:buFont typeface="+mj-lt"/>
              <a:buAutoNum type="arabicPeriod"/>
            </a:pPr>
            <a:r>
              <a:rPr lang="de-DE"/>
              <a:t>Connection ambiguity</a:t>
            </a:r>
            <a:br>
              <a:rPr lang="de-DE"/>
            </a:br>
            <a:r>
              <a:rPr lang="de-DE" sz="1800"/>
              <a:t>The details of the connections between polymers are unknown</a:t>
            </a:r>
            <a:endParaRPr lang="de-DE"/>
          </a:p>
          <a:p>
            <a:pPr marL="457200" indent="-457200">
              <a:buFont typeface="+mj-lt"/>
              <a:buAutoNum type="arabicPeriod"/>
            </a:pPr>
            <a:r>
              <a:rPr lang="de-DE"/>
              <a:t>Grouping ambiguity</a:t>
            </a:r>
            <a:br>
              <a:rPr lang="de-DE"/>
            </a:br>
            <a:r>
              <a:rPr lang="de-DE" sz="1800"/>
              <a:t>Unknown details of a grouping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13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Monomer Ambiguity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853803"/>
              </p:ext>
            </p:extLst>
          </p:nvPr>
        </p:nvGraphicFramePr>
        <p:xfrm>
          <a:off x="467544" y="1484784"/>
          <a:ext cx="8022405" cy="2890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/>
                        <a:t>0..n unknown</a:t>
                      </a:r>
                      <a:r>
                        <a:rPr lang="de-DE" sz="1400" b="0" baseline="0"/>
                        <a:t> monomers</a:t>
                      </a:r>
                      <a:endParaRPr lang="de-DE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Single unknown amino acid</a:t>
                      </a:r>
                      <a:r>
                        <a:rPr lang="de-DE" sz="1400" baseline="0"/>
                        <a:t> in a PEPTIDE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Single unknown</a:t>
                      </a:r>
                      <a:r>
                        <a:rPr lang="de-DE" sz="1400" baseline="0"/>
                        <a:t> base in a RNA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RNA1{R(A)P.R(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)P.R(C)P.R(C)P.R(C)}$$$$V2.0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,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One of a list of monomer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(A:10,G:90)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Mixture of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(A+G+C)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Deleted or</a:t>
                      </a:r>
                      <a:r>
                        <a:rPr lang="de-DE" sz="1400" baseline="0"/>
                        <a:t> missing single monomer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(A,_)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´</a:t>
                      </a:r>
                      <a:r>
                        <a:rPr lang="de-DE" sz="1400" baseline="0"/>
                        <a:t> ´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Repeating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PEPTIDE1{A.G.A.C.A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‘5-30‘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" name="Raute 2"/>
          <p:cNvSpPr/>
          <p:nvPr/>
        </p:nvSpPr>
        <p:spPr bwMode="auto">
          <a:xfrm>
            <a:off x="3059832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385192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9" name="Gerader Verbinder 8"/>
          <p:cNvCxnSpPr>
            <a:stCxn id="3" idx="3"/>
            <a:endCxn id="7" idx="1"/>
          </p:cNvCxnSpPr>
          <p:nvPr/>
        </p:nvCxnSpPr>
        <p:spPr bwMode="auto">
          <a:xfrm>
            <a:off x="3563888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464430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G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1" name="Raute 10"/>
          <p:cNvSpPr/>
          <p:nvPr/>
        </p:nvSpPr>
        <p:spPr bwMode="auto">
          <a:xfrm>
            <a:off x="5436388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C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>
            <a:stCxn id="10" idx="3"/>
            <a:endCxn id="11" idx="1"/>
          </p:cNvCxnSpPr>
          <p:nvPr/>
        </p:nvCxnSpPr>
        <p:spPr bwMode="auto">
          <a:xfrm>
            <a:off x="5148356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>
            <a:stCxn id="7" idx="3"/>
            <a:endCxn id="10" idx="1"/>
          </p:cNvCxnSpPr>
          <p:nvPr/>
        </p:nvCxnSpPr>
        <p:spPr bwMode="auto">
          <a:xfrm>
            <a:off x="4355976" y="5481228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3701365" y="481362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1182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ster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BD5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D2E7FF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A88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73B6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A886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73B6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layo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layo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layo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W:\Dokumentvorlagen\Präsentationsvorlagen\Masterlayout.pot</Template>
  <TotalTime>0</TotalTime>
  <Words>3399</Words>
  <Application>Microsoft Office PowerPoint</Application>
  <PresentationFormat>Bildschirmpräsentation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Times New Roman</vt:lpstr>
      <vt:lpstr>Wingdings</vt:lpstr>
      <vt:lpstr>Wingdings 3</vt:lpstr>
      <vt:lpstr>Masterlayout</vt:lpstr>
      <vt:lpstr>PowerPoint-Präsentation</vt:lpstr>
      <vt:lpstr>Agenda</vt:lpstr>
      <vt:lpstr>HELM and ambiguity in biological molecules</vt:lpstr>
      <vt:lpstr>Syntax Elements</vt:lpstr>
      <vt:lpstr>HELM Examples</vt:lpstr>
      <vt:lpstr>xHELM</vt:lpstr>
      <vt:lpstr>Mission completed?</vt:lpstr>
      <vt:lpstr>Ambiguity in HELM 2.0</vt:lpstr>
      <vt:lpstr>Monomer Ambiguity</vt:lpstr>
      <vt:lpstr>Polymer Ambiguity</vt:lpstr>
      <vt:lpstr>Connection Ambiguity</vt:lpstr>
      <vt:lpstr>Example: Trastuzumab emtansine </vt:lpstr>
      <vt:lpstr>Trastuzumab emtansine</vt:lpstr>
      <vt:lpstr>HELM notation of Trastuzumab emtansine </vt:lpstr>
      <vt:lpstr>HELM Antibody Editor (HAbE)</vt:lpstr>
      <vt:lpstr>HELM and very large molecules</vt:lpstr>
      <vt:lpstr>HELM and structure representations</vt:lpstr>
      <vt:lpstr>HELM Challenges</vt:lpstr>
      <vt:lpstr>Thank you!</vt:lpstr>
    </vt:vector>
  </TitlesOfParts>
  <Company>4SC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in a Modern</dc:title>
  <dc:creator>Dr. Bernhard Schirm</dc:creator>
  <cp:lastModifiedBy>Markus Weisser</cp:lastModifiedBy>
  <cp:revision>657</cp:revision>
  <cp:lastPrinted>2003-04-23T12:33:14Z</cp:lastPrinted>
  <dcterms:created xsi:type="dcterms:W3CDTF">2002-10-17T13:00:31Z</dcterms:created>
  <dcterms:modified xsi:type="dcterms:W3CDTF">2017-03-16T15:58:19Z</dcterms:modified>
</cp:coreProperties>
</file>