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4.xml" ContentType="application/vnd.openxmlformats-officedocument.presentationml.tags+xml"/>
  <Override PartName="/ppt/diagrams/layout3.xml" ContentType="application/vnd.openxmlformats-officedocument.drawingml.diagramLayout+xml"/>
  <Override PartName="/ppt/tags/tag12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tags/tag7.xml" ContentType="application/vnd.openxmlformats-officedocument.presentationml.tag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Default Extension="vml" ContentType="application/vnd.openxmlformats-officedocument.vmlDrawing"/>
  <Override PartName="/ppt/diagrams/layout2.xml" ContentType="application/vnd.openxmlformats-officedocument.drawingml.diagramLayout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73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9" r:id="rId12"/>
    <p:sldId id="268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80" r:id="rId21"/>
    <p:sldId id="279" r:id="rId22"/>
    <p:sldId id="277" r:id="rId23"/>
    <p:sldId id="278" r:id="rId24"/>
    <p:sldId id="281" r:id="rId25"/>
    <p:sldId id="283" r:id="rId26"/>
    <p:sldId id="282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0000"/>
    <a:srgbClr val="F897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712" autoAdjust="0"/>
  </p:normalViewPr>
  <p:slideViewPr>
    <p:cSldViewPr>
      <p:cViewPr varScale="1">
        <p:scale>
          <a:sx n="86" d="100"/>
          <a:sy n="86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6C3E0-22B7-4559-95DC-C92694612E2C}" type="doc">
      <dgm:prSet loTypeId="urn:microsoft.com/office/officeart/2005/8/layout/hierarchy1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EDAC73E2-CC84-41A8-83D3-AE5518C3B2AC}">
      <dgm:prSet phldrT="[Text]"/>
      <dgm:spPr/>
      <dgm:t>
        <a:bodyPr/>
        <a:lstStyle/>
        <a:p>
          <a:r>
            <a:rPr lang="en-GB" dirty="0" smtClean="0"/>
            <a:t>Steering Committee</a:t>
          </a:r>
          <a:endParaRPr lang="en-GB" dirty="0"/>
        </a:p>
      </dgm:t>
    </dgm:pt>
    <dgm:pt modelId="{A8EBF863-7E85-4F8E-9272-26936E379012}" type="parTrans" cxnId="{B8162E06-D168-43E6-9E32-E18E559097C1}">
      <dgm:prSet/>
      <dgm:spPr/>
      <dgm:t>
        <a:bodyPr/>
        <a:lstStyle/>
        <a:p>
          <a:endParaRPr lang="en-GB"/>
        </a:p>
      </dgm:t>
    </dgm:pt>
    <dgm:pt modelId="{335EC96D-99FC-43ED-A6E3-FA2EB36363C6}" type="sibTrans" cxnId="{B8162E06-D168-43E6-9E32-E18E559097C1}">
      <dgm:prSet/>
      <dgm:spPr/>
      <dgm:t>
        <a:bodyPr/>
        <a:lstStyle/>
        <a:p>
          <a:endParaRPr lang="en-GB"/>
        </a:p>
      </dgm:t>
    </dgm:pt>
    <dgm:pt modelId="{D912881E-4E5A-4292-83CA-FDBC8A3C6F3D}">
      <dgm:prSet phldrT="[Text]"/>
      <dgm:spPr/>
      <dgm:t>
        <a:bodyPr/>
        <a:lstStyle/>
        <a:p>
          <a:r>
            <a:rPr lang="en-GB" dirty="0" smtClean="0"/>
            <a:t>HELM Project Team</a:t>
          </a:r>
          <a:endParaRPr lang="en-GB" dirty="0"/>
        </a:p>
      </dgm:t>
    </dgm:pt>
    <dgm:pt modelId="{251CBCF0-95AE-4118-9046-77E5825E2DB3}" type="parTrans" cxnId="{2CADC98B-5EDE-419E-A2B6-24C85996075E}">
      <dgm:prSet/>
      <dgm:spPr/>
      <dgm:t>
        <a:bodyPr/>
        <a:lstStyle/>
        <a:p>
          <a:endParaRPr lang="en-GB"/>
        </a:p>
      </dgm:t>
    </dgm:pt>
    <dgm:pt modelId="{997A32D8-7B3E-4971-A1F5-EB03C2922CB0}" type="sibTrans" cxnId="{2CADC98B-5EDE-419E-A2B6-24C85996075E}">
      <dgm:prSet/>
      <dgm:spPr/>
      <dgm:t>
        <a:bodyPr/>
        <a:lstStyle/>
        <a:p>
          <a:endParaRPr lang="en-GB"/>
        </a:p>
      </dgm:t>
    </dgm:pt>
    <dgm:pt modelId="{2AA4E58D-A26D-4224-A38A-F59C41901D2D}">
      <dgm:prSet phldrT="[Text]"/>
      <dgm:spPr/>
      <dgm:t>
        <a:bodyPr/>
        <a:lstStyle/>
        <a:p>
          <a:r>
            <a:rPr lang="en-GB" b="0" dirty="0" smtClean="0"/>
            <a:t>Open Source Strategy Subgroup</a:t>
          </a:r>
          <a:endParaRPr lang="en-GB" b="0" dirty="0"/>
        </a:p>
      </dgm:t>
    </dgm:pt>
    <dgm:pt modelId="{11D70F70-9474-44B6-BF59-29177E445D4B}" type="parTrans" cxnId="{0D27130E-6A18-49E1-9733-41E73F55E7B3}">
      <dgm:prSet/>
      <dgm:spPr/>
      <dgm:t>
        <a:bodyPr/>
        <a:lstStyle/>
        <a:p>
          <a:endParaRPr lang="en-GB"/>
        </a:p>
      </dgm:t>
    </dgm:pt>
    <dgm:pt modelId="{C16B6E91-0503-43CF-A422-5FA1ECCA281C}" type="sibTrans" cxnId="{0D27130E-6A18-49E1-9733-41E73F55E7B3}">
      <dgm:prSet/>
      <dgm:spPr/>
      <dgm:t>
        <a:bodyPr/>
        <a:lstStyle/>
        <a:p>
          <a:endParaRPr lang="en-GB"/>
        </a:p>
      </dgm:t>
    </dgm:pt>
    <dgm:pt modelId="{C1889396-5889-495C-9162-FDBF8E3AADD9}">
      <dgm:prSet phldrT="[Text]"/>
      <dgm:spPr/>
      <dgm:t>
        <a:bodyPr/>
        <a:lstStyle/>
        <a:p>
          <a:r>
            <a:rPr lang="en-GB" dirty="0" smtClean="0"/>
            <a:t>Technical Subgroup</a:t>
          </a:r>
          <a:endParaRPr lang="en-GB" dirty="0"/>
        </a:p>
      </dgm:t>
    </dgm:pt>
    <dgm:pt modelId="{7C5651F5-D23E-4740-AF64-4188E0D70628}" type="parTrans" cxnId="{0A0B9702-8955-464E-AF0E-BCD7A593C42A}">
      <dgm:prSet/>
      <dgm:spPr/>
      <dgm:t>
        <a:bodyPr/>
        <a:lstStyle/>
        <a:p>
          <a:endParaRPr lang="en-GB"/>
        </a:p>
      </dgm:t>
    </dgm:pt>
    <dgm:pt modelId="{7A874F54-5397-4913-BB2A-3E6851534984}" type="sibTrans" cxnId="{0A0B9702-8955-464E-AF0E-BCD7A593C42A}">
      <dgm:prSet/>
      <dgm:spPr/>
      <dgm:t>
        <a:bodyPr/>
        <a:lstStyle/>
        <a:p>
          <a:endParaRPr lang="en-GB"/>
        </a:p>
      </dgm:t>
    </dgm:pt>
    <dgm:pt modelId="{E8A37FFB-7E7B-4B59-B074-92192DF6EF9B}">
      <dgm:prSet phldrT="[Text]"/>
      <dgm:spPr/>
      <dgm:t>
        <a:bodyPr/>
        <a:lstStyle/>
        <a:p>
          <a:r>
            <a:rPr lang="en-GB" dirty="0" smtClean="0"/>
            <a:t>Communication Subgroup</a:t>
          </a:r>
          <a:endParaRPr lang="en-GB" b="1" dirty="0"/>
        </a:p>
      </dgm:t>
    </dgm:pt>
    <dgm:pt modelId="{92BE7AB7-8A03-41C8-9D1C-62C1C77B428E}" type="parTrans" cxnId="{4753E512-69A6-45CB-AD6C-877F306FFB8C}">
      <dgm:prSet/>
      <dgm:spPr/>
      <dgm:t>
        <a:bodyPr/>
        <a:lstStyle/>
        <a:p>
          <a:endParaRPr lang="en-GB"/>
        </a:p>
      </dgm:t>
    </dgm:pt>
    <dgm:pt modelId="{589B5E13-065C-4470-A3B9-EE8A06865DD6}" type="sibTrans" cxnId="{4753E512-69A6-45CB-AD6C-877F306FFB8C}">
      <dgm:prSet/>
      <dgm:spPr/>
      <dgm:t>
        <a:bodyPr/>
        <a:lstStyle/>
        <a:p>
          <a:endParaRPr lang="en-GB"/>
        </a:p>
      </dgm:t>
    </dgm:pt>
    <dgm:pt modelId="{05E81FFF-AF55-4468-861F-3A2244BB04A4}">
      <dgm:prSet phldrT="[Text]"/>
      <dgm:spPr/>
      <dgm:t>
        <a:bodyPr/>
        <a:lstStyle/>
        <a:p>
          <a:r>
            <a:rPr lang="en-GB" dirty="0" smtClean="0"/>
            <a:t>De-</a:t>
          </a:r>
          <a:r>
            <a:rPr lang="en-GB" dirty="0" err="1" smtClean="0"/>
            <a:t>Pfizerization</a:t>
          </a:r>
          <a:r>
            <a:rPr lang="en-GB" dirty="0" smtClean="0"/>
            <a:t> Subgroup</a:t>
          </a:r>
          <a:endParaRPr lang="en-GB" dirty="0"/>
        </a:p>
      </dgm:t>
    </dgm:pt>
    <dgm:pt modelId="{D4661EA1-A926-4574-A89A-910ADF627D7E}" type="parTrans" cxnId="{DE403BFF-3863-430C-9283-1BF4E948F4BC}">
      <dgm:prSet/>
      <dgm:spPr/>
      <dgm:t>
        <a:bodyPr/>
        <a:lstStyle/>
        <a:p>
          <a:endParaRPr lang="en-US"/>
        </a:p>
      </dgm:t>
    </dgm:pt>
    <dgm:pt modelId="{7EE39F38-CD4B-4E94-B033-BAC1E6FF85C1}" type="sibTrans" cxnId="{DE403BFF-3863-430C-9283-1BF4E948F4BC}">
      <dgm:prSet/>
      <dgm:spPr/>
      <dgm:t>
        <a:bodyPr/>
        <a:lstStyle/>
        <a:p>
          <a:endParaRPr lang="en-US"/>
        </a:p>
      </dgm:t>
    </dgm:pt>
    <dgm:pt modelId="{A786E0E8-B8F2-400C-AB22-90B80E6E1512}">
      <dgm:prSet phldrT="[Text]"/>
      <dgm:spPr/>
      <dgm:t>
        <a:bodyPr/>
        <a:lstStyle/>
        <a:p>
          <a:r>
            <a:rPr lang="en-GB" dirty="0" smtClean="0"/>
            <a:t>Governance Subgroup</a:t>
          </a:r>
          <a:endParaRPr lang="en-GB" dirty="0"/>
        </a:p>
      </dgm:t>
    </dgm:pt>
    <dgm:pt modelId="{AD40A97D-AE9D-48C8-8FC6-08CEEA8313EA}" type="parTrans" cxnId="{1EE9B32D-F106-4F91-B42E-140BEB810CE1}">
      <dgm:prSet/>
      <dgm:spPr/>
      <dgm:t>
        <a:bodyPr/>
        <a:lstStyle/>
        <a:p>
          <a:endParaRPr lang="en-US"/>
        </a:p>
      </dgm:t>
    </dgm:pt>
    <dgm:pt modelId="{87500AAE-B8F0-4EBB-99C0-6E7E6F6832B8}" type="sibTrans" cxnId="{1EE9B32D-F106-4F91-B42E-140BEB810CE1}">
      <dgm:prSet/>
      <dgm:spPr/>
      <dgm:t>
        <a:bodyPr/>
        <a:lstStyle/>
        <a:p>
          <a:endParaRPr lang="en-US"/>
        </a:p>
      </dgm:t>
    </dgm:pt>
    <dgm:pt modelId="{A7DF5CD8-C041-4DDD-A4BF-F527E5A1C573}" type="pres">
      <dgm:prSet presAssocID="{90F6C3E0-22B7-4559-95DC-C92694612E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57CEA9C-A009-4BB1-96D9-428F0E2835B2}" type="pres">
      <dgm:prSet presAssocID="{EDAC73E2-CC84-41A8-83D3-AE5518C3B2AC}" presName="hierRoot1" presStyleCnt="0"/>
      <dgm:spPr/>
    </dgm:pt>
    <dgm:pt modelId="{3FD9153E-239A-4641-882C-1BE15441E6C9}" type="pres">
      <dgm:prSet presAssocID="{EDAC73E2-CC84-41A8-83D3-AE5518C3B2AC}" presName="composite" presStyleCnt="0"/>
      <dgm:spPr/>
    </dgm:pt>
    <dgm:pt modelId="{25D2CA4C-0A0A-48B0-9F0F-FE8C812C14A6}" type="pres">
      <dgm:prSet presAssocID="{EDAC73E2-CC84-41A8-83D3-AE5518C3B2AC}" presName="background" presStyleLbl="node0" presStyleIdx="0" presStyleCnt="1"/>
      <dgm:spPr/>
    </dgm:pt>
    <dgm:pt modelId="{D576A92B-6894-42AD-B466-2086DC657BF0}" type="pres">
      <dgm:prSet presAssocID="{EDAC73E2-CC84-41A8-83D3-AE5518C3B2A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4614611-84B4-4051-A34A-BC186409393E}" type="pres">
      <dgm:prSet presAssocID="{EDAC73E2-CC84-41A8-83D3-AE5518C3B2AC}" presName="hierChild2" presStyleCnt="0"/>
      <dgm:spPr/>
    </dgm:pt>
    <dgm:pt modelId="{1BB83726-6FA8-4CFF-886A-F40EC3B26562}" type="pres">
      <dgm:prSet presAssocID="{251CBCF0-95AE-4118-9046-77E5825E2DB3}" presName="Name10" presStyleLbl="parChTrans1D2" presStyleIdx="0" presStyleCnt="1"/>
      <dgm:spPr/>
      <dgm:t>
        <a:bodyPr/>
        <a:lstStyle/>
        <a:p>
          <a:endParaRPr lang="en-GB"/>
        </a:p>
      </dgm:t>
    </dgm:pt>
    <dgm:pt modelId="{351B95D1-C182-4674-A2A7-B3C971EF1608}" type="pres">
      <dgm:prSet presAssocID="{D912881E-4E5A-4292-83CA-FDBC8A3C6F3D}" presName="hierRoot2" presStyleCnt="0"/>
      <dgm:spPr/>
    </dgm:pt>
    <dgm:pt modelId="{C6541A37-52D5-411D-A04B-062F5D59CB9B}" type="pres">
      <dgm:prSet presAssocID="{D912881E-4E5A-4292-83CA-FDBC8A3C6F3D}" presName="composite2" presStyleCnt="0"/>
      <dgm:spPr/>
    </dgm:pt>
    <dgm:pt modelId="{0B4F1DF1-888A-4ABC-90F4-C782BBE14229}" type="pres">
      <dgm:prSet presAssocID="{D912881E-4E5A-4292-83CA-FDBC8A3C6F3D}" presName="background2" presStyleLbl="node2" presStyleIdx="0" presStyleCnt="1"/>
      <dgm:spPr/>
    </dgm:pt>
    <dgm:pt modelId="{DCB84495-769B-4EC1-8F24-19C4736CE203}" type="pres">
      <dgm:prSet presAssocID="{D912881E-4E5A-4292-83CA-FDBC8A3C6F3D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DFD086D-B132-4D82-A684-8255AF4F136D}" type="pres">
      <dgm:prSet presAssocID="{D912881E-4E5A-4292-83CA-FDBC8A3C6F3D}" presName="hierChild3" presStyleCnt="0"/>
      <dgm:spPr/>
    </dgm:pt>
    <dgm:pt modelId="{7E3892F4-CCCC-4907-A51D-400C1F0BAC38}" type="pres">
      <dgm:prSet presAssocID="{11D70F70-9474-44B6-BF59-29177E445D4B}" presName="Name17" presStyleLbl="parChTrans1D3" presStyleIdx="0" presStyleCnt="5"/>
      <dgm:spPr/>
      <dgm:t>
        <a:bodyPr/>
        <a:lstStyle/>
        <a:p>
          <a:endParaRPr lang="en-GB"/>
        </a:p>
      </dgm:t>
    </dgm:pt>
    <dgm:pt modelId="{89A0FE40-C056-4240-B526-9F43D1AD7EC2}" type="pres">
      <dgm:prSet presAssocID="{2AA4E58D-A26D-4224-A38A-F59C41901D2D}" presName="hierRoot3" presStyleCnt="0"/>
      <dgm:spPr/>
    </dgm:pt>
    <dgm:pt modelId="{3EECC3CB-0AAA-4B63-95B0-CC13E824E0B5}" type="pres">
      <dgm:prSet presAssocID="{2AA4E58D-A26D-4224-A38A-F59C41901D2D}" presName="composite3" presStyleCnt="0"/>
      <dgm:spPr/>
    </dgm:pt>
    <dgm:pt modelId="{90C940FB-2B70-48DB-A6DB-7B3D09B75EE5}" type="pres">
      <dgm:prSet presAssocID="{2AA4E58D-A26D-4224-A38A-F59C41901D2D}" presName="background3" presStyleLbl="node3" presStyleIdx="0" presStyleCnt="5"/>
      <dgm:spPr/>
    </dgm:pt>
    <dgm:pt modelId="{6B5F0984-B2CA-4A83-A1CB-C55CA82CD17F}" type="pres">
      <dgm:prSet presAssocID="{2AA4E58D-A26D-4224-A38A-F59C41901D2D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B91D8B0-DD81-410B-8B6D-E773A9171C8E}" type="pres">
      <dgm:prSet presAssocID="{2AA4E58D-A26D-4224-A38A-F59C41901D2D}" presName="hierChild4" presStyleCnt="0"/>
      <dgm:spPr/>
    </dgm:pt>
    <dgm:pt modelId="{A266FA7F-C8CB-4A3F-B5DF-8926852C7ECA}" type="pres">
      <dgm:prSet presAssocID="{D4661EA1-A926-4574-A89A-910ADF627D7E}" presName="Name17" presStyleLbl="parChTrans1D3" presStyleIdx="1" presStyleCnt="5"/>
      <dgm:spPr/>
      <dgm:t>
        <a:bodyPr/>
        <a:lstStyle/>
        <a:p>
          <a:endParaRPr lang="en-US"/>
        </a:p>
      </dgm:t>
    </dgm:pt>
    <dgm:pt modelId="{15E15D6D-6736-4EA3-8EC6-A4F4F06C62EE}" type="pres">
      <dgm:prSet presAssocID="{05E81FFF-AF55-4468-861F-3A2244BB04A4}" presName="hierRoot3" presStyleCnt="0"/>
      <dgm:spPr/>
    </dgm:pt>
    <dgm:pt modelId="{8183A8BF-D3D9-4842-8A65-A5AA6DEBC371}" type="pres">
      <dgm:prSet presAssocID="{05E81FFF-AF55-4468-861F-3A2244BB04A4}" presName="composite3" presStyleCnt="0"/>
      <dgm:spPr/>
    </dgm:pt>
    <dgm:pt modelId="{FBB3F6E0-AA72-4C32-9134-A54C07263C50}" type="pres">
      <dgm:prSet presAssocID="{05E81FFF-AF55-4468-861F-3A2244BB04A4}" presName="background3" presStyleLbl="node3" presStyleIdx="1" presStyleCnt="5"/>
      <dgm:spPr/>
    </dgm:pt>
    <dgm:pt modelId="{2C2C6241-19D2-4B76-8D56-35275DBF96A7}" type="pres">
      <dgm:prSet presAssocID="{05E81FFF-AF55-4468-861F-3A2244BB04A4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F63B06-7A34-4F29-AB25-BD4803BE10FB}" type="pres">
      <dgm:prSet presAssocID="{05E81FFF-AF55-4468-861F-3A2244BB04A4}" presName="hierChild4" presStyleCnt="0"/>
      <dgm:spPr/>
    </dgm:pt>
    <dgm:pt modelId="{0D16F173-0B1F-460B-B5AD-53628D18FE17}" type="pres">
      <dgm:prSet presAssocID="{AD40A97D-AE9D-48C8-8FC6-08CEEA8313EA}" presName="Name17" presStyleLbl="parChTrans1D3" presStyleIdx="2" presStyleCnt="5"/>
      <dgm:spPr/>
      <dgm:t>
        <a:bodyPr/>
        <a:lstStyle/>
        <a:p>
          <a:endParaRPr lang="en-US"/>
        </a:p>
      </dgm:t>
    </dgm:pt>
    <dgm:pt modelId="{9ADFCFAD-73EA-4AFE-93D8-748399CD99FA}" type="pres">
      <dgm:prSet presAssocID="{A786E0E8-B8F2-400C-AB22-90B80E6E1512}" presName="hierRoot3" presStyleCnt="0"/>
      <dgm:spPr/>
    </dgm:pt>
    <dgm:pt modelId="{4439D0EC-3DB3-47F9-B908-CAC33D77AE00}" type="pres">
      <dgm:prSet presAssocID="{A786E0E8-B8F2-400C-AB22-90B80E6E1512}" presName="composite3" presStyleCnt="0"/>
      <dgm:spPr/>
    </dgm:pt>
    <dgm:pt modelId="{E3E94430-C079-4869-880A-1EF97AD8E782}" type="pres">
      <dgm:prSet presAssocID="{A786E0E8-B8F2-400C-AB22-90B80E6E1512}" presName="background3" presStyleLbl="node3" presStyleIdx="2" presStyleCnt="5"/>
      <dgm:spPr/>
    </dgm:pt>
    <dgm:pt modelId="{8778B345-6BFA-4253-861E-DB166F631FD3}" type="pres">
      <dgm:prSet presAssocID="{A786E0E8-B8F2-400C-AB22-90B80E6E1512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5D4CA0-54DD-4E76-A74E-49AB209818DD}" type="pres">
      <dgm:prSet presAssocID="{A786E0E8-B8F2-400C-AB22-90B80E6E1512}" presName="hierChild4" presStyleCnt="0"/>
      <dgm:spPr/>
    </dgm:pt>
    <dgm:pt modelId="{0AEB196D-8738-4A63-B93E-4BF07574C5AD}" type="pres">
      <dgm:prSet presAssocID="{7C5651F5-D23E-4740-AF64-4188E0D70628}" presName="Name17" presStyleLbl="parChTrans1D3" presStyleIdx="3" presStyleCnt="5"/>
      <dgm:spPr/>
      <dgm:t>
        <a:bodyPr/>
        <a:lstStyle/>
        <a:p>
          <a:endParaRPr lang="en-GB"/>
        </a:p>
      </dgm:t>
    </dgm:pt>
    <dgm:pt modelId="{A9E2C3E0-3148-4C4A-9B87-617108A02E37}" type="pres">
      <dgm:prSet presAssocID="{C1889396-5889-495C-9162-FDBF8E3AADD9}" presName="hierRoot3" presStyleCnt="0"/>
      <dgm:spPr/>
    </dgm:pt>
    <dgm:pt modelId="{234AAF56-A64C-4720-95BB-A8CC3CA24E02}" type="pres">
      <dgm:prSet presAssocID="{C1889396-5889-495C-9162-FDBF8E3AADD9}" presName="composite3" presStyleCnt="0"/>
      <dgm:spPr/>
    </dgm:pt>
    <dgm:pt modelId="{1B6D2FF7-05B0-4E36-835E-2AAA81CFC271}" type="pres">
      <dgm:prSet presAssocID="{C1889396-5889-495C-9162-FDBF8E3AADD9}" presName="background3" presStyleLbl="node3" presStyleIdx="3" presStyleCnt="5"/>
      <dgm:spPr/>
    </dgm:pt>
    <dgm:pt modelId="{8B534559-6FCC-42C3-95F6-594EBC752461}" type="pres">
      <dgm:prSet presAssocID="{C1889396-5889-495C-9162-FDBF8E3AADD9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E1E1B12-D129-4C32-B436-D24479B61345}" type="pres">
      <dgm:prSet presAssocID="{C1889396-5889-495C-9162-FDBF8E3AADD9}" presName="hierChild4" presStyleCnt="0"/>
      <dgm:spPr/>
    </dgm:pt>
    <dgm:pt modelId="{FDB911BC-7F57-45A3-B99B-1B5E34D122E7}" type="pres">
      <dgm:prSet presAssocID="{92BE7AB7-8A03-41C8-9D1C-62C1C77B428E}" presName="Name17" presStyleLbl="parChTrans1D3" presStyleIdx="4" presStyleCnt="5"/>
      <dgm:spPr/>
      <dgm:t>
        <a:bodyPr/>
        <a:lstStyle/>
        <a:p>
          <a:endParaRPr lang="en-US"/>
        </a:p>
      </dgm:t>
    </dgm:pt>
    <dgm:pt modelId="{763F2E0E-EF95-4FF2-B256-53EAD39488C5}" type="pres">
      <dgm:prSet presAssocID="{E8A37FFB-7E7B-4B59-B074-92192DF6EF9B}" presName="hierRoot3" presStyleCnt="0"/>
      <dgm:spPr/>
    </dgm:pt>
    <dgm:pt modelId="{11E29BAC-0221-42B3-A365-5AA70EC6BB91}" type="pres">
      <dgm:prSet presAssocID="{E8A37FFB-7E7B-4B59-B074-92192DF6EF9B}" presName="composite3" presStyleCnt="0"/>
      <dgm:spPr/>
    </dgm:pt>
    <dgm:pt modelId="{91916A63-5CA3-4571-B221-D6C67591D966}" type="pres">
      <dgm:prSet presAssocID="{E8A37FFB-7E7B-4B59-B074-92192DF6EF9B}" presName="background3" presStyleLbl="node3" presStyleIdx="4" presStyleCnt="5"/>
      <dgm:spPr/>
    </dgm:pt>
    <dgm:pt modelId="{2A68BB8E-D41F-47C8-93E2-D860CDBF67FB}" type="pres">
      <dgm:prSet presAssocID="{E8A37FFB-7E7B-4B59-B074-92192DF6EF9B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13EC37A-EA26-4972-8EED-0FF6B646D942}" type="pres">
      <dgm:prSet presAssocID="{E8A37FFB-7E7B-4B59-B074-92192DF6EF9B}" presName="hierChild4" presStyleCnt="0"/>
      <dgm:spPr/>
    </dgm:pt>
  </dgm:ptLst>
  <dgm:cxnLst>
    <dgm:cxn modelId="{B8162E06-D168-43E6-9E32-E18E559097C1}" srcId="{90F6C3E0-22B7-4559-95DC-C92694612E2C}" destId="{EDAC73E2-CC84-41A8-83D3-AE5518C3B2AC}" srcOrd="0" destOrd="0" parTransId="{A8EBF863-7E85-4F8E-9272-26936E379012}" sibTransId="{335EC96D-99FC-43ED-A6E3-FA2EB36363C6}"/>
    <dgm:cxn modelId="{8F11F185-48EE-EB4E-B2E4-D8D8A600BB77}" type="presOf" srcId="{7C5651F5-D23E-4740-AF64-4188E0D70628}" destId="{0AEB196D-8738-4A63-B93E-4BF07574C5AD}" srcOrd="0" destOrd="0" presId="urn:microsoft.com/office/officeart/2005/8/layout/hierarchy1"/>
    <dgm:cxn modelId="{DF6FCFB8-BEDA-2B42-B87B-79577728D37D}" type="presOf" srcId="{C1889396-5889-495C-9162-FDBF8E3AADD9}" destId="{8B534559-6FCC-42C3-95F6-594EBC752461}" srcOrd="0" destOrd="0" presId="urn:microsoft.com/office/officeart/2005/8/layout/hierarchy1"/>
    <dgm:cxn modelId="{8E84E51C-F3FF-0E4B-85EB-BA2F4D9330E6}" type="presOf" srcId="{251CBCF0-95AE-4118-9046-77E5825E2DB3}" destId="{1BB83726-6FA8-4CFF-886A-F40EC3B26562}" srcOrd="0" destOrd="0" presId="urn:microsoft.com/office/officeart/2005/8/layout/hierarchy1"/>
    <dgm:cxn modelId="{E124FBD8-516F-EC4E-A0B0-739B189F1E4B}" type="presOf" srcId="{D912881E-4E5A-4292-83CA-FDBC8A3C6F3D}" destId="{DCB84495-769B-4EC1-8F24-19C4736CE203}" srcOrd="0" destOrd="0" presId="urn:microsoft.com/office/officeart/2005/8/layout/hierarchy1"/>
    <dgm:cxn modelId="{BA773070-623E-1D42-A7EE-02EAFC52F3A8}" type="presOf" srcId="{AD40A97D-AE9D-48C8-8FC6-08CEEA8313EA}" destId="{0D16F173-0B1F-460B-B5AD-53628D18FE17}" srcOrd="0" destOrd="0" presId="urn:microsoft.com/office/officeart/2005/8/layout/hierarchy1"/>
    <dgm:cxn modelId="{479396DD-F39B-D045-86C3-B03CA7342365}" type="presOf" srcId="{E8A37FFB-7E7B-4B59-B074-92192DF6EF9B}" destId="{2A68BB8E-D41F-47C8-93E2-D860CDBF67FB}" srcOrd="0" destOrd="0" presId="urn:microsoft.com/office/officeart/2005/8/layout/hierarchy1"/>
    <dgm:cxn modelId="{79CEA067-893B-CE45-B7C5-39556C577D2F}" type="presOf" srcId="{EDAC73E2-CC84-41A8-83D3-AE5518C3B2AC}" destId="{D576A92B-6894-42AD-B466-2086DC657BF0}" srcOrd="0" destOrd="0" presId="urn:microsoft.com/office/officeart/2005/8/layout/hierarchy1"/>
    <dgm:cxn modelId="{2CADC98B-5EDE-419E-A2B6-24C85996075E}" srcId="{EDAC73E2-CC84-41A8-83D3-AE5518C3B2AC}" destId="{D912881E-4E5A-4292-83CA-FDBC8A3C6F3D}" srcOrd="0" destOrd="0" parTransId="{251CBCF0-95AE-4118-9046-77E5825E2DB3}" sibTransId="{997A32D8-7B3E-4971-A1F5-EB03C2922CB0}"/>
    <dgm:cxn modelId="{F981AF33-2575-1246-BCAC-0ABC4EB280B8}" type="presOf" srcId="{D4661EA1-A926-4574-A89A-910ADF627D7E}" destId="{A266FA7F-C8CB-4A3F-B5DF-8926852C7ECA}" srcOrd="0" destOrd="0" presId="urn:microsoft.com/office/officeart/2005/8/layout/hierarchy1"/>
    <dgm:cxn modelId="{786952A1-A94F-E948-A3CE-3B16A32B3786}" type="presOf" srcId="{90F6C3E0-22B7-4559-95DC-C92694612E2C}" destId="{A7DF5CD8-C041-4DDD-A4BF-F527E5A1C573}" srcOrd="0" destOrd="0" presId="urn:microsoft.com/office/officeart/2005/8/layout/hierarchy1"/>
    <dgm:cxn modelId="{300AB413-6E6A-6D4E-A8E5-94A6F67395FF}" type="presOf" srcId="{2AA4E58D-A26D-4224-A38A-F59C41901D2D}" destId="{6B5F0984-B2CA-4A83-A1CB-C55CA82CD17F}" srcOrd="0" destOrd="0" presId="urn:microsoft.com/office/officeart/2005/8/layout/hierarchy1"/>
    <dgm:cxn modelId="{6AB6F2E2-E565-0945-8235-8F6A5CDFA4C9}" type="presOf" srcId="{A786E0E8-B8F2-400C-AB22-90B80E6E1512}" destId="{8778B345-6BFA-4253-861E-DB166F631FD3}" srcOrd="0" destOrd="0" presId="urn:microsoft.com/office/officeart/2005/8/layout/hierarchy1"/>
    <dgm:cxn modelId="{3C94F5D7-5BB9-3A42-ACCE-D4CEEF6429EB}" type="presOf" srcId="{92BE7AB7-8A03-41C8-9D1C-62C1C77B428E}" destId="{FDB911BC-7F57-45A3-B99B-1B5E34D122E7}" srcOrd="0" destOrd="0" presId="urn:microsoft.com/office/officeart/2005/8/layout/hierarchy1"/>
    <dgm:cxn modelId="{0A0B9702-8955-464E-AF0E-BCD7A593C42A}" srcId="{D912881E-4E5A-4292-83CA-FDBC8A3C6F3D}" destId="{C1889396-5889-495C-9162-FDBF8E3AADD9}" srcOrd="3" destOrd="0" parTransId="{7C5651F5-D23E-4740-AF64-4188E0D70628}" sibTransId="{7A874F54-5397-4913-BB2A-3E6851534984}"/>
    <dgm:cxn modelId="{4753E512-69A6-45CB-AD6C-877F306FFB8C}" srcId="{D912881E-4E5A-4292-83CA-FDBC8A3C6F3D}" destId="{E8A37FFB-7E7B-4B59-B074-92192DF6EF9B}" srcOrd="4" destOrd="0" parTransId="{92BE7AB7-8A03-41C8-9D1C-62C1C77B428E}" sibTransId="{589B5E13-065C-4470-A3B9-EE8A06865DD6}"/>
    <dgm:cxn modelId="{E234D5AF-CE62-C242-AB54-A2E3C29E62CC}" type="presOf" srcId="{11D70F70-9474-44B6-BF59-29177E445D4B}" destId="{7E3892F4-CCCC-4907-A51D-400C1F0BAC38}" srcOrd="0" destOrd="0" presId="urn:microsoft.com/office/officeart/2005/8/layout/hierarchy1"/>
    <dgm:cxn modelId="{0D27130E-6A18-49E1-9733-41E73F55E7B3}" srcId="{D912881E-4E5A-4292-83CA-FDBC8A3C6F3D}" destId="{2AA4E58D-A26D-4224-A38A-F59C41901D2D}" srcOrd="0" destOrd="0" parTransId="{11D70F70-9474-44B6-BF59-29177E445D4B}" sibTransId="{C16B6E91-0503-43CF-A422-5FA1ECCA281C}"/>
    <dgm:cxn modelId="{9EFEFE3D-F3F8-C141-8160-CF0560C89CA2}" type="presOf" srcId="{05E81FFF-AF55-4468-861F-3A2244BB04A4}" destId="{2C2C6241-19D2-4B76-8D56-35275DBF96A7}" srcOrd="0" destOrd="0" presId="urn:microsoft.com/office/officeart/2005/8/layout/hierarchy1"/>
    <dgm:cxn modelId="{1EE9B32D-F106-4F91-B42E-140BEB810CE1}" srcId="{D912881E-4E5A-4292-83CA-FDBC8A3C6F3D}" destId="{A786E0E8-B8F2-400C-AB22-90B80E6E1512}" srcOrd="2" destOrd="0" parTransId="{AD40A97D-AE9D-48C8-8FC6-08CEEA8313EA}" sibTransId="{87500AAE-B8F0-4EBB-99C0-6E7E6F6832B8}"/>
    <dgm:cxn modelId="{DE403BFF-3863-430C-9283-1BF4E948F4BC}" srcId="{D912881E-4E5A-4292-83CA-FDBC8A3C6F3D}" destId="{05E81FFF-AF55-4468-861F-3A2244BB04A4}" srcOrd="1" destOrd="0" parTransId="{D4661EA1-A926-4574-A89A-910ADF627D7E}" sibTransId="{7EE39F38-CD4B-4E94-B033-BAC1E6FF85C1}"/>
    <dgm:cxn modelId="{63254767-9C7F-EE48-AE36-D74D8DA9B69D}" type="presParOf" srcId="{A7DF5CD8-C041-4DDD-A4BF-F527E5A1C573}" destId="{557CEA9C-A009-4BB1-96D9-428F0E2835B2}" srcOrd="0" destOrd="0" presId="urn:microsoft.com/office/officeart/2005/8/layout/hierarchy1"/>
    <dgm:cxn modelId="{74F9693A-09B8-D448-A481-6C6D8D72ACE5}" type="presParOf" srcId="{557CEA9C-A009-4BB1-96D9-428F0E2835B2}" destId="{3FD9153E-239A-4641-882C-1BE15441E6C9}" srcOrd="0" destOrd="0" presId="urn:microsoft.com/office/officeart/2005/8/layout/hierarchy1"/>
    <dgm:cxn modelId="{B4AFBE52-EA37-2941-9CD3-3B72190FAFFE}" type="presParOf" srcId="{3FD9153E-239A-4641-882C-1BE15441E6C9}" destId="{25D2CA4C-0A0A-48B0-9F0F-FE8C812C14A6}" srcOrd="0" destOrd="0" presId="urn:microsoft.com/office/officeart/2005/8/layout/hierarchy1"/>
    <dgm:cxn modelId="{09664FD0-5646-9C43-8DD4-C2DF109C8E9F}" type="presParOf" srcId="{3FD9153E-239A-4641-882C-1BE15441E6C9}" destId="{D576A92B-6894-42AD-B466-2086DC657BF0}" srcOrd="1" destOrd="0" presId="urn:microsoft.com/office/officeart/2005/8/layout/hierarchy1"/>
    <dgm:cxn modelId="{8BD70D5B-800F-C34A-BDCE-6C11917A4FB3}" type="presParOf" srcId="{557CEA9C-A009-4BB1-96D9-428F0E2835B2}" destId="{34614611-84B4-4051-A34A-BC186409393E}" srcOrd="1" destOrd="0" presId="urn:microsoft.com/office/officeart/2005/8/layout/hierarchy1"/>
    <dgm:cxn modelId="{D6214521-6329-F847-AEA7-94D1E9EAC1FB}" type="presParOf" srcId="{34614611-84B4-4051-A34A-BC186409393E}" destId="{1BB83726-6FA8-4CFF-886A-F40EC3B26562}" srcOrd="0" destOrd="0" presId="urn:microsoft.com/office/officeart/2005/8/layout/hierarchy1"/>
    <dgm:cxn modelId="{EBEA0CE6-51FC-EB48-B9FC-8211B8877AAD}" type="presParOf" srcId="{34614611-84B4-4051-A34A-BC186409393E}" destId="{351B95D1-C182-4674-A2A7-B3C971EF1608}" srcOrd="1" destOrd="0" presId="urn:microsoft.com/office/officeart/2005/8/layout/hierarchy1"/>
    <dgm:cxn modelId="{50619745-A1D5-C042-9EA2-1C1F5B09B071}" type="presParOf" srcId="{351B95D1-C182-4674-A2A7-B3C971EF1608}" destId="{C6541A37-52D5-411D-A04B-062F5D59CB9B}" srcOrd="0" destOrd="0" presId="urn:microsoft.com/office/officeart/2005/8/layout/hierarchy1"/>
    <dgm:cxn modelId="{341D1488-A87F-5745-91ED-D320A56ED1C4}" type="presParOf" srcId="{C6541A37-52D5-411D-A04B-062F5D59CB9B}" destId="{0B4F1DF1-888A-4ABC-90F4-C782BBE14229}" srcOrd="0" destOrd="0" presId="urn:microsoft.com/office/officeart/2005/8/layout/hierarchy1"/>
    <dgm:cxn modelId="{2C72F7D9-0F79-F441-BBB0-6C200282DA7A}" type="presParOf" srcId="{C6541A37-52D5-411D-A04B-062F5D59CB9B}" destId="{DCB84495-769B-4EC1-8F24-19C4736CE203}" srcOrd="1" destOrd="0" presId="urn:microsoft.com/office/officeart/2005/8/layout/hierarchy1"/>
    <dgm:cxn modelId="{A7FAF570-97D7-CE45-8B0D-94A8D815CA01}" type="presParOf" srcId="{351B95D1-C182-4674-A2A7-B3C971EF1608}" destId="{0DFD086D-B132-4D82-A684-8255AF4F136D}" srcOrd="1" destOrd="0" presId="urn:microsoft.com/office/officeart/2005/8/layout/hierarchy1"/>
    <dgm:cxn modelId="{DAEC0244-0C0A-6549-8021-29456BD640F4}" type="presParOf" srcId="{0DFD086D-B132-4D82-A684-8255AF4F136D}" destId="{7E3892F4-CCCC-4907-A51D-400C1F0BAC38}" srcOrd="0" destOrd="0" presId="urn:microsoft.com/office/officeart/2005/8/layout/hierarchy1"/>
    <dgm:cxn modelId="{4D781A6F-C1D4-5D4E-BDF8-5FCEA048C77A}" type="presParOf" srcId="{0DFD086D-B132-4D82-A684-8255AF4F136D}" destId="{89A0FE40-C056-4240-B526-9F43D1AD7EC2}" srcOrd="1" destOrd="0" presId="urn:microsoft.com/office/officeart/2005/8/layout/hierarchy1"/>
    <dgm:cxn modelId="{3F81D02C-9C9F-B841-8EA3-F83FB227EDE4}" type="presParOf" srcId="{89A0FE40-C056-4240-B526-9F43D1AD7EC2}" destId="{3EECC3CB-0AAA-4B63-95B0-CC13E824E0B5}" srcOrd="0" destOrd="0" presId="urn:microsoft.com/office/officeart/2005/8/layout/hierarchy1"/>
    <dgm:cxn modelId="{EF32523A-6C86-6743-929D-BCCD7A879A84}" type="presParOf" srcId="{3EECC3CB-0AAA-4B63-95B0-CC13E824E0B5}" destId="{90C940FB-2B70-48DB-A6DB-7B3D09B75EE5}" srcOrd="0" destOrd="0" presId="urn:microsoft.com/office/officeart/2005/8/layout/hierarchy1"/>
    <dgm:cxn modelId="{E235CD7C-AB7C-1E40-843A-5248902A7A0B}" type="presParOf" srcId="{3EECC3CB-0AAA-4B63-95B0-CC13E824E0B5}" destId="{6B5F0984-B2CA-4A83-A1CB-C55CA82CD17F}" srcOrd="1" destOrd="0" presId="urn:microsoft.com/office/officeart/2005/8/layout/hierarchy1"/>
    <dgm:cxn modelId="{FAC36C81-9F01-5549-9C41-791D28D29D7A}" type="presParOf" srcId="{89A0FE40-C056-4240-B526-9F43D1AD7EC2}" destId="{1B91D8B0-DD81-410B-8B6D-E773A9171C8E}" srcOrd="1" destOrd="0" presId="urn:microsoft.com/office/officeart/2005/8/layout/hierarchy1"/>
    <dgm:cxn modelId="{80C464ED-AE86-C84C-83C0-4288B07E9DED}" type="presParOf" srcId="{0DFD086D-B132-4D82-A684-8255AF4F136D}" destId="{A266FA7F-C8CB-4A3F-B5DF-8926852C7ECA}" srcOrd="2" destOrd="0" presId="urn:microsoft.com/office/officeart/2005/8/layout/hierarchy1"/>
    <dgm:cxn modelId="{DB639E24-AC3F-2A4E-9232-5C50AA247C9A}" type="presParOf" srcId="{0DFD086D-B132-4D82-A684-8255AF4F136D}" destId="{15E15D6D-6736-4EA3-8EC6-A4F4F06C62EE}" srcOrd="3" destOrd="0" presId="urn:microsoft.com/office/officeart/2005/8/layout/hierarchy1"/>
    <dgm:cxn modelId="{591E19FB-040A-014A-9A5A-46DF2C5840A7}" type="presParOf" srcId="{15E15D6D-6736-4EA3-8EC6-A4F4F06C62EE}" destId="{8183A8BF-D3D9-4842-8A65-A5AA6DEBC371}" srcOrd="0" destOrd="0" presId="urn:microsoft.com/office/officeart/2005/8/layout/hierarchy1"/>
    <dgm:cxn modelId="{752736DE-45F1-5C4E-9CE7-AEE8A2CDC87B}" type="presParOf" srcId="{8183A8BF-D3D9-4842-8A65-A5AA6DEBC371}" destId="{FBB3F6E0-AA72-4C32-9134-A54C07263C50}" srcOrd="0" destOrd="0" presId="urn:microsoft.com/office/officeart/2005/8/layout/hierarchy1"/>
    <dgm:cxn modelId="{6F3496D5-8DA6-C749-9E9E-DEB86C5377E0}" type="presParOf" srcId="{8183A8BF-D3D9-4842-8A65-A5AA6DEBC371}" destId="{2C2C6241-19D2-4B76-8D56-35275DBF96A7}" srcOrd="1" destOrd="0" presId="urn:microsoft.com/office/officeart/2005/8/layout/hierarchy1"/>
    <dgm:cxn modelId="{3FBB08C9-2E32-164A-B32E-0D1A97506422}" type="presParOf" srcId="{15E15D6D-6736-4EA3-8EC6-A4F4F06C62EE}" destId="{CFF63B06-7A34-4F29-AB25-BD4803BE10FB}" srcOrd="1" destOrd="0" presId="urn:microsoft.com/office/officeart/2005/8/layout/hierarchy1"/>
    <dgm:cxn modelId="{F8C25F72-63B0-D843-8045-7DFE272FF796}" type="presParOf" srcId="{0DFD086D-B132-4D82-A684-8255AF4F136D}" destId="{0D16F173-0B1F-460B-B5AD-53628D18FE17}" srcOrd="4" destOrd="0" presId="urn:microsoft.com/office/officeart/2005/8/layout/hierarchy1"/>
    <dgm:cxn modelId="{AC99629B-A650-E241-A93A-A3891F1E2BEF}" type="presParOf" srcId="{0DFD086D-B132-4D82-A684-8255AF4F136D}" destId="{9ADFCFAD-73EA-4AFE-93D8-748399CD99FA}" srcOrd="5" destOrd="0" presId="urn:microsoft.com/office/officeart/2005/8/layout/hierarchy1"/>
    <dgm:cxn modelId="{40E79343-F2B9-9D4A-AACA-40E972A18CCB}" type="presParOf" srcId="{9ADFCFAD-73EA-4AFE-93D8-748399CD99FA}" destId="{4439D0EC-3DB3-47F9-B908-CAC33D77AE00}" srcOrd="0" destOrd="0" presId="urn:microsoft.com/office/officeart/2005/8/layout/hierarchy1"/>
    <dgm:cxn modelId="{707CB410-5608-FF43-9257-EFF254E54EBD}" type="presParOf" srcId="{4439D0EC-3DB3-47F9-B908-CAC33D77AE00}" destId="{E3E94430-C079-4869-880A-1EF97AD8E782}" srcOrd="0" destOrd="0" presId="urn:microsoft.com/office/officeart/2005/8/layout/hierarchy1"/>
    <dgm:cxn modelId="{805D58E9-18C4-6742-8209-9D0B0BB98B2B}" type="presParOf" srcId="{4439D0EC-3DB3-47F9-B908-CAC33D77AE00}" destId="{8778B345-6BFA-4253-861E-DB166F631FD3}" srcOrd="1" destOrd="0" presId="urn:microsoft.com/office/officeart/2005/8/layout/hierarchy1"/>
    <dgm:cxn modelId="{BC36533B-296F-F245-908D-4AE9B1505E0E}" type="presParOf" srcId="{9ADFCFAD-73EA-4AFE-93D8-748399CD99FA}" destId="{505D4CA0-54DD-4E76-A74E-49AB209818DD}" srcOrd="1" destOrd="0" presId="urn:microsoft.com/office/officeart/2005/8/layout/hierarchy1"/>
    <dgm:cxn modelId="{804584A7-3A31-024D-AD72-3A35DEC4AAFE}" type="presParOf" srcId="{0DFD086D-B132-4D82-A684-8255AF4F136D}" destId="{0AEB196D-8738-4A63-B93E-4BF07574C5AD}" srcOrd="6" destOrd="0" presId="urn:microsoft.com/office/officeart/2005/8/layout/hierarchy1"/>
    <dgm:cxn modelId="{E782B52D-7617-6043-9ABE-A5ED0F87CF7C}" type="presParOf" srcId="{0DFD086D-B132-4D82-A684-8255AF4F136D}" destId="{A9E2C3E0-3148-4C4A-9B87-617108A02E37}" srcOrd="7" destOrd="0" presId="urn:microsoft.com/office/officeart/2005/8/layout/hierarchy1"/>
    <dgm:cxn modelId="{5C10E438-B0BC-1341-B187-DCA15F8497A9}" type="presParOf" srcId="{A9E2C3E0-3148-4C4A-9B87-617108A02E37}" destId="{234AAF56-A64C-4720-95BB-A8CC3CA24E02}" srcOrd="0" destOrd="0" presId="urn:microsoft.com/office/officeart/2005/8/layout/hierarchy1"/>
    <dgm:cxn modelId="{45110E6F-B847-4146-AEDD-F85403800983}" type="presParOf" srcId="{234AAF56-A64C-4720-95BB-A8CC3CA24E02}" destId="{1B6D2FF7-05B0-4E36-835E-2AAA81CFC271}" srcOrd="0" destOrd="0" presId="urn:microsoft.com/office/officeart/2005/8/layout/hierarchy1"/>
    <dgm:cxn modelId="{0D0A98BC-C42A-C948-8F28-4C521F29405A}" type="presParOf" srcId="{234AAF56-A64C-4720-95BB-A8CC3CA24E02}" destId="{8B534559-6FCC-42C3-95F6-594EBC752461}" srcOrd="1" destOrd="0" presId="urn:microsoft.com/office/officeart/2005/8/layout/hierarchy1"/>
    <dgm:cxn modelId="{FEBE44FD-0E98-624A-837C-B238ABE7C031}" type="presParOf" srcId="{A9E2C3E0-3148-4C4A-9B87-617108A02E37}" destId="{2E1E1B12-D129-4C32-B436-D24479B61345}" srcOrd="1" destOrd="0" presId="urn:microsoft.com/office/officeart/2005/8/layout/hierarchy1"/>
    <dgm:cxn modelId="{1C2FC45B-A569-F747-B3E3-24C7F33252EC}" type="presParOf" srcId="{0DFD086D-B132-4D82-A684-8255AF4F136D}" destId="{FDB911BC-7F57-45A3-B99B-1B5E34D122E7}" srcOrd="8" destOrd="0" presId="urn:microsoft.com/office/officeart/2005/8/layout/hierarchy1"/>
    <dgm:cxn modelId="{F20D5CC8-822F-6F48-9244-CFE4E07955BF}" type="presParOf" srcId="{0DFD086D-B132-4D82-A684-8255AF4F136D}" destId="{763F2E0E-EF95-4FF2-B256-53EAD39488C5}" srcOrd="9" destOrd="0" presId="urn:microsoft.com/office/officeart/2005/8/layout/hierarchy1"/>
    <dgm:cxn modelId="{EB8FFA64-5ED9-3E44-9C95-C94BCDBCD236}" type="presParOf" srcId="{763F2E0E-EF95-4FF2-B256-53EAD39488C5}" destId="{11E29BAC-0221-42B3-A365-5AA70EC6BB91}" srcOrd="0" destOrd="0" presId="urn:microsoft.com/office/officeart/2005/8/layout/hierarchy1"/>
    <dgm:cxn modelId="{882F9B58-8A88-4E46-AD12-3C7047B461DA}" type="presParOf" srcId="{11E29BAC-0221-42B3-A365-5AA70EC6BB91}" destId="{91916A63-5CA3-4571-B221-D6C67591D966}" srcOrd="0" destOrd="0" presId="urn:microsoft.com/office/officeart/2005/8/layout/hierarchy1"/>
    <dgm:cxn modelId="{F472A980-5EC7-3B42-8BB5-25EB52D29DFF}" type="presParOf" srcId="{11E29BAC-0221-42B3-A365-5AA70EC6BB91}" destId="{2A68BB8E-D41F-47C8-93E2-D860CDBF67FB}" srcOrd="1" destOrd="0" presId="urn:microsoft.com/office/officeart/2005/8/layout/hierarchy1"/>
    <dgm:cxn modelId="{4A2AECAF-8604-6F43-BBFA-8C58D23A8B74}" type="presParOf" srcId="{763F2E0E-EF95-4FF2-B256-53EAD39488C5}" destId="{F13EC37A-EA26-4972-8EED-0FF6B646D9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A9BBA7-F1BD-403E-B72C-6513F7274CE5}" type="doc">
      <dgm:prSet loTypeId="urn:microsoft.com/office/officeart/2005/8/layout/hierarchy4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FE19746-BF4E-47FB-9494-498A6B9FE02E}">
      <dgm:prSet phldrT="[Text]" custT="1"/>
      <dgm:spPr/>
      <dgm:t>
        <a:bodyPr/>
        <a:lstStyle/>
        <a:p>
          <a:r>
            <a:rPr lang="en-GB" sz="2000" dirty="0" smtClean="0"/>
            <a:t>HELM notation</a:t>
          </a:r>
          <a:endParaRPr lang="en-GB" sz="2000" dirty="0"/>
        </a:p>
      </dgm:t>
    </dgm:pt>
    <dgm:pt modelId="{BA9BB06E-C352-4989-9743-43E74979292B}" type="parTrans" cxnId="{E7FDE68E-2CAB-49A2-BCE0-92247CABF3E7}">
      <dgm:prSet/>
      <dgm:spPr/>
      <dgm:t>
        <a:bodyPr/>
        <a:lstStyle/>
        <a:p>
          <a:endParaRPr lang="en-GB"/>
        </a:p>
      </dgm:t>
    </dgm:pt>
    <dgm:pt modelId="{34A34304-4E87-4C6F-A2DD-2DFEC5C11B93}" type="sibTrans" cxnId="{E7FDE68E-2CAB-49A2-BCE0-92247CABF3E7}">
      <dgm:prSet/>
      <dgm:spPr/>
      <dgm:t>
        <a:bodyPr/>
        <a:lstStyle/>
        <a:p>
          <a:endParaRPr lang="en-GB"/>
        </a:p>
      </dgm:t>
    </dgm:pt>
    <dgm:pt modelId="{FE88EA51-0F14-482F-A369-380453D5B218}">
      <dgm:prSet phldrT="[Text]"/>
      <dgm:spPr/>
      <dgm:t>
        <a:bodyPr/>
        <a:lstStyle/>
        <a:p>
          <a:r>
            <a:rPr lang="en-GB" b="1" dirty="0" smtClean="0"/>
            <a:t>PME (Pfizer Macromolecule editor)</a:t>
          </a:r>
          <a:endParaRPr lang="en-GB" b="1" dirty="0"/>
        </a:p>
      </dgm:t>
    </dgm:pt>
    <dgm:pt modelId="{E5094209-DAEA-4618-A063-F3DBA47B5DC0}" type="parTrans" cxnId="{8431B39B-1AD9-49F9-9675-DCE061085A08}">
      <dgm:prSet/>
      <dgm:spPr/>
      <dgm:t>
        <a:bodyPr/>
        <a:lstStyle/>
        <a:p>
          <a:endParaRPr lang="en-GB"/>
        </a:p>
      </dgm:t>
    </dgm:pt>
    <dgm:pt modelId="{ACDAFB26-EB2C-40FB-90A5-D778DAFBE8B1}" type="sibTrans" cxnId="{8431B39B-1AD9-49F9-9675-DCE061085A08}">
      <dgm:prSet/>
      <dgm:spPr/>
      <dgm:t>
        <a:bodyPr/>
        <a:lstStyle/>
        <a:p>
          <a:endParaRPr lang="en-GB"/>
        </a:p>
      </dgm:t>
    </dgm:pt>
    <dgm:pt modelId="{31865D15-1114-4800-B331-26EFE16E1C32}">
      <dgm:prSet phldrT="[Text]"/>
      <dgm:spPr/>
      <dgm:t>
        <a:bodyPr/>
        <a:lstStyle/>
        <a:p>
          <a:r>
            <a:rPr lang="en-GB" b="1" dirty="0" smtClean="0"/>
            <a:t>PMR (Pfizer Macromolecule registration tool)</a:t>
          </a:r>
          <a:endParaRPr lang="en-GB" b="1" dirty="0"/>
        </a:p>
      </dgm:t>
    </dgm:pt>
    <dgm:pt modelId="{56D45989-1546-4F6C-AAAE-7093BDBBA3C2}" type="parTrans" cxnId="{CE09A6E9-42DC-49E4-9B10-DA9FF136D990}">
      <dgm:prSet/>
      <dgm:spPr/>
      <dgm:t>
        <a:bodyPr/>
        <a:lstStyle/>
        <a:p>
          <a:endParaRPr lang="en-GB"/>
        </a:p>
      </dgm:t>
    </dgm:pt>
    <dgm:pt modelId="{08ADB6E1-9013-4347-A8E8-857745F9406A}" type="sibTrans" cxnId="{CE09A6E9-42DC-49E4-9B10-DA9FF136D990}">
      <dgm:prSet/>
      <dgm:spPr/>
      <dgm:t>
        <a:bodyPr/>
        <a:lstStyle/>
        <a:p>
          <a:endParaRPr lang="en-GB"/>
        </a:p>
      </dgm:t>
    </dgm:pt>
    <dgm:pt modelId="{DDC94C6B-B2CA-492E-9CA3-C85D8990B56A}" type="pres">
      <dgm:prSet presAssocID="{83A9BBA7-F1BD-403E-B72C-6513F7274C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0E653D9-9803-410F-B29B-D68F8392B2DE}" type="pres">
      <dgm:prSet presAssocID="{EFE19746-BF4E-47FB-9494-498A6B9FE02E}" presName="vertOne" presStyleCnt="0"/>
      <dgm:spPr/>
    </dgm:pt>
    <dgm:pt modelId="{99651509-D6DB-40D9-930C-8E930D2FEBE1}" type="pres">
      <dgm:prSet presAssocID="{EFE19746-BF4E-47FB-9494-498A6B9FE02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B4FB8CD-6C71-4723-88E8-B8C2B9A49770}" type="pres">
      <dgm:prSet presAssocID="{EFE19746-BF4E-47FB-9494-498A6B9FE02E}" presName="parTransOne" presStyleCnt="0"/>
      <dgm:spPr/>
    </dgm:pt>
    <dgm:pt modelId="{6668B299-D654-4412-BAE0-6BDB5BEC37CB}" type="pres">
      <dgm:prSet presAssocID="{EFE19746-BF4E-47FB-9494-498A6B9FE02E}" presName="horzOne" presStyleCnt="0"/>
      <dgm:spPr/>
    </dgm:pt>
    <dgm:pt modelId="{8C55F4EA-F70A-4843-BE84-069DDF30567E}" type="pres">
      <dgm:prSet presAssocID="{FE88EA51-0F14-482F-A369-380453D5B218}" presName="vertTwo" presStyleCnt="0"/>
      <dgm:spPr/>
    </dgm:pt>
    <dgm:pt modelId="{4A5C6EED-9020-47E1-870D-244399D6B1FD}" type="pres">
      <dgm:prSet presAssocID="{FE88EA51-0F14-482F-A369-380453D5B21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5A7C5D4-4C76-4C8A-A612-EF2E1652DD32}" type="pres">
      <dgm:prSet presAssocID="{FE88EA51-0F14-482F-A369-380453D5B218}" presName="horzTwo" presStyleCnt="0"/>
      <dgm:spPr/>
    </dgm:pt>
    <dgm:pt modelId="{8B03D94C-3575-439B-866F-FC651D34EBCC}" type="pres">
      <dgm:prSet presAssocID="{ACDAFB26-EB2C-40FB-90A5-D778DAFBE8B1}" presName="sibSpaceTwo" presStyleCnt="0"/>
      <dgm:spPr/>
    </dgm:pt>
    <dgm:pt modelId="{A9CB9760-73F3-4BCC-99CD-6590820CFA72}" type="pres">
      <dgm:prSet presAssocID="{31865D15-1114-4800-B331-26EFE16E1C32}" presName="vertTwo" presStyleCnt="0"/>
      <dgm:spPr/>
    </dgm:pt>
    <dgm:pt modelId="{3EAA3184-EDAD-40E0-999A-C18E658AEC5A}" type="pres">
      <dgm:prSet presAssocID="{31865D15-1114-4800-B331-26EFE16E1C3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08F58A6-BC38-4AD0-849B-654C4324C346}" type="pres">
      <dgm:prSet presAssocID="{31865D15-1114-4800-B331-26EFE16E1C32}" presName="horzTwo" presStyleCnt="0"/>
      <dgm:spPr/>
    </dgm:pt>
  </dgm:ptLst>
  <dgm:cxnLst>
    <dgm:cxn modelId="{CE09A6E9-42DC-49E4-9B10-DA9FF136D990}" srcId="{EFE19746-BF4E-47FB-9494-498A6B9FE02E}" destId="{31865D15-1114-4800-B331-26EFE16E1C32}" srcOrd="1" destOrd="0" parTransId="{56D45989-1546-4F6C-AAAE-7093BDBBA3C2}" sibTransId="{08ADB6E1-9013-4347-A8E8-857745F9406A}"/>
    <dgm:cxn modelId="{8431B39B-1AD9-49F9-9675-DCE061085A08}" srcId="{EFE19746-BF4E-47FB-9494-498A6B9FE02E}" destId="{FE88EA51-0F14-482F-A369-380453D5B218}" srcOrd="0" destOrd="0" parTransId="{E5094209-DAEA-4618-A063-F3DBA47B5DC0}" sibTransId="{ACDAFB26-EB2C-40FB-90A5-D778DAFBE8B1}"/>
    <dgm:cxn modelId="{3143EAE8-931E-8C4B-8FB2-D4FE69A597B3}" type="presOf" srcId="{31865D15-1114-4800-B331-26EFE16E1C32}" destId="{3EAA3184-EDAD-40E0-999A-C18E658AEC5A}" srcOrd="0" destOrd="0" presId="urn:microsoft.com/office/officeart/2005/8/layout/hierarchy4"/>
    <dgm:cxn modelId="{E7FDE68E-2CAB-49A2-BCE0-92247CABF3E7}" srcId="{83A9BBA7-F1BD-403E-B72C-6513F7274CE5}" destId="{EFE19746-BF4E-47FB-9494-498A6B9FE02E}" srcOrd="0" destOrd="0" parTransId="{BA9BB06E-C352-4989-9743-43E74979292B}" sibTransId="{34A34304-4E87-4C6F-A2DD-2DFEC5C11B93}"/>
    <dgm:cxn modelId="{D4F74869-BE20-BA4F-B06D-3B234E6B3036}" type="presOf" srcId="{83A9BBA7-F1BD-403E-B72C-6513F7274CE5}" destId="{DDC94C6B-B2CA-492E-9CA3-C85D8990B56A}" srcOrd="0" destOrd="0" presId="urn:microsoft.com/office/officeart/2005/8/layout/hierarchy4"/>
    <dgm:cxn modelId="{D3A6033B-2322-114F-B767-0CF585442B12}" type="presOf" srcId="{FE88EA51-0F14-482F-A369-380453D5B218}" destId="{4A5C6EED-9020-47E1-870D-244399D6B1FD}" srcOrd="0" destOrd="0" presId="urn:microsoft.com/office/officeart/2005/8/layout/hierarchy4"/>
    <dgm:cxn modelId="{3069BFEF-1B57-B94B-9590-AB0BCEE0DE40}" type="presOf" srcId="{EFE19746-BF4E-47FB-9494-498A6B9FE02E}" destId="{99651509-D6DB-40D9-930C-8E930D2FEBE1}" srcOrd="0" destOrd="0" presId="urn:microsoft.com/office/officeart/2005/8/layout/hierarchy4"/>
    <dgm:cxn modelId="{38B6B51C-D905-684F-AE6E-2641C1D99407}" type="presParOf" srcId="{DDC94C6B-B2CA-492E-9CA3-C85D8990B56A}" destId="{D0E653D9-9803-410F-B29B-D68F8392B2DE}" srcOrd="0" destOrd="0" presId="urn:microsoft.com/office/officeart/2005/8/layout/hierarchy4"/>
    <dgm:cxn modelId="{E69A4C87-B2C1-DA4F-89FC-775E8ED46B09}" type="presParOf" srcId="{D0E653D9-9803-410F-B29B-D68F8392B2DE}" destId="{99651509-D6DB-40D9-930C-8E930D2FEBE1}" srcOrd="0" destOrd="0" presId="urn:microsoft.com/office/officeart/2005/8/layout/hierarchy4"/>
    <dgm:cxn modelId="{54365098-6D07-5247-BECC-B110207CD960}" type="presParOf" srcId="{D0E653D9-9803-410F-B29B-D68F8392B2DE}" destId="{CB4FB8CD-6C71-4723-88E8-B8C2B9A49770}" srcOrd="1" destOrd="0" presId="urn:microsoft.com/office/officeart/2005/8/layout/hierarchy4"/>
    <dgm:cxn modelId="{1AC26492-1A7A-3946-8C00-0165EB52959B}" type="presParOf" srcId="{D0E653D9-9803-410F-B29B-D68F8392B2DE}" destId="{6668B299-D654-4412-BAE0-6BDB5BEC37CB}" srcOrd="2" destOrd="0" presId="urn:microsoft.com/office/officeart/2005/8/layout/hierarchy4"/>
    <dgm:cxn modelId="{BF0592F1-9B66-7841-9C08-E893EC3F814E}" type="presParOf" srcId="{6668B299-D654-4412-BAE0-6BDB5BEC37CB}" destId="{8C55F4EA-F70A-4843-BE84-069DDF30567E}" srcOrd="0" destOrd="0" presId="urn:microsoft.com/office/officeart/2005/8/layout/hierarchy4"/>
    <dgm:cxn modelId="{A62EE9BF-3623-BB41-B2E7-75298BC24E72}" type="presParOf" srcId="{8C55F4EA-F70A-4843-BE84-069DDF30567E}" destId="{4A5C6EED-9020-47E1-870D-244399D6B1FD}" srcOrd="0" destOrd="0" presId="urn:microsoft.com/office/officeart/2005/8/layout/hierarchy4"/>
    <dgm:cxn modelId="{EF93008A-678D-2C4F-8E4E-16555D34C6E6}" type="presParOf" srcId="{8C55F4EA-F70A-4843-BE84-069DDF30567E}" destId="{B5A7C5D4-4C76-4C8A-A612-EF2E1652DD32}" srcOrd="1" destOrd="0" presId="urn:microsoft.com/office/officeart/2005/8/layout/hierarchy4"/>
    <dgm:cxn modelId="{663D80B2-FB24-234E-B843-208A7DB240DD}" type="presParOf" srcId="{6668B299-D654-4412-BAE0-6BDB5BEC37CB}" destId="{8B03D94C-3575-439B-866F-FC651D34EBCC}" srcOrd="1" destOrd="0" presId="urn:microsoft.com/office/officeart/2005/8/layout/hierarchy4"/>
    <dgm:cxn modelId="{B85B581A-B855-724F-A789-33876337922C}" type="presParOf" srcId="{6668B299-D654-4412-BAE0-6BDB5BEC37CB}" destId="{A9CB9760-73F3-4BCC-99CD-6590820CFA72}" srcOrd="2" destOrd="0" presId="urn:microsoft.com/office/officeart/2005/8/layout/hierarchy4"/>
    <dgm:cxn modelId="{BD0DB808-ACC4-3A43-8715-6CC1638782E4}" type="presParOf" srcId="{A9CB9760-73F3-4BCC-99CD-6590820CFA72}" destId="{3EAA3184-EDAD-40E0-999A-C18E658AEC5A}" srcOrd="0" destOrd="0" presId="urn:microsoft.com/office/officeart/2005/8/layout/hierarchy4"/>
    <dgm:cxn modelId="{67EE97CA-F434-254F-8213-B48CD296B0FF}" type="presParOf" srcId="{A9CB9760-73F3-4BCC-99CD-6590820CFA72}" destId="{D08F58A6-BC38-4AD0-849B-654C4324C34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07D612-38A0-4674-AF04-4043AF00079B}" type="doc">
      <dgm:prSet loTypeId="urn:microsoft.com/office/officeart/2005/8/layout/chevron1" loCatId="process" qsTypeId="urn:microsoft.com/office/officeart/2005/8/quickstyle/simple1" qsCatId="simple" csTypeId="urn:microsoft.com/office/officeart/2005/8/colors/accent6_3" csCatId="accent6" phldr="1"/>
      <dgm:spPr/>
    </dgm:pt>
    <dgm:pt modelId="{6B73BA9D-341D-4DFD-9F7E-45EC27E2CA99}">
      <dgm:prSet phldrT="[Text]"/>
      <dgm:spPr/>
      <dgm:t>
        <a:bodyPr/>
        <a:lstStyle/>
        <a:p>
          <a:r>
            <a:rPr lang="en-GB" dirty="0" smtClean="0"/>
            <a:t>Phase 1</a:t>
          </a:r>
          <a:endParaRPr lang="en-GB" dirty="0"/>
        </a:p>
      </dgm:t>
    </dgm:pt>
    <dgm:pt modelId="{E8E127C4-B27F-49E6-817F-7A02AFBB2150}" type="parTrans" cxnId="{2A0391BC-D78D-41E6-9D6A-B8B050E7CE7D}">
      <dgm:prSet/>
      <dgm:spPr/>
      <dgm:t>
        <a:bodyPr/>
        <a:lstStyle/>
        <a:p>
          <a:endParaRPr lang="en-GB"/>
        </a:p>
      </dgm:t>
    </dgm:pt>
    <dgm:pt modelId="{2E7AB4E2-FA7B-47A9-B769-D0FDA060DD9C}" type="sibTrans" cxnId="{2A0391BC-D78D-41E6-9D6A-B8B050E7CE7D}">
      <dgm:prSet/>
      <dgm:spPr/>
      <dgm:t>
        <a:bodyPr/>
        <a:lstStyle/>
        <a:p>
          <a:endParaRPr lang="en-GB"/>
        </a:p>
      </dgm:t>
    </dgm:pt>
    <dgm:pt modelId="{8C8A0EF0-540E-4DBC-9CC7-40E3A8B51044}">
      <dgm:prSet phldrT="[Text]"/>
      <dgm:spPr/>
      <dgm:t>
        <a:bodyPr/>
        <a:lstStyle/>
        <a:p>
          <a:r>
            <a:rPr lang="en-GB" dirty="0" smtClean="0"/>
            <a:t>Make HELM publically available</a:t>
          </a:r>
          <a:endParaRPr lang="en-GB" dirty="0"/>
        </a:p>
      </dgm:t>
    </dgm:pt>
    <dgm:pt modelId="{4BBC223E-1705-440B-A5F6-792F305AF619}" type="parTrans" cxnId="{1B7AB71C-39C1-40D8-9860-31A272D48926}">
      <dgm:prSet/>
      <dgm:spPr/>
      <dgm:t>
        <a:bodyPr/>
        <a:lstStyle/>
        <a:p>
          <a:endParaRPr lang="en-GB"/>
        </a:p>
      </dgm:t>
    </dgm:pt>
    <dgm:pt modelId="{A97372B0-B7B8-46DA-81DD-7E11E0D18E35}" type="sibTrans" cxnId="{1B7AB71C-39C1-40D8-9860-31A272D48926}">
      <dgm:prSet/>
      <dgm:spPr/>
      <dgm:t>
        <a:bodyPr/>
        <a:lstStyle/>
        <a:p>
          <a:endParaRPr lang="en-GB"/>
        </a:p>
      </dgm:t>
    </dgm:pt>
    <dgm:pt modelId="{5CB84CD4-F856-4A51-A578-582358B4BD22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Review</a:t>
          </a:r>
          <a:endParaRPr lang="en-GB" dirty="0">
            <a:solidFill>
              <a:schemeClr val="tx1"/>
            </a:solidFill>
          </a:endParaRPr>
        </a:p>
      </dgm:t>
    </dgm:pt>
    <dgm:pt modelId="{66BC1901-989A-4AB5-A3BF-DD828ACBC18C}" type="parTrans" cxnId="{B58D1E83-6ACF-4C25-8F66-AA6A69A4D811}">
      <dgm:prSet/>
      <dgm:spPr/>
      <dgm:t>
        <a:bodyPr/>
        <a:lstStyle/>
        <a:p>
          <a:endParaRPr lang="en-GB"/>
        </a:p>
      </dgm:t>
    </dgm:pt>
    <dgm:pt modelId="{1A9A9D73-C1D2-48A9-8E7B-9B11185FB806}" type="sibTrans" cxnId="{B58D1E83-6ACF-4C25-8F66-AA6A69A4D811}">
      <dgm:prSet/>
      <dgm:spPr/>
      <dgm:t>
        <a:bodyPr/>
        <a:lstStyle/>
        <a:p>
          <a:endParaRPr lang="en-GB"/>
        </a:p>
      </dgm:t>
    </dgm:pt>
    <dgm:pt modelId="{E24D619B-4460-49D8-843A-6A234A3C7CAA}">
      <dgm:prSet phldrT="[Text]"/>
      <dgm:spPr/>
      <dgm:t>
        <a:bodyPr/>
        <a:lstStyle/>
        <a:p>
          <a:r>
            <a:rPr lang="en-GB" dirty="0" smtClean="0"/>
            <a:t>Agree high priority next steps</a:t>
          </a:r>
          <a:endParaRPr lang="en-GB" dirty="0"/>
        </a:p>
      </dgm:t>
    </dgm:pt>
    <dgm:pt modelId="{FEC6902A-8DBF-45B5-B315-A9F1FF7596A9}" type="parTrans" cxnId="{5ABEC281-FC57-41BD-B217-EBAF88748D8C}">
      <dgm:prSet/>
      <dgm:spPr/>
      <dgm:t>
        <a:bodyPr/>
        <a:lstStyle/>
        <a:p>
          <a:endParaRPr lang="en-GB"/>
        </a:p>
      </dgm:t>
    </dgm:pt>
    <dgm:pt modelId="{6A869F7B-ECB8-48CC-A54A-3A4577A650D5}" type="sibTrans" cxnId="{5ABEC281-FC57-41BD-B217-EBAF88748D8C}">
      <dgm:prSet/>
      <dgm:spPr/>
      <dgm:t>
        <a:bodyPr/>
        <a:lstStyle/>
        <a:p>
          <a:endParaRPr lang="en-GB"/>
        </a:p>
      </dgm:t>
    </dgm:pt>
    <dgm:pt modelId="{C6E32143-700B-4D0B-A268-CBC34B95A231}">
      <dgm:prSet phldrT="[Text]"/>
      <dgm:spPr/>
      <dgm:t>
        <a:bodyPr/>
        <a:lstStyle/>
        <a:p>
          <a:r>
            <a:rPr lang="en-GB" dirty="0" smtClean="0"/>
            <a:t>Phase 2</a:t>
          </a:r>
          <a:endParaRPr lang="en-GB" dirty="0"/>
        </a:p>
      </dgm:t>
    </dgm:pt>
    <dgm:pt modelId="{266EA615-408B-4768-95F3-EA2B43310996}" type="parTrans" cxnId="{E491F7F9-916C-412B-8C18-13D57C3F31CD}">
      <dgm:prSet/>
      <dgm:spPr/>
      <dgm:t>
        <a:bodyPr/>
        <a:lstStyle/>
        <a:p>
          <a:endParaRPr lang="en-GB"/>
        </a:p>
      </dgm:t>
    </dgm:pt>
    <dgm:pt modelId="{EC3601A2-FE27-4335-8D22-E865E9BC48DA}" type="sibTrans" cxnId="{E491F7F9-916C-412B-8C18-13D57C3F31CD}">
      <dgm:prSet/>
      <dgm:spPr/>
      <dgm:t>
        <a:bodyPr/>
        <a:lstStyle/>
        <a:p>
          <a:endParaRPr lang="en-GB"/>
        </a:p>
      </dgm:t>
    </dgm:pt>
    <dgm:pt modelId="{08C21FA9-19DE-4514-AD38-C6692D6E509D}">
      <dgm:prSet phldrT="[Text]"/>
      <dgm:spPr/>
      <dgm:t>
        <a:bodyPr/>
        <a:lstStyle/>
        <a:p>
          <a:r>
            <a:rPr lang="en-GB" dirty="0" smtClean="0"/>
            <a:t>Accelerate adoption through an appropriate support infrastructure and targeted HELM improvement activities</a:t>
          </a:r>
          <a:endParaRPr lang="en-GB" dirty="0"/>
        </a:p>
      </dgm:t>
    </dgm:pt>
    <dgm:pt modelId="{21C5029B-8FFC-45E0-AD26-35CB8E1A8998}" type="parTrans" cxnId="{1B4ADE67-4783-4217-9D7B-D7CE404583DC}">
      <dgm:prSet/>
      <dgm:spPr/>
      <dgm:t>
        <a:bodyPr/>
        <a:lstStyle/>
        <a:p>
          <a:endParaRPr lang="en-GB"/>
        </a:p>
      </dgm:t>
    </dgm:pt>
    <dgm:pt modelId="{18ECBA6E-4980-423C-974A-B5BF008E25D8}" type="sibTrans" cxnId="{1B4ADE67-4783-4217-9D7B-D7CE404583DC}">
      <dgm:prSet/>
      <dgm:spPr/>
      <dgm:t>
        <a:bodyPr/>
        <a:lstStyle/>
        <a:p>
          <a:endParaRPr lang="en-GB"/>
        </a:p>
      </dgm:t>
    </dgm:pt>
    <dgm:pt modelId="{CD42A28B-5A10-46D7-B93C-D8BC372B3B98}" type="pres">
      <dgm:prSet presAssocID="{FE07D612-38A0-4674-AF04-4043AF00079B}" presName="Name0" presStyleCnt="0">
        <dgm:presLayoutVars>
          <dgm:dir/>
          <dgm:animLvl val="lvl"/>
          <dgm:resizeHandles val="exact"/>
        </dgm:presLayoutVars>
      </dgm:prSet>
      <dgm:spPr/>
    </dgm:pt>
    <dgm:pt modelId="{D6475E0D-776C-403F-8668-CED92C5B8635}" type="pres">
      <dgm:prSet presAssocID="{6B73BA9D-341D-4DFD-9F7E-45EC27E2CA99}" presName="composite" presStyleCnt="0"/>
      <dgm:spPr/>
    </dgm:pt>
    <dgm:pt modelId="{5DBC97BB-996D-4470-B3BB-57E5BA7064AF}" type="pres">
      <dgm:prSet presAssocID="{6B73BA9D-341D-4DFD-9F7E-45EC27E2CA9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EC6F32-55A7-4118-A041-5BC80F84C504}" type="pres">
      <dgm:prSet presAssocID="{6B73BA9D-341D-4DFD-9F7E-45EC27E2CA99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5505D-6F44-4709-AF33-9DCE5B917CA3}" type="pres">
      <dgm:prSet presAssocID="{2E7AB4E2-FA7B-47A9-B769-D0FDA060DD9C}" presName="space" presStyleCnt="0"/>
      <dgm:spPr/>
    </dgm:pt>
    <dgm:pt modelId="{929452CB-D05C-4AF1-B373-07C82C40D8C3}" type="pres">
      <dgm:prSet presAssocID="{5CB84CD4-F856-4A51-A578-582358B4BD22}" presName="composite" presStyleCnt="0"/>
      <dgm:spPr/>
    </dgm:pt>
    <dgm:pt modelId="{09DD1E00-89F6-40A8-97F0-1EE470B4DC8B}" type="pres">
      <dgm:prSet presAssocID="{5CB84CD4-F856-4A51-A578-582358B4BD22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03184A-7A8A-4B6A-887B-F40721D563A4}" type="pres">
      <dgm:prSet presAssocID="{5CB84CD4-F856-4A51-A578-582358B4BD22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B56ED0-CC92-4EE2-BC38-C6E201D7D3F7}" type="pres">
      <dgm:prSet presAssocID="{1A9A9D73-C1D2-48A9-8E7B-9B11185FB806}" presName="space" presStyleCnt="0"/>
      <dgm:spPr/>
    </dgm:pt>
    <dgm:pt modelId="{19BB0AF5-0EEA-4AB5-9F5D-2FA4C47C0ED0}" type="pres">
      <dgm:prSet presAssocID="{C6E32143-700B-4D0B-A268-CBC34B95A231}" presName="composite" presStyleCnt="0"/>
      <dgm:spPr/>
    </dgm:pt>
    <dgm:pt modelId="{BAAD1CB2-240A-4780-80B7-66D0B00826AE}" type="pres">
      <dgm:prSet presAssocID="{C6E32143-700B-4D0B-A268-CBC34B95A231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C18349-27BD-4E45-B771-9187F0CFFF6D}" type="pres">
      <dgm:prSet presAssocID="{C6E32143-700B-4D0B-A268-CBC34B95A231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5B9448A-5725-4B46-9F3D-BB37190A3B6D}" type="presOf" srcId="{E24D619B-4460-49D8-843A-6A234A3C7CAA}" destId="{6D03184A-7A8A-4B6A-887B-F40721D563A4}" srcOrd="0" destOrd="0" presId="urn:microsoft.com/office/officeart/2005/8/layout/chevron1"/>
    <dgm:cxn modelId="{1B4ADE67-4783-4217-9D7B-D7CE404583DC}" srcId="{C6E32143-700B-4D0B-A268-CBC34B95A231}" destId="{08C21FA9-19DE-4514-AD38-C6692D6E509D}" srcOrd="0" destOrd="0" parTransId="{21C5029B-8FFC-45E0-AD26-35CB8E1A8998}" sibTransId="{18ECBA6E-4980-423C-974A-B5BF008E25D8}"/>
    <dgm:cxn modelId="{0C2F5CB1-8E20-4745-8CD7-7705834923AC}" type="presOf" srcId="{FE07D612-38A0-4674-AF04-4043AF00079B}" destId="{CD42A28B-5A10-46D7-B93C-D8BC372B3B98}" srcOrd="0" destOrd="0" presId="urn:microsoft.com/office/officeart/2005/8/layout/chevron1"/>
    <dgm:cxn modelId="{B58D1E83-6ACF-4C25-8F66-AA6A69A4D811}" srcId="{FE07D612-38A0-4674-AF04-4043AF00079B}" destId="{5CB84CD4-F856-4A51-A578-582358B4BD22}" srcOrd="1" destOrd="0" parTransId="{66BC1901-989A-4AB5-A3BF-DD828ACBC18C}" sibTransId="{1A9A9D73-C1D2-48A9-8E7B-9B11185FB806}"/>
    <dgm:cxn modelId="{39061A3C-EC57-5848-92C7-7F3A3DD0F057}" type="presOf" srcId="{C6E32143-700B-4D0B-A268-CBC34B95A231}" destId="{BAAD1CB2-240A-4780-80B7-66D0B00826AE}" srcOrd="0" destOrd="0" presId="urn:microsoft.com/office/officeart/2005/8/layout/chevron1"/>
    <dgm:cxn modelId="{CD6FE54D-BDD2-8841-85D9-FAA4F906AAE9}" type="presOf" srcId="{6B73BA9D-341D-4DFD-9F7E-45EC27E2CA99}" destId="{5DBC97BB-996D-4470-B3BB-57E5BA7064AF}" srcOrd="0" destOrd="0" presId="urn:microsoft.com/office/officeart/2005/8/layout/chevron1"/>
    <dgm:cxn modelId="{0589EC5E-F7DF-4141-BB46-EB336A6CB1E1}" type="presOf" srcId="{8C8A0EF0-540E-4DBC-9CC7-40E3A8B51044}" destId="{DEEC6F32-55A7-4118-A041-5BC80F84C504}" srcOrd="0" destOrd="0" presId="urn:microsoft.com/office/officeart/2005/8/layout/chevron1"/>
    <dgm:cxn modelId="{E491F7F9-916C-412B-8C18-13D57C3F31CD}" srcId="{FE07D612-38A0-4674-AF04-4043AF00079B}" destId="{C6E32143-700B-4D0B-A268-CBC34B95A231}" srcOrd="2" destOrd="0" parTransId="{266EA615-408B-4768-95F3-EA2B43310996}" sibTransId="{EC3601A2-FE27-4335-8D22-E865E9BC48DA}"/>
    <dgm:cxn modelId="{1B7AB71C-39C1-40D8-9860-31A272D48926}" srcId="{6B73BA9D-341D-4DFD-9F7E-45EC27E2CA99}" destId="{8C8A0EF0-540E-4DBC-9CC7-40E3A8B51044}" srcOrd="0" destOrd="0" parTransId="{4BBC223E-1705-440B-A5F6-792F305AF619}" sibTransId="{A97372B0-B7B8-46DA-81DD-7E11E0D18E35}"/>
    <dgm:cxn modelId="{3B080B9B-875C-EF47-856D-D34A6D251BE8}" type="presOf" srcId="{08C21FA9-19DE-4514-AD38-C6692D6E509D}" destId="{88C18349-27BD-4E45-B771-9187F0CFFF6D}" srcOrd="0" destOrd="0" presId="urn:microsoft.com/office/officeart/2005/8/layout/chevron1"/>
    <dgm:cxn modelId="{2A0391BC-D78D-41E6-9D6A-B8B050E7CE7D}" srcId="{FE07D612-38A0-4674-AF04-4043AF00079B}" destId="{6B73BA9D-341D-4DFD-9F7E-45EC27E2CA99}" srcOrd="0" destOrd="0" parTransId="{E8E127C4-B27F-49E6-817F-7A02AFBB2150}" sibTransId="{2E7AB4E2-FA7B-47A9-B769-D0FDA060DD9C}"/>
    <dgm:cxn modelId="{F007D4E0-0CF2-844D-9382-D57950A4208A}" type="presOf" srcId="{5CB84CD4-F856-4A51-A578-582358B4BD22}" destId="{09DD1E00-89F6-40A8-97F0-1EE470B4DC8B}" srcOrd="0" destOrd="0" presId="urn:microsoft.com/office/officeart/2005/8/layout/chevron1"/>
    <dgm:cxn modelId="{5ABEC281-FC57-41BD-B217-EBAF88748D8C}" srcId="{5CB84CD4-F856-4A51-A578-582358B4BD22}" destId="{E24D619B-4460-49D8-843A-6A234A3C7CAA}" srcOrd="0" destOrd="0" parTransId="{FEC6902A-8DBF-45B5-B315-A9F1FF7596A9}" sibTransId="{6A869F7B-ECB8-48CC-A54A-3A4577A650D5}"/>
    <dgm:cxn modelId="{85D8B1A7-E134-9545-AF12-20EE99334CED}" type="presParOf" srcId="{CD42A28B-5A10-46D7-B93C-D8BC372B3B98}" destId="{D6475E0D-776C-403F-8668-CED92C5B8635}" srcOrd="0" destOrd="0" presId="urn:microsoft.com/office/officeart/2005/8/layout/chevron1"/>
    <dgm:cxn modelId="{AA017837-6434-9740-B3F1-530F7ED3137F}" type="presParOf" srcId="{D6475E0D-776C-403F-8668-CED92C5B8635}" destId="{5DBC97BB-996D-4470-B3BB-57E5BA7064AF}" srcOrd="0" destOrd="0" presId="urn:microsoft.com/office/officeart/2005/8/layout/chevron1"/>
    <dgm:cxn modelId="{F479859E-3D67-EF4F-A408-3163AA987AC3}" type="presParOf" srcId="{D6475E0D-776C-403F-8668-CED92C5B8635}" destId="{DEEC6F32-55A7-4118-A041-5BC80F84C504}" srcOrd="1" destOrd="0" presId="urn:microsoft.com/office/officeart/2005/8/layout/chevron1"/>
    <dgm:cxn modelId="{0C44700D-7C60-FF49-8532-E6E2B3E8C255}" type="presParOf" srcId="{CD42A28B-5A10-46D7-B93C-D8BC372B3B98}" destId="{15C5505D-6F44-4709-AF33-9DCE5B917CA3}" srcOrd="1" destOrd="0" presId="urn:microsoft.com/office/officeart/2005/8/layout/chevron1"/>
    <dgm:cxn modelId="{180ADAB2-A13B-4343-87FA-ABA2EEE560E4}" type="presParOf" srcId="{CD42A28B-5A10-46D7-B93C-D8BC372B3B98}" destId="{929452CB-D05C-4AF1-B373-07C82C40D8C3}" srcOrd="2" destOrd="0" presId="urn:microsoft.com/office/officeart/2005/8/layout/chevron1"/>
    <dgm:cxn modelId="{6B489C6A-8FC3-6945-A2ED-9AE0841564DF}" type="presParOf" srcId="{929452CB-D05C-4AF1-B373-07C82C40D8C3}" destId="{09DD1E00-89F6-40A8-97F0-1EE470B4DC8B}" srcOrd="0" destOrd="0" presId="urn:microsoft.com/office/officeart/2005/8/layout/chevron1"/>
    <dgm:cxn modelId="{09D8E88B-F7DC-684D-8A0A-8B82B1F80637}" type="presParOf" srcId="{929452CB-D05C-4AF1-B373-07C82C40D8C3}" destId="{6D03184A-7A8A-4B6A-887B-F40721D563A4}" srcOrd="1" destOrd="0" presId="urn:microsoft.com/office/officeart/2005/8/layout/chevron1"/>
    <dgm:cxn modelId="{FE39849A-00D2-004E-876F-EDBE74C70C1F}" type="presParOf" srcId="{CD42A28B-5A10-46D7-B93C-D8BC372B3B98}" destId="{BDB56ED0-CC92-4EE2-BC38-C6E201D7D3F7}" srcOrd="3" destOrd="0" presId="urn:microsoft.com/office/officeart/2005/8/layout/chevron1"/>
    <dgm:cxn modelId="{E1F2ACE5-2D5C-B84B-B9E9-9D83CE8778CC}" type="presParOf" srcId="{CD42A28B-5A10-46D7-B93C-D8BC372B3B98}" destId="{19BB0AF5-0EEA-4AB5-9F5D-2FA4C47C0ED0}" srcOrd="4" destOrd="0" presId="urn:microsoft.com/office/officeart/2005/8/layout/chevron1"/>
    <dgm:cxn modelId="{DC54614A-E3C1-AA4E-9637-414BC7A1161A}" type="presParOf" srcId="{19BB0AF5-0EEA-4AB5-9F5D-2FA4C47C0ED0}" destId="{BAAD1CB2-240A-4780-80B7-66D0B00826AE}" srcOrd="0" destOrd="0" presId="urn:microsoft.com/office/officeart/2005/8/layout/chevron1"/>
    <dgm:cxn modelId="{CB0BBBF3-7783-AC48-8191-C7CC821ABD62}" type="presParOf" srcId="{19BB0AF5-0EEA-4AB5-9F5D-2FA4C47C0ED0}" destId="{88C18349-27BD-4E45-B771-9187F0CFFF6D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B911BC-7F57-45A3-B99B-1B5E34D122E7}">
      <dsp:nvSpPr>
        <dsp:cNvPr id="0" name=""/>
        <dsp:cNvSpPr/>
      </dsp:nvSpPr>
      <dsp:spPr>
        <a:xfrm>
          <a:off x="2842014" y="1893635"/>
          <a:ext cx="2357764" cy="280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166"/>
              </a:lnTo>
              <a:lnTo>
                <a:pt x="2357764" y="191166"/>
              </a:lnTo>
              <a:lnTo>
                <a:pt x="2357764" y="280520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B196D-8738-4A63-B93E-4BF07574C5AD}">
      <dsp:nvSpPr>
        <dsp:cNvPr id="0" name=""/>
        <dsp:cNvSpPr/>
      </dsp:nvSpPr>
      <dsp:spPr>
        <a:xfrm>
          <a:off x="2842014" y="1893635"/>
          <a:ext cx="1178882" cy="280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166"/>
              </a:lnTo>
              <a:lnTo>
                <a:pt x="1178882" y="191166"/>
              </a:lnTo>
              <a:lnTo>
                <a:pt x="1178882" y="280520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6F173-0B1F-460B-B5AD-53628D18FE17}">
      <dsp:nvSpPr>
        <dsp:cNvPr id="0" name=""/>
        <dsp:cNvSpPr/>
      </dsp:nvSpPr>
      <dsp:spPr>
        <a:xfrm>
          <a:off x="2796294" y="1893635"/>
          <a:ext cx="91440" cy="280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520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6FA7F-C8CB-4A3F-B5DF-8926852C7ECA}">
      <dsp:nvSpPr>
        <dsp:cNvPr id="0" name=""/>
        <dsp:cNvSpPr/>
      </dsp:nvSpPr>
      <dsp:spPr>
        <a:xfrm>
          <a:off x="1663131" y="1893635"/>
          <a:ext cx="1178882" cy="280520"/>
        </a:xfrm>
        <a:custGeom>
          <a:avLst/>
          <a:gdLst/>
          <a:ahLst/>
          <a:cxnLst/>
          <a:rect l="0" t="0" r="0" b="0"/>
          <a:pathLst>
            <a:path>
              <a:moveTo>
                <a:pt x="1178882" y="0"/>
              </a:moveTo>
              <a:lnTo>
                <a:pt x="1178882" y="191166"/>
              </a:lnTo>
              <a:lnTo>
                <a:pt x="0" y="191166"/>
              </a:lnTo>
              <a:lnTo>
                <a:pt x="0" y="280520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892F4-CCCC-4907-A51D-400C1F0BAC38}">
      <dsp:nvSpPr>
        <dsp:cNvPr id="0" name=""/>
        <dsp:cNvSpPr/>
      </dsp:nvSpPr>
      <dsp:spPr>
        <a:xfrm>
          <a:off x="484249" y="1893635"/>
          <a:ext cx="2357764" cy="280520"/>
        </a:xfrm>
        <a:custGeom>
          <a:avLst/>
          <a:gdLst/>
          <a:ahLst/>
          <a:cxnLst/>
          <a:rect l="0" t="0" r="0" b="0"/>
          <a:pathLst>
            <a:path>
              <a:moveTo>
                <a:pt x="2357764" y="0"/>
              </a:moveTo>
              <a:lnTo>
                <a:pt x="2357764" y="191166"/>
              </a:lnTo>
              <a:lnTo>
                <a:pt x="0" y="191166"/>
              </a:lnTo>
              <a:lnTo>
                <a:pt x="0" y="280520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83726-6FA8-4CFF-886A-F40EC3B26562}">
      <dsp:nvSpPr>
        <dsp:cNvPr id="0" name=""/>
        <dsp:cNvSpPr/>
      </dsp:nvSpPr>
      <dsp:spPr>
        <a:xfrm>
          <a:off x="2796294" y="1000631"/>
          <a:ext cx="91440" cy="280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52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2CA4C-0A0A-48B0-9F0F-FE8C812C14A6}">
      <dsp:nvSpPr>
        <dsp:cNvPr id="0" name=""/>
        <dsp:cNvSpPr/>
      </dsp:nvSpPr>
      <dsp:spPr>
        <a:xfrm>
          <a:off x="2359744" y="388148"/>
          <a:ext cx="964540" cy="61248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6A92B-6894-42AD-B466-2086DC657BF0}">
      <dsp:nvSpPr>
        <dsp:cNvPr id="0" name=""/>
        <dsp:cNvSpPr/>
      </dsp:nvSpPr>
      <dsp:spPr>
        <a:xfrm>
          <a:off x="2466915" y="489961"/>
          <a:ext cx="964540" cy="612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Steering Committee</a:t>
          </a:r>
          <a:endParaRPr lang="en-GB" sz="900" kern="1200" dirty="0"/>
        </a:p>
      </dsp:txBody>
      <dsp:txXfrm>
        <a:off x="2466915" y="489961"/>
        <a:ext cx="964540" cy="612483"/>
      </dsp:txXfrm>
    </dsp:sp>
    <dsp:sp modelId="{0B4F1DF1-888A-4ABC-90F4-C782BBE14229}">
      <dsp:nvSpPr>
        <dsp:cNvPr id="0" name=""/>
        <dsp:cNvSpPr/>
      </dsp:nvSpPr>
      <dsp:spPr>
        <a:xfrm>
          <a:off x="2359744" y="1281152"/>
          <a:ext cx="964540" cy="612483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84495-769B-4EC1-8F24-19C4736CE203}">
      <dsp:nvSpPr>
        <dsp:cNvPr id="0" name=""/>
        <dsp:cNvSpPr/>
      </dsp:nvSpPr>
      <dsp:spPr>
        <a:xfrm>
          <a:off x="2466915" y="1382964"/>
          <a:ext cx="964540" cy="612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HELM Project Team</a:t>
          </a:r>
          <a:endParaRPr lang="en-GB" sz="900" kern="1200" dirty="0"/>
        </a:p>
      </dsp:txBody>
      <dsp:txXfrm>
        <a:off x="2466915" y="1382964"/>
        <a:ext cx="964540" cy="612483"/>
      </dsp:txXfrm>
    </dsp:sp>
    <dsp:sp modelId="{90C940FB-2B70-48DB-A6DB-7B3D09B75EE5}">
      <dsp:nvSpPr>
        <dsp:cNvPr id="0" name=""/>
        <dsp:cNvSpPr/>
      </dsp:nvSpPr>
      <dsp:spPr>
        <a:xfrm>
          <a:off x="1979" y="2174155"/>
          <a:ext cx="964540" cy="612483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F0984-B2CA-4A83-A1CB-C55CA82CD17F}">
      <dsp:nvSpPr>
        <dsp:cNvPr id="0" name=""/>
        <dsp:cNvSpPr/>
      </dsp:nvSpPr>
      <dsp:spPr>
        <a:xfrm>
          <a:off x="109150" y="2275968"/>
          <a:ext cx="964540" cy="612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dirty="0" smtClean="0"/>
            <a:t>Open Source Strategy Subgroup</a:t>
          </a:r>
          <a:endParaRPr lang="en-GB" sz="900" b="0" kern="1200" dirty="0"/>
        </a:p>
      </dsp:txBody>
      <dsp:txXfrm>
        <a:off x="109150" y="2275968"/>
        <a:ext cx="964540" cy="612483"/>
      </dsp:txXfrm>
    </dsp:sp>
    <dsp:sp modelId="{FBB3F6E0-AA72-4C32-9134-A54C07263C50}">
      <dsp:nvSpPr>
        <dsp:cNvPr id="0" name=""/>
        <dsp:cNvSpPr/>
      </dsp:nvSpPr>
      <dsp:spPr>
        <a:xfrm>
          <a:off x="1180861" y="2174155"/>
          <a:ext cx="964540" cy="612483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C6241-19D2-4B76-8D56-35275DBF96A7}">
      <dsp:nvSpPr>
        <dsp:cNvPr id="0" name=""/>
        <dsp:cNvSpPr/>
      </dsp:nvSpPr>
      <dsp:spPr>
        <a:xfrm>
          <a:off x="1288033" y="2275968"/>
          <a:ext cx="964540" cy="612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De-</a:t>
          </a:r>
          <a:r>
            <a:rPr lang="en-GB" sz="900" kern="1200" dirty="0" err="1" smtClean="0"/>
            <a:t>Pfizerization</a:t>
          </a:r>
          <a:r>
            <a:rPr lang="en-GB" sz="900" kern="1200" dirty="0" smtClean="0"/>
            <a:t> Subgroup</a:t>
          </a:r>
          <a:endParaRPr lang="en-GB" sz="900" kern="1200" dirty="0"/>
        </a:p>
      </dsp:txBody>
      <dsp:txXfrm>
        <a:off x="1288033" y="2275968"/>
        <a:ext cx="964540" cy="612483"/>
      </dsp:txXfrm>
    </dsp:sp>
    <dsp:sp modelId="{E3E94430-C079-4869-880A-1EF97AD8E782}">
      <dsp:nvSpPr>
        <dsp:cNvPr id="0" name=""/>
        <dsp:cNvSpPr/>
      </dsp:nvSpPr>
      <dsp:spPr>
        <a:xfrm>
          <a:off x="2359744" y="2174155"/>
          <a:ext cx="964540" cy="612483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8B345-6BFA-4253-861E-DB166F631FD3}">
      <dsp:nvSpPr>
        <dsp:cNvPr id="0" name=""/>
        <dsp:cNvSpPr/>
      </dsp:nvSpPr>
      <dsp:spPr>
        <a:xfrm>
          <a:off x="2466915" y="2275968"/>
          <a:ext cx="964540" cy="612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Governance Subgroup</a:t>
          </a:r>
          <a:endParaRPr lang="en-GB" sz="900" kern="1200" dirty="0"/>
        </a:p>
      </dsp:txBody>
      <dsp:txXfrm>
        <a:off x="2466915" y="2275968"/>
        <a:ext cx="964540" cy="612483"/>
      </dsp:txXfrm>
    </dsp:sp>
    <dsp:sp modelId="{1B6D2FF7-05B0-4E36-835E-2AAA81CFC271}">
      <dsp:nvSpPr>
        <dsp:cNvPr id="0" name=""/>
        <dsp:cNvSpPr/>
      </dsp:nvSpPr>
      <dsp:spPr>
        <a:xfrm>
          <a:off x="3538626" y="2174155"/>
          <a:ext cx="964540" cy="612483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34559-6FCC-42C3-95F6-594EBC752461}">
      <dsp:nvSpPr>
        <dsp:cNvPr id="0" name=""/>
        <dsp:cNvSpPr/>
      </dsp:nvSpPr>
      <dsp:spPr>
        <a:xfrm>
          <a:off x="3645797" y="2275968"/>
          <a:ext cx="964540" cy="612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Technical Subgroup</a:t>
          </a:r>
          <a:endParaRPr lang="en-GB" sz="900" kern="1200" dirty="0"/>
        </a:p>
      </dsp:txBody>
      <dsp:txXfrm>
        <a:off x="3645797" y="2275968"/>
        <a:ext cx="964540" cy="612483"/>
      </dsp:txXfrm>
    </dsp:sp>
    <dsp:sp modelId="{91916A63-5CA3-4571-B221-D6C67591D966}">
      <dsp:nvSpPr>
        <dsp:cNvPr id="0" name=""/>
        <dsp:cNvSpPr/>
      </dsp:nvSpPr>
      <dsp:spPr>
        <a:xfrm>
          <a:off x="4717509" y="2174155"/>
          <a:ext cx="964540" cy="612483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8BB8E-D41F-47C8-93E2-D860CDBF67FB}">
      <dsp:nvSpPr>
        <dsp:cNvPr id="0" name=""/>
        <dsp:cNvSpPr/>
      </dsp:nvSpPr>
      <dsp:spPr>
        <a:xfrm>
          <a:off x="4824680" y="2275968"/>
          <a:ext cx="964540" cy="612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Communication Subgroup</a:t>
          </a:r>
          <a:endParaRPr lang="en-GB" sz="900" b="1" kern="1200" dirty="0"/>
        </a:p>
      </dsp:txBody>
      <dsp:txXfrm>
        <a:off x="4824680" y="2275968"/>
        <a:ext cx="964540" cy="6124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651509-D6DB-40D9-930C-8E930D2FEBE1}">
      <dsp:nvSpPr>
        <dsp:cNvPr id="0" name=""/>
        <dsp:cNvSpPr/>
      </dsp:nvSpPr>
      <dsp:spPr>
        <a:xfrm>
          <a:off x="968" y="160"/>
          <a:ext cx="2622771" cy="468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HELM notation</a:t>
          </a:r>
          <a:endParaRPr lang="en-GB" sz="2000" kern="1200" dirty="0"/>
        </a:p>
      </dsp:txBody>
      <dsp:txXfrm>
        <a:off x="968" y="160"/>
        <a:ext cx="2622771" cy="468748"/>
      </dsp:txXfrm>
    </dsp:sp>
    <dsp:sp modelId="{4A5C6EED-9020-47E1-870D-244399D6B1FD}">
      <dsp:nvSpPr>
        <dsp:cNvPr id="0" name=""/>
        <dsp:cNvSpPr/>
      </dsp:nvSpPr>
      <dsp:spPr>
        <a:xfrm>
          <a:off x="968" y="537376"/>
          <a:ext cx="1258527" cy="468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PME (Pfizer Macromolecule editor)</a:t>
          </a:r>
          <a:endParaRPr lang="en-GB" sz="900" b="1" kern="1200" dirty="0"/>
        </a:p>
      </dsp:txBody>
      <dsp:txXfrm>
        <a:off x="968" y="537376"/>
        <a:ext cx="1258527" cy="468748"/>
      </dsp:txXfrm>
    </dsp:sp>
    <dsp:sp modelId="{3EAA3184-EDAD-40E0-999A-C18E658AEC5A}">
      <dsp:nvSpPr>
        <dsp:cNvPr id="0" name=""/>
        <dsp:cNvSpPr/>
      </dsp:nvSpPr>
      <dsp:spPr>
        <a:xfrm>
          <a:off x="1365212" y="537376"/>
          <a:ext cx="1258527" cy="468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PMR (Pfizer Macromolecule registration tool)</a:t>
          </a:r>
          <a:endParaRPr lang="en-GB" sz="900" b="1" kern="1200" dirty="0"/>
        </a:p>
      </dsp:txBody>
      <dsp:txXfrm>
        <a:off x="1365212" y="537376"/>
        <a:ext cx="1258527" cy="4687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BC97BB-996D-4470-B3BB-57E5BA7064AF}">
      <dsp:nvSpPr>
        <dsp:cNvPr id="0" name=""/>
        <dsp:cNvSpPr/>
      </dsp:nvSpPr>
      <dsp:spPr>
        <a:xfrm>
          <a:off x="3082" y="111600"/>
          <a:ext cx="2808944" cy="648000"/>
        </a:xfrm>
        <a:prstGeom prst="chevr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Phase 1</a:t>
          </a:r>
          <a:endParaRPr lang="en-GB" sz="1200" kern="1200" dirty="0"/>
        </a:p>
      </dsp:txBody>
      <dsp:txXfrm>
        <a:off x="3082" y="111600"/>
        <a:ext cx="2808944" cy="648000"/>
      </dsp:txXfrm>
    </dsp:sp>
    <dsp:sp modelId="{DEEC6F32-55A7-4118-A041-5BC80F84C504}">
      <dsp:nvSpPr>
        <dsp:cNvPr id="0" name=""/>
        <dsp:cNvSpPr/>
      </dsp:nvSpPr>
      <dsp:spPr>
        <a:xfrm>
          <a:off x="3082" y="840600"/>
          <a:ext cx="2247155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Make HELM publically available</a:t>
          </a:r>
          <a:endParaRPr lang="en-GB" sz="1200" kern="1200" dirty="0"/>
        </a:p>
      </dsp:txBody>
      <dsp:txXfrm>
        <a:off x="3082" y="840600"/>
        <a:ext cx="2247155" cy="648000"/>
      </dsp:txXfrm>
    </dsp:sp>
    <dsp:sp modelId="{09DD1E00-89F6-40A8-97F0-1EE470B4DC8B}">
      <dsp:nvSpPr>
        <dsp:cNvPr id="0" name=""/>
        <dsp:cNvSpPr/>
      </dsp:nvSpPr>
      <dsp:spPr>
        <a:xfrm>
          <a:off x="2596027" y="111600"/>
          <a:ext cx="2808944" cy="648000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Review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2596027" y="111600"/>
        <a:ext cx="2808944" cy="648000"/>
      </dsp:txXfrm>
    </dsp:sp>
    <dsp:sp modelId="{6D03184A-7A8A-4B6A-887B-F40721D563A4}">
      <dsp:nvSpPr>
        <dsp:cNvPr id="0" name=""/>
        <dsp:cNvSpPr/>
      </dsp:nvSpPr>
      <dsp:spPr>
        <a:xfrm>
          <a:off x="2596027" y="840600"/>
          <a:ext cx="2247155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Agree high priority next steps</a:t>
          </a:r>
          <a:endParaRPr lang="en-GB" sz="1200" kern="1200" dirty="0"/>
        </a:p>
      </dsp:txBody>
      <dsp:txXfrm>
        <a:off x="2596027" y="840600"/>
        <a:ext cx="2247155" cy="648000"/>
      </dsp:txXfrm>
    </dsp:sp>
    <dsp:sp modelId="{BAAD1CB2-240A-4780-80B7-66D0B00826AE}">
      <dsp:nvSpPr>
        <dsp:cNvPr id="0" name=""/>
        <dsp:cNvSpPr/>
      </dsp:nvSpPr>
      <dsp:spPr>
        <a:xfrm>
          <a:off x="5188972" y="111600"/>
          <a:ext cx="2808944" cy="648000"/>
        </a:xfrm>
        <a:prstGeom prst="chevron">
          <a:avLst/>
        </a:prstGeom>
        <a:solidFill>
          <a:schemeClr val="accent6">
            <a:shade val="80000"/>
            <a:hueOff val="0"/>
            <a:satOff val="-33821"/>
            <a:lumOff val="338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Phase 2</a:t>
          </a:r>
          <a:endParaRPr lang="en-GB" sz="1200" kern="1200" dirty="0"/>
        </a:p>
      </dsp:txBody>
      <dsp:txXfrm>
        <a:off x="5188972" y="111600"/>
        <a:ext cx="2808944" cy="648000"/>
      </dsp:txXfrm>
    </dsp:sp>
    <dsp:sp modelId="{88C18349-27BD-4E45-B771-9187F0CFFF6D}">
      <dsp:nvSpPr>
        <dsp:cNvPr id="0" name=""/>
        <dsp:cNvSpPr/>
      </dsp:nvSpPr>
      <dsp:spPr>
        <a:xfrm>
          <a:off x="5188972" y="840600"/>
          <a:ext cx="2247155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Accelerate adoption through an appropriate support infrastructure and targeted HELM improvement activities</a:t>
          </a:r>
          <a:endParaRPr lang="en-GB" sz="1200" kern="1200" dirty="0"/>
        </a:p>
      </dsp:txBody>
      <dsp:txXfrm>
        <a:off x="5188972" y="840600"/>
        <a:ext cx="2247155" cy="64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D750094C-C2CC-5D48-8AF7-3DED698BC0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459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75E7A4C2-52E2-0047-B365-9E640C18AC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7888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Paper will soon be posted on the upcoming HELM</a:t>
            </a:r>
            <a:r>
              <a:rPr lang="en-GB" baseline="0" dirty="0" smtClean="0"/>
              <a:t> web site.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03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564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4577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909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978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909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05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28600" y="152400"/>
            <a:ext cx="8686800" cy="5715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  <a:ea typeface="ＭＳ Ｐゴシック" charset="-128"/>
              <a:cs typeface="+mn-cs"/>
            </a:endParaRPr>
          </a:p>
        </p:txBody>
      </p:sp>
      <p:pic>
        <p:nvPicPr>
          <p:cNvPr id="5" name="Picture 15" descr="105 white 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155"/>
          <a:stretch>
            <a:fillRect/>
          </a:stretch>
        </p:blipFill>
        <p:spPr bwMode="auto">
          <a:xfrm>
            <a:off x="0" y="5978525"/>
            <a:ext cx="91455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5763" y="361950"/>
            <a:ext cx="8364537" cy="1116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763" y="1527175"/>
            <a:ext cx="8370887" cy="9953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808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5763" y="1530350"/>
            <a:ext cx="8370887" cy="43164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3C757-6013-9044-8531-9E22165E9E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703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357188"/>
            <a:ext cx="2092325" cy="5489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5763" y="357188"/>
            <a:ext cx="6126162" cy="5489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2740A-682E-6A44-B9BF-21B66A171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45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553200"/>
            <a:ext cx="297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ct val="200000"/>
              </a:spcAft>
              <a:defRPr/>
            </a:pPr>
            <a:r>
              <a:rPr lang="en-GB" sz="1400" b="1" dirty="0">
                <a:solidFill>
                  <a:srgbClr val="002060"/>
                </a:solidFill>
                <a:latin typeface="Trebuchet MS" pitchFamily="34" charset="0"/>
                <a:cs typeface="+mn-cs"/>
              </a:rPr>
              <a:t>http://pistoiaalliance.org</a:t>
            </a:r>
            <a:endParaRPr lang="en-US" sz="1400" b="1" dirty="0">
              <a:solidFill>
                <a:srgbClr val="00206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600200" y="2133600"/>
            <a:ext cx="6096000" cy="1524000"/>
          </a:xfrm>
        </p:spPr>
        <p:txBody>
          <a:bodyPr lIns="0" tIns="0" rIns="0" bIns="0"/>
          <a:lstStyle>
            <a:lvl1pPr marL="0" indent="0" algn="l">
              <a:buNone/>
              <a:defRPr sz="4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Put the Title of Your Presentation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3810000"/>
            <a:ext cx="6172200" cy="685800"/>
          </a:xfrm>
        </p:spPr>
        <p:txBody>
          <a:bodyPr lIns="0" tIns="0" rIns="0" bIns="0"/>
          <a:lstStyle>
            <a:lvl1pPr marL="0" indent="0" algn="l">
              <a:buNone/>
              <a:defRPr sz="24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Put Your Presentation Subtitle Here</a:t>
            </a:r>
          </a:p>
        </p:txBody>
      </p:sp>
      <p:pic>
        <p:nvPicPr>
          <p:cNvPr id="13" name="Picture 12" descr="clock tower fu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152400"/>
            <a:ext cx="1676400" cy="16764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81000" y="5410200"/>
            <a:ext cx="5486400" cy="838200"/>
          </a:xfrm>
        </p:spPr>
        <p:txBody>
          <a:bodyPr lIns="0" tIns="0" rIns="0" bIns="0"/>
          <a:lstStyle>
            <a:lvl1pPr marL="0" indent="0">
              <a:buNone/>
              <a:defRPr sz="1800" b="1"/>
            </a:lvl1pPr>
            <a:lvl2pPr marL="0" indent="0">
              <a:buNone/>
              <a:defRPr sz="1800" b="1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3429000" y="6529903"/>
            <a:ext cx="297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ct val="200000"/>
              </a:spcAft>
              <a:defRPr/>
            </a:pPr>
            <a:r>
              <a:rPr lang="en-GB" sz="1400" b="1" dirty="0" smtClean="0">
                <a:solidFill>
                  <a:srgbClr val="002060"/>
                </a:solidFill>
                <a:latin typeface="Trebuchet MS" pitchFamily="34" charset="0"/>
                <a:cs typeface="+mn-cs"/>
              </a:rPr>
              <a:t>@</a:t>
            </a:r>
            <a:r>
              <a:rPr lang="en-GB" sz="1400" b="1" dirty="0" err="1" smtClean="0">
                <a:solidFill>
                  <a:srgbClr val="002060"/>
                </a:solidFill>
                <a:latin typeface="Trebuchet MS" pitchFamily="34" charset="0"/>
                <a:cs typeface="+mn-cs"/>
              </a:rPr>
              <a:t>PistoiaAlliance</a:t>
            </a:r>
            <a:endParaRPr lang="en-US" sz="1400" b="1" dirty="0">
              <a:solidFill>
                <a:srgbClr val="002060"/>
              </a:solidFill>
              <a:latin typeface="Trebuchet MS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1740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553200"/>
            <a:ext cx="297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ct val="200000"/>
              </a:spcAft>
              <a:defRPr/>
            </a:pPr>
            <a:r>
              <a:rPr lang="en-GB" sz="1400" b="1" dirty="0">
                <a:solidFill>
                  <a:srgbClr val="002060"/>
                </a:solidFill>
                <a:latin typeface="Trebuchet MS" pitchFamily="34" charset="0"/>
                <a:cs typeface="+mn-cs"/>
              </a:rPr>
              <a:t>http://pistoiaalliance.org</a:t>
            </a:r>
            <a:endParaRPr lang="en-US" sz="1400" b="1" dirty="0">
              <a:solidFill>
                <a:srgbClr val="00206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600200" y="2133600"/>
            <a:ext cx="6096000" cy="1524000"/>
          </a:xfrm>
        </p:spPr>
        <p:txBody>
          <a:bodyPr lIns="0" tIns="0" rIns="0" bIns="0"/>
          <a:lstStyle>
            <a:lvl1pPr marL="0" indent="0" algn="l">
              <a:buNone/>
              <a:defRPr sz="4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Put the Title of Your Presentation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3810000"/>
            <a:ext cx="6172200" cy="685800"/>
          </a:xfrm>
        </p:spPr>
        <p:txBody>
          <a:bodyPr lIns="0" tIns="0" rIns="0" bIns="0"/>
          <a:lstStyle>
            <a:lvl1pPr marL="0" indent="0" algn="l">
              <a:buNone/>
              <a:defRPr sz="24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Put Your Presentation Subtitle Here</a:t>
            </a:r>
          </a:p>
        </p:txBody>
      </p:sp>
      <p:pic>
        <p:nvPicPr>
          <p:cNvPr id="13" name="Picture 12" descr="clock tower ful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52400"/>
            <a:ext cx="1676400" cy="16764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81000" y="5410200"/>
            <a:ext cx="5486400" cy="838200"/>
          </a:xfrm>
        </p:spPr>
        <p:txBody>
          <a:bodyPr lIns="0" tIns="0" rIns="0" bIns="0"/>
          <a:lstStyle>
            <a:lvl1pPr marL="0" indent="0">
              <a:buNone/>
              <a:defRPr sz="1800" b="1"/>
            </a:lvl1pPr>
            <a:lvl2pPr marL="0" indent="0">
              <a:buNone/>
              <a:defRPr sz="1800" b="1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3429000" y="6529903"/>
            <a:ext cx="297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ct val="200000"/>
              </a:spcAft>
              <a:defRPr/>
            </a:pPr>
            <a:r>
              <a:rPr lang="en-GB" sz="1400" b="1" dirty="0" smtClean="0">
                <a:solidFill>
                  <a:srgbClr val="002060"/>
                </a:solidFill>
                <a:latin typeface="Trebuchet MS" pitchFamily="34" charset="0"/>
                <a:cs typeface="+mn-cs"/>
              </a:rPr>
              <a:t>@</a:t>
            </a:r>
            <a:r>
              <a:rPr lang="en-GB" sz="1400" b="1" dirty="0" err="1" smtClean="0">
                <a:solidFill>
                  <a:srgbClr val="002060"/>
                </a:solidFill>
                <a:latin typeface="Trebuchet MS" pitchFamily="34" charset="0"/>
                <a:cs typeface="+mn-cs"/>
              </a:rPr>
              <a:t>PistoiaAlliance</a:t>
            </a:r>
            <a:endParaRPr lang="en-US" sz="1400" b="1" dirty="0">
              <a:solidFill>
                <a:srgbClr val="00206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2813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60098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35172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0803362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8527554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8678520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10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22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76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3333024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CAC4C-BD41-454A-AB5A-76DC106B29D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2482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7556120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2B704-0E86-FE45-A24C-4310509659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205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763" y="1530350"/>
            <a:ext cx="4108450" cy="43164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30350"/>
            <a:ext cx="4110037" cy="43164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E15E1-1C80-294F-86EB-D7AC59A8FC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813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E6A7B-93A1-4845-A07F-559FFC3B7B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074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CE229-0CBC-EA48-B11E-824289D734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312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4E490-9C83-AB48-96F5-3D612F5264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098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C6D9C2-B559-ED4E-B7EF-FB6AD60D62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40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B25ED-338D-A243-A9E2-5758AAA483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540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105 white pa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155"/>
          <a:stretch>
            <a:fillRect/>
          </a:stretch>
        </p:blipFill>
        <p:spPr bwMode="auto">
          <a:xfrm>
            <a:off x="0" y="5978525"/>
            <a:ext cx="91455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357189"/>
            <a:ext cx="8370887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0738" y="6543675"/>
            <a:ext cx="474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2A031B90-F416-D64F-8A49-02D8DC3002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ＭＳ Ｐゴシック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ＭＳ Ｐゴシック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ＭＳ Ｐゴシック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ＭＳ Ｐゴシック" charset="-128"/>
        </a:defRPr>
      </a:lvl9pPr>
    </p:titleStyle>
    <p:bodyStyle>
      <a:lvl1pPr marL="182880" indent="-182880" algn="l" rtl="0" eaLnBrk="1" fontAlgn="base" hangingPunct="1">
        <a:spcBef>
          <a:spcPct val="50000"/>
        </a:spcBef>
        <a:spcAft>
          <a:spcPct val="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65760" indent="-163513" algn="l" rtl="0" eaLnBrk="1" fontAlgn="base" hangingPunct="1">
        <a:spcBef>
          <a:spcPts val="300"/>
        </a:spcBef>
        <a:spcAft>
          <a:spcPct val="0"/>
        </a:spcAft>
        <a:buFont typeface="Lucida Grande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539496" indent="-164592" algn="l" rtl="0" eaLnBrk="1" fontAlgn="base" hangingPunct="1">
        <a:spcBef>
          <a:spcPct val="10000"/>
        </a:spcBef>
        <a:spcAft>
          <a:spcPct val="0"/>
        </a:spcAft>
        <a:buFont typeface="Arial"/>
        <a:buChar char="•"/>
        <a:defRPr>
          <a:solidFill>
            <a:schemeClr val="tx1"/>
          </a:solidFill>
          <a:latin typeface="+mn-lt"/>
          <a:ea typeface="+mn-ea"/>
        </a:defRPr>
      </a:lvl3pPr>
      <a:lvl4pPr marL="704088" indent="-163513" algn="l" rtl="0" eaLnBrk="1" fontAlgn="base" hangingPunct="1">
        <a:spcBef>
          <a:spcPct val="5000"/>
        </a:spcBef>
        <a:spcAft>
          <a:spcPct val="0"/>
        </a:spcAft>
        <a:buFont typeface="Lucida Grande"/>
        <a:buChar char="–"/>
        <a:defRPr>
          <a:solidFill>
            <a:schemeClr val="tx1"/>
          </a:solidFill>
          <a:latin typeface="+mn-lt"/>
          <a:ea typeface="+mn-ea"/>
        </a:defRPr>
      </a:lvl4pPr>
      <a:lvl5pPr marL="868680" indent="-164592" algn="l" rtl="0" eaLnBrk="1" fontAlgn="base" hangingPunct="1">
        <a:spcBef>
          <a:spcPts val="200"/>
        </a:spcBef>
        <a:spcAft>
          <a:spcPct val="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1490663" indent="-198438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6pPr>
      <a:lvl7pPr marL="1947863" indent="-198438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7pPr>
      <a:lvl8pPr marL="2405063" indent="-198438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8pPr>
      <a:lvl9pPr marL="2862263" indent="-198438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110038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31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462300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462300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462300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462300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2300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2300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2300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2300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206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206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206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23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23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23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2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6.png"/><Relationship Id="rId3" Type="http://schemas.openxmlformats.org/officeDocument/2006/relationships/tags" Target="../tags/tag3.xml"/><Relationship Id="rId21" Type="http://schemas.openxmlformats.org/officeDocument/2006/relationships/image" Target="../media/image9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5.jpeg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8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7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8064500" cy="715963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What About the Big Guys?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755775"/>
            <a:ext cx="7315200" cy="25114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The emerging HELM standard for macromolecular representation and the Pistoia </a:t>
            </a:r>
            <a:r>
              <a:rPr lang="en-US" dirty="0" smtClean="0">
                <a:latin typeface="Arial" charset="0"/>
                <a:ea typeface="ＭＳ Ｐゴシック" charset="0"/>
              </a:rPr>
              <a:t>Alliance</a:t>
            </a:r>
          </a:p>
          <a:p>
            <a:pPr marL="0" indent="0">
              <a:buNone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ＭＳ Ｐゴシック" charset="0"/>
              </a:rPr>
              <a:t>Sergio H. Rotstein – Pfizer Incorporated</a:t>
            </a:r>
          </a:p>
          <a:p>
            <a:pPr marL="0" indent="0">
              <a:buNone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sz="1700" dirty="0" err="1" smtClean="0">
                <a:latin typeface="Arial" charset="0"/>
                <a:ea typeface="ＭＳ Ｐゴシック" charset="0"/>
              </a:rPr>
              <a:t>Sergio.H.Rotstein@Pfizer.com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HELM Example: Simple polymer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62000" y="3581400"/>
            <a:ext cx="7391400" cy="236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HELM notation: A.R.G</a:t>
            </a:r>
            <a:r>
              <a:rPr lang="en-US" dirty="0"/>
              <a:t>.[</a:t>
            </a:r>
            <a:r>
              <a:rPr lang="en-US" dirty="0" err="1"/>
              <a:t>dF</a:t>
            </a:r>
            <a:r>
              <a:rPr lang="en-US" dirty="0"/>
              <a:t>].C.K.[</a:t>
            </a:r>
            <a:r>
              <a:rPr lang="en-US" dirty="0" err="1"/>
              <a:t>ahA</a:t>
            </a:r>
            <a:r>
              <a:rPr lang="en-US" dirty="0"/>
              <a:t>].E.D.A</a:t>
            </a:r>
          </a:p>
          <a:p>
            <a:endParaRPr lang="en-US" dirty="0"/>
          </a:p>
          <a:p>
            <a:pPr lvl="1"/>
            <a:r>
              <a:rPr lang="en-US" dirty="0"/>
              <a:t>Non-natural amino acid codes are enclosed in square brackets</a:t>
            </a:r>
          </a:p>
          <a:p>
            <a:endParaRPr lang="en-US" dirty="0"/>
          </a:p>
          <a:p>
            <a:r>
              <a:rPr lang="en-US" dirty="0" smtClean="0"/>
              <a:t>Natural equivalent: </a:t>
            </a:r>
            <a:r>
              <a:rPr lang="en-US" dirty="0"/>
              <a:t>ARGFCKXEDA</a:t>
            </a:r>
          </a:p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440738" y="6543675"/>
            <a:ext cx="474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2A031B90-F416-D64F-8A49-02D8DC3002D6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50454" y="1200725"/>
            <a:ext cx="7410767" cy="2152075"/>
            <a:chOff x="750454" y="1200725"/>
            <a:chExt cx="7410767" cy="2152075"/>
          </a:xfrm>
        </p:grpSpPr>
        <p:pic>
          <p:nvPicPr>
            <p:cNvPr id="5" name="Picture 4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" y="1219200"/>
              <a:ext cx="7399221" cy="21336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750454" y="1200725"/>
              <a:ext cx="7402945" cy="2152075"/>
            </a:xfrm>
            <a:prstGeom prst="rect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65913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Example: Complex Polymer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440738" y="6543675"/>
            <a:ext cx="474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2A031B90-F416-D64F-8A49-02D8DC3002D6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286000" y="3997577"/>
            <a:ext cx="4572000" cy="1883087"/>
            <a:chOff x="2286000" y="3997577"/>
            <a:chExt cx="4572000" cy="1883087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118" t="58922" r="3900" b="1194"/>
            <a:stretch/>
          </p:blipFill>
          <p:spPr bwMode="auto">
            <a:xfrm>
              <a:off x="2286000" y="3997577"/>
              <a:ext cx="4572000" cy="188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2306782" y="4008580"/>
              <a:ext cx="4551218" cy="1847275"/>
            </a:xfrm>
            <a:prstGeom prst="rect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90600" y="990600"/>
            <a:ext cx="7061200" cy="2743200"/>
            <a:chOff x="990600" y="990600"/>
            <a:chExt cx="7061200" cy="2743200"/>
          </a:xfrm>
        </p:grpSpPr>
        <p:grpSp>
          <p:nvGrpSpPr>
            <p:cNvPr id="4" name="Group 3"/>
            <p:cNvGrpSpPr/>
            <p:nvPr/>
          </p:nvGrpSpPr>
          <p:grpSpPr>
            <a:xfrm>
              <a:off x="990600" y="990600"/>
              <a:ext cx="7057821" cy="2743200"/>
              <a:chOff x="990600" y="990600"/>
              <a:chExt cx="7057821" cy="2743200"/>
            </a:xfrm>
          </p:grpSpPr>
          <p:pic>
            <p:nvPicPr>
              <p:cNvPr id="7" name="Picture 6"/>
              <p:cNvPicPr/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90600" y="990600"/>
                <a:ext cx="7057821" cy="2743200"/>
              </a:xfrm>
              <a:prstGeom prst="rect">
                <a:avLst/>
              </a:prstGeom>
              <a:noFill/>
              <a:ln w="6350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sp>
            <p:nvSpPr>
              <p:cNvPr id="3" name="Rectangle 2"/>
              <p:cNvSpPr/>
              <p:nvPr/>
            </p:nvSpPr>
            <p:spPr bwMode="auto">
              <a:xfrm>
                <a:off x="1022920" y="3470565"/>
                <a:ext cx="3657600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-128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1032165" y="1482435"/>
                <a:ext cx="304800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-128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1025235" y="3117270"/>
                <a:ext cx="304800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-128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 bwMode="auto">
            <a:xfrm>
              <a:off x="990600" y="990600"/>
              <a:ext cx="7061200" cy="2743200"/>
            </a:xfrm>
            <a:prstGeom prst="rect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144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Monomer Database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Each monomer used in the notation needs to be predefined in a monomer database</a:t>
            </a:r>
          </a:p>
          <a:p>
            <a:r>
              <a:rPr lang="en-US" dirty="0" smtClean="0"/>
              <a:t>The database includes the chemical structure of the monomer and a description of all acceptable attachment points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440738" y="6543675"/>
            <a:ext cx="474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2A031B90-F416-D64F-8A49-02D8DC3002D6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86546" y="2362200"/>
            <a:ext cx="5632033" cy="3539044"/>
            <a:chOff x="1886546" y="2404556"/>
            <a:chExt cx="5632033" cy="35390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l="949" r="6469" b="7727"/>
            <a:stretch/>
          </p:blipFill>
          <p:spPr>
            <a:xfrm>
              <a:off x="1886546" y="2404556"/>
              <a:ext cx="5632033" cy="3539044"/>
            </a:xfrm>
            <a:prstGeom prst="rect">
              <a:avLst/>
            </a:prstGeom>
            <a:effectLst/>
          </p:spPr>
        </p:pic>
        <p:sp>
          <p:nvSpPr>
            <p:cNvPr id="8" name="Rectangle 7"/>
            <p:cNvSpPr/>
            <p:nvPr/>
          </p:nvSpPr>
          <p:spPr bwMode="auto">
            <a:xfrm>
              <a:off x="1914251" y="2415310"/>
              <a:ext cx="5590293" cy="3516745"/>
            </a:xfrm>
            <a:prstGeom prst="rect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155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i="1" dirty="0" smtClean="0"/>
              <a:t>J. Chem. Inf. Model </a:t>
            </a:r>
            <a:r>
              <a:rPr lang="en-GB" sz="2400" dirty="0" smtClean="0"/>
              <a:t>2012, 52, 2796-2806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90" t="20089" r="60185" b="27704"/>
          <a:stretch/>
        </p:blipFill>
        <p:spPr bwMode="auto">
          <a:xfrm>
            <a:off x="609600" y="685800"/>
            <a:ext cx="80298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440738" y="6543675"/>
            <a:ext cx="474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2A031B90-F416-D64F-8A49-02D8DC3002D6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6854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at Pfizer: Drawing</a:t>
            </a:r>
            <a:endParaRPr lang="en-US" dirty="0"/>
          </a:p>
        </p:txBody>
      </p:sp>
      <p:pic>
        <p:nvPicPr>
          <p:cNvPr id="5" name="Picture 4" descr="figure 3 PME Content Pan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4724400" cy="3492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4800600"/>
            <a:ext cx="68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3057" y="3048000"/>
            <a:ext cx="366234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440738" y="6543675"/>
            <a:ext cx="474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2A031B90-F416-D64F-8A49-02D8DC3002D6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73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 at Pfizer: </a:t>
            </a:r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AC4C-BD41-454A-AB5A-76DC106B29D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48768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730750" cy="381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90800"/>
            <a:ext cx="3900886" cy="314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801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493"/>
          <a:stretch>
            <a:fillRect/>
          </a:stretch>
        </p:blipFill>
        <p:spPr bwMode="auto">
          <a:xfrm>
            <a:off x="5562600" y="4800600"/>
            <a:ext cx="34861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 at Pfizer: </a:t>
            </a:r>
            <a:r>
              <a:rPr lang="en-US" dirty="0" smtClean="0"/>
              <a:t>Analysis &amp;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AC4C-BD41-454A-AB5A-76DC106B29D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5181600"/>
            <a:ext cx="96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PFRED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295400"/>
            <a:ext cx="5138351" cy="381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3000" y="6151602"/>
            <a:ext cx="5638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PFRED: A computational tool for </a:t>
            </a:r>
            <a:r>
              <a:rPr lang="en-US" sz="1000" i="1" dirty="0" err="1"/>
              <a:t>siRNA</a:t>
            </a:r>
            <a:r>
              <a:rPr lang="en-US" sz="1000" i="1" dirty="0"/>
              <a:t> and antisense design</a:t>
            </a:r>
            <a:r>
              <a:rPr lang="en-US" sz="1000" dirty="0"/>
              <a:t>. Simon </a:t>
            </a:r>
            <a:r>
              <a:rPr lang="en-US" sz="1000" dirty="0" smtClean="0"/>
              <a:t>Xi, </a:t>
            </a:r>
            <a:r>
              <a:rPr lang="en-US" sz="1000" dirty="0"/>
              <a:t>Qing </a:t>
            </a:r>
            <a:r>
              <a:rPr lang="en-US" sz="1000" dirty="0" smtClean="0"/>
              <a:t>Cao, </a:t>
            </a:r>
            <a:r>
              <a:rPr lang="en-US" sz="1000" dirty="0"/>
              <a:t>Christine </a:t>
            </a:r>
            <a:r>
              <a:rPr lang="en-US" sz="1000" dirty="0" smtClean="0"/>
              <a:t>Lawrence, </a:t>
            </a:r>
            <a:r>
              <a:rPr lang="en-US" sz="1000" dirty="0" err="1"/>
              <a:t>Tianhong</a:t>
            </a:r>
            <a:r>
              <a:rPr lang="en-US" sz="1000" dirty="0"/>
              <a:t> </a:t>
            </a:r>
            <a:r>
              <a:rPr lang="en-US" sz="1000" dirty="0" smtClean="0"/>
              <a:t>Zhang, </a:t>
            </a:r>
            <a:r>
              <a:rPr lang="en-US" sz="1000" dirty="0"/>
              <a:t>Simone </a:t>
            </a:r>
            <a:r>
              <a:rPr lang="en-US" sz="1000" dirty="0" err="1" smtClean="0"/>
              <a:t>Sciabola</a:t>
            </a:r>
            <a:r>
              <a:rPr lang="en-US" sz="1000" dirty="0" smtClean="0"/>
              <a:t>, </a:t>
            </a:r>
            <a:r>
              <a:rPr lang="en-US" sz="1000" dirty="0"/>
              <a:t>Sergio </a:t>
            </a:r>
            <a:r>
              <a:rPr lang="en-US" sz="1000" dirty="0" smtClean="0"/>
              <a:t>Rotstein, </a:t>
            </a:r>
            <a:r>
              <a:rPr lang="en-US" sz="1000" dirty="0"/>
              <a:t>Jason </a:t>
            </a:r>
            <a:r>
              <a:rPr lang="en-US" sz="1000" dirty="0" smtClean="0"/>
              <a:t>Hughes, </a:t>
            </a:r>
            <a:r>
              <a:rPr lang="en-US" sz="1000" dirty="0"/>
              <a:t>Daniel </a:t>
            </a:r>
            <a:r>
              <a:rPr lang="en-US" sz="1000" dirty="0" err="1" smtClean="0"/>
              <a:t>Caffrey</a:t>
            </a:r>
            <a:r>
              <a:rPr lang="en-US" sz="1000" dirty="0" smtClean="0"/>
              <a:t>, </a:t>
            </a:r>
            <a:r>
              <a:rPr lang="en-US" sz="1000" dirty="0"/>
              <a:t>and Robert </a:t>
            </a:r>
            <a:r>
              <a:rPr lang="en-US" sz="1000" dirty="0" smtClean="0"/>
              <a:t>Stanton, PLOS ONE, </a:t>
            </a:r>
            <a:r>
              <a:rPr lang="en-US" sz="1000" i="1" dirty="0" smtClean="0"/>
              <a:t>Submitted</a:t>
            </a:r>
            <a:endParaRPr lang="en-US" sz="1000" i="1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365760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3314700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urved Connector 9"/>
          <p:cNvCxnSpPr/>
          <p:nvPr/>
        </p:nvCxnSpPr>
        <p:spPr bwMode="auto">
          <a:xfrm rot="5400000">
            <a:off x="6896100" y="1485900"/>
            <a:ext cx="685800" cy="609600"/>
          </a:xfrm>
          <a:prstGeom prst="curvedConnector3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urved Connector 16"/>
          <p:cNvCxnSpPr/>
          <p:nvPr/>
        </p:nvCxnSpPr>
        <p:spPr bwMode="auto">
          <a:xfrm rot="5400000">
            <a:off x="7124700" y="4533900"/>
            <a:ext cx="685800" cy="609600"/>
          </a:xfrm>
          <a:prstGeom prst="curvedConnector3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2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3745" y="1119910"/>
            <a:ext cx="4972053" cy="42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944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4.07407E-6 L -0.26667 4.07407E-6 " pathEditMode="relative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43000" y="2286000"/>
            <a:ext cx="6858000" cy="1371600"/>
          </a:xfrm>
        </p:spPr>
        <p:txBody>
          <a:bodyPr/>
          <a:lstStyle/>
          <a:p>
            <a:r>
              <a:rPr lang="en-GB" dirty="0" smtClean="0"/>
              <a:t>Pistoia Alliance HELM Project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Hierarchical Editing Language for Macromolecules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52400" y="5410200"/>
            <a:ext cx="6477000" cy="8382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Domain Lead - Sergio Rotstein</a:t>
            </a:r>
          </a:p>
          <a:p>
            <a:r>
              <a:rPr lang="en-GB" dirty="0" smtClean="0"/>
              <a:t>Research Business Technology, Pfizer</a:t>
            </a:r>
          </a:p>
          <a:p>
            <a:r>
              <a:rPr lang="en-GB" dirty="0" err="1" smtClean="0"/>
              <a:t>Sergio@PistoiaAlliance.org</a:t>
            </a:r>
            <a:endParaRPr lang="en-GB" dirty="0" smtClean="0"/>
          </a:p>
          <a:p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50715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Project 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114801"/>
          </a:xfrm>
        </p:spPr>
        <p:txBody>
          <a:bodyPr/>
          <a:lstStyle/>
          <a:p>
            <a:pPr>
              <a:buNone/>
            </a:pPr>
            <a:r>
              <a:rPr lang="en-GB" sz="1800" dirty="0" smtClean="0"/>
              <a:t>Objective:</a:t>
            </a:r>
          </a:p>
          <a:p>
            <a:pPr>
              <a:buNone/>
            </a:pPr>
            <a:r>
              <a:rPr lang="en-GB" sz="1800" dirty="0" smtClean="0"/>
              <a:t>	</a:t>
            </a:r>
            <a:r>
              <a:rPr lang="en-GB" sz="1600" dirty="0" smtClean="0"/>
              <a:t>Establish and promote HELM as a biomolecule representation standard that can:</a:t>
            </a:r>
          </a:p>
          <a:p>
            <a:pPr lvl="1"/>
            <a:r>
              <a:rPr lang="en-GB" sz="1600" dirty="0" smtClean="0"/>
              <a:t>Provide a mechanism for data exchange between companies</a:t>
            </a:r>
          </a:p>
          <a:p>
            <a:pPr lvl="1"/>
            <a:r>
              <a:rPr lang="en-GB" sz="1600" dirty="0" smtClean="0"/>
              <a:t>Reduce software development costs by minimizing the need for companies to develop similar functionality</a:t>
            </a:r>
            <a:endParaRPr lang="en-GB" sz="180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6885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686800" cy="868363"/>
          </a:xfrm>
        </p:spPr>
        <p:txBody>
          <a:bodyPr/>
          <a:lstStyle/>
          <a:p>
            <a:r>
              <a:rPr lang="en-US" dirty="0" smtClean="0"/>
              <a:t>HELM Project Organization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936183880"/>
              </p:ext>
            </p:extLst>
          </p:nvPr>
        </p:nvGraphicFramePr>
        <p:xfrm>
          <a:off x="1594731" y="3396344"/>
          <a:ext cx="57912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ular Callout 8"/>
          <p:cNvSpPr/>
          <p:nvPr/>
        </p:nvSpPr>
        <p:spPr>
          <a:xfrm>
            <a:off x="4448040" y="1225296"/>
            <a:ext cx="4629285" cy="1965960"/>
          </a:xfrm>
          <a:prstGeom prst="wedgeRoundRectCallout">
            <a:avLst>
              <a:gd name="adj1" fmla="val -40793"/>
              <a:gd name="adj2" fmla="val 8516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400" kern="0" dirty="0" smtClean="0">
                <a:solidFill>
                  <a:srgbClr val="002060"/>
                </a:solidFill>
              </a:rPr>
              <a:t>Project Governance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400" kern="0" dirty="0" smtClean="0">
                <a:solidFill>
                  <a:srgbClr val="002060"/>
                </a:solidFill>
              </a:rPr>
              <a:t>Comprised of representatives from companies that make substantial contributions to the project in monetary or other resources, currently Pfizer, BMS, GSK, Roche and </a:t>
            </a:r>
            <a:r>
              <a:rPr lang="en-GB" sz="1400" kern="0" dirty="0" err="1" smtClean="0">
                <a:solidFill>
                  <a:srgbClr val="002060"/>
                </a:solidFill>
              </a:rPr>
              <a:t>ChemAxon</a:t>
            </a:r>
            <a:endParaRPr lang="en-GB" sz="1400" kern="0" dirty="0" smtClean="0">
              <a:solidFill>
                <a:srgbClr val="00206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37160" y="2209800"/>
            <a:ext cx="3584940" cy="1378568"/>
          </a:xfrm>
          <a:prstGeom prst="wedgeRoundRectCallout">
            <a:avLst>
              <a:gd name="adj1" fmla="val 59137"/>
              <a:gd name="adj2" fmla="val 13138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400" kern="0" dirty="0" smtClean="0">
                <a:solidFill>
                  <a:srgbClr val="002060"/>
                </a:solidFill>
              </a:rPr>
              <a:t>Project Execution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400" kern="0" dirty="0" smtClean="0">
                <a:solidFill>
                  <a:srgbClr val="002060"/>
                </a:solidFill>
              </a:rPr>
              <a:t>Comprised of informatics professionals from </a:t>
            </a:r>
            <a:r>
              <a:rPr lang="en-GB" sz="1400" kern="0" dirty="0" err="1" smtClean="0">
                <a:solidFill>
                  <a:srgbClr val="002060"/>
                </a:solidFill>
              </a:rPr>
              <a:t>Pharma</a:t>
            </a:r>
            <a:r>
              <a:rPr lang="en-GB" sz="1400" kern="0" dirty="0" smtClean="0">
                <a:solidFill>
                  <a:srgbClr val="002060"/>
                </a:solidFill>
              </a:rPr>
              <a:t>, Biotech, Software Vendors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7654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5763" y="1530350"/>
            <a:ext cx="8370887" cy="43164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Pfizer Goal: “Top-tier biotherapeutics company by 2015”</a:t>
            </a:r>
          </a:p>
          <a:p>
            <a:pPr lvl="1"/>
            <a:r>
              <a:rPr lang="en-US" dirty="0" smtClean="0"/>
              <a:t>But informatics infrastructure was inadequate</a:t>
            </a:r>
            <a:endParaRPr lang="en-US" dirty="0"/>
          </a:p>
          <a:p>
            <a:r>
              <a:rPr lang="en-US" dirty="0" smtClean="0"/>
              <a:t>Biomolecules Team Goal: Remediate infrastructure to enable biomolecule</a:t>
            </a:r>
          </a:p>
          <a:p>
            <a:pPr lvl="1"/>
            <a:r>
              <a:rPr lang="en-US" dirty="0" smtClean="0"/>
              <a:t>Registration</a:t>
            </a:r>
          </a:p>
          <a:p>
            <a:pPr lvl="1"/>
            <a:r>
              <a:rPr lang="en-US" dirty="0" smtClean="0"/>
              <a:t>Visualization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nalysis and design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orkflows</a:t>
            </a:r>
          </a:p>
          <a:p>
            <a:r>
              <a:rPr lang="en-US" dirty="0" smtClean="0"/>
              <a:t>Many companies facing a similar challenge</a:t>
            </a:r>
          </a:p>
          <a:p>
            <a:r>
              <a:rPr lang="en-US" dirty="0" smtClean="0"/>
              <a:t>Pistoia HELM Goal: Facilitate the public release of HELM, providing a standard for data exchange and reducing need for other companies to develop their own equivalent systems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440738" y="6543675"/>
            <a:ext cx="474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2A031B90-F416-D64F-8A49-02D8DC3002D6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99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HELM Project Participation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sz="2000" dirty="0" smtClean="0"/>
          </a:p>
          <a:p>
            <a:pPr marL="0" indent="0">
              <a:buNone/>
            </a:pPr>
            <a:endParaRPr lang="en-GB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There are currently 24 organizations involved</a:t>
            </a:r>
          </a:p>
          <a:p>
            <a:r>
              <a:rPr lang="en-GB" sz="1600" dirty="0" smtClean="0"/>
              <a:t>Most of these companies have at least one person actively working in a subgroup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8304295"/>
              </p:ext>
            </p:extLst>
          </p:nvPr>
        </p:nvGraphicFramePr>
        <p:xfrm>
          <a:off x="1143000" y="1371600"/>
          <a:ext cx="6781800" cy="339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600"/>
                <a:gridCol w="2260600"/>
                <a:gridCol w="2260600"/>
              </a:tblGrid>
              <a:tr h="396240">
                <a:tc gridSpan="3">
                  <a:txBody>
                    <a:bodyPr/>
                    <a:lstStyle/>
                    <a:p>
                      <a:r>
                        <a:rPr lang="en-GB" dirty="0" smtClean="0"/>
                        <a:t>Project team members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(Abbott)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InChi</a:t>
                      </a:r>
                      <a:r>
                        <a:rPr lang="en-GB" dirty="0" smtClean="0"/>
                        <a:t> Trust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Pfizer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Accelrys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Lundbeck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Roche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ACDLabs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InfoSys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RSC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Merck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Sanofi</a:t>
                      </a:r>
                      <a:endParaRPr lang="en-GB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GB" dirty="0" smtClean="0"/>
                        <a:t>CDD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NextMove</a:t>
                      </a:r>
                      <a:r>
                        <a:rPr lang="en-GB" dirty="0" smtClean="0"/>
                        <a:t> software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Scilligence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Certara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Thompson Reuters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ChemAxon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Novartis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UCB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GSK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Open 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Unilever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974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04800" y="2487622"/>
            <a:ext cx="3025243" cy="355915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Pfizer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68362"/>
          </a:xfrm>
        </p:spPr>
        <p:txBody>
          <a:bodyPr/>
          <a:lstStyle/>
          <a:p>
            <a:r>
              <a:rPr lang="en-US" dirty="0" smtClean="0"/>
              <a:t>HELM Project Phase 1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688436219"/>
              </p:ext>
            </p:extLst>
          </p:nvPr>
        </p:nvGraphicFramePr>
        <p:xfrm>
          <a:off x="533400" y="3118845"/>
          <a:ext cx="2624709" cy="100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029200" y="2482609"/>
            <a:ext cx="3759489" cy="3581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sz="1600" dirty="0" smtClean="0">
                <a:solidFill>
                  <a:schemeClr val="accent2"/>
                </a:solidFill>
              </a:rPr>
              <a:t>Independence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34001" y="2743200"/>
            <a:ext cx="3276600" cy="1447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dirty="0" smtClean="0">
                <a:solidFill>
                  <a:schemeClr val="accent6"/>
                </a:solidFill>
              </a:rPr>
              <a:t>Open source </a:t>
            </a:r>
          </a:p>
          <a:p>
            <a:pPr algn="ctr"/>
            <a:r>
              <a:rPr lang="en-GB" sz="1600" dirty="0" smtClean="0">
                <a:solidFill>
                  <a:schemeClr val="accent6"/>
                </a:solidFill>
              </a:rPr>
              <a:t>(hosted, licenced and managed)</a:t>
            </a:r>
            <a:endParaRPr lang="en-GB" sz="1600" dirty="0">
              <a:solidFill>
                <a:schemeClr val="accent6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587420" y="2884798"/>
            <a:ext cx="1258527" cy="493220"/>
            <a:chOff x="1379658" y="570923"/>
            <a:chExt cx="1258527" cy="493220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1379658" y="570923"/>
              <a:ext cx="1258527" cy="49322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1379658" y="576538"/>
              <a:ext cx="1229635" cy="46432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b="1" dirty="0" smtClean="0"/>
                <a:t>HELM </a:t>
              </a:r>
              <a:r>
                <a:rPr lang="en-GB" sz="1100" b="1" kern="1200" dirty="0" smtClean="0"/>
                <a:t>Toolkit</a:t>
              </a:r>
              <a:endParaRPr lang="en-GB" sz="1100" b="1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39254" y="2890413"/>
            <a:ext cx="1258527" cy="493220"/>
            <a:chOff x="1379658" y="570923"/>
            <a:chExt cx="1258527" cy="493220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8" name="Rounded Rectangle 17"/>
            <p:cNvSpPr/>
            <p:nvPr/>
          </p:nvSpPr>
          <p:spPr>
            <a:xfrm>
              <a:off x="1379658" y="570923"/>
              <a:ext cx="1258527" cy="49322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1379658" y="576538"/>
              <a:ext cx="1229635" cy="46432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b="1" dirty="0" smtClean="0"/>
                <a:t>HELM </a:t>
              </a:r>
              <a:r>
                <a:rPr lang="en-GB" sz="1100" b="1" kern="1200" dirty="0" smtClean="0"/>
                <a:t>editor</a:t>
              </a:r>
              <a:endParaRPr lang="en-GB" sz="1100" b="1" kern="1200" dirty="0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3657600" y="3947866"/>
            <a:ext cx="1066800" cy="31933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cument"/>
          <p:cNvSpPr>
            <a:spLocks noEditPoints="1" noChangeArrowheads="1"/>
          </p:cNvSpPr>
          <p:nvPr/>
        </p:nvSpPr>
        <p:spPr bwMode="auto">
          <a:xfrm>
            <a:off x="1250567" y="4481266"/>
            <a:ext cx="809625" cy="95525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400" b="1" dirty="0" smtClean="0"/>
              <a:t>Paper </a:t>
            </a:r>
            <a:endParaRPr lang="en-GB" sz="14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5334001" y="4350667"/>
            <a:ext cx="1694024" cy="9833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sz="1600" dirty="0" smtClean="0">
                <a:solidFill>
                  <a:schemeClr val="accent6"/>
                </a:solidFill>
              </a:rPr>
              <a:t>Managed</a:t>
            </a:r>
            <a:endParaRPr lang="en-GB" sz="1600" dirty="0">
              <a:solidFill>
                <a:schemeClr val="accent6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537255" y="4516443"/>
            <a:ext cx="1258527" cy="386909"/>
            <a:chOff x="1379658" y="570923"/>
            <a:chExt cx="1258527" cy="493220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7" name="Rounded Rectangle 26"/>
            <p:cNvSpPr/>
            <p:nvPr/>
          </p:nvSpPr>
          <p:spPr>
            <a:xfrm>
              <a:off x="1379658" y="570923"/>
              <a:ext cx="1258527" cy="49322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379658" y="576538"/>
              <a:ext cx="1229635" cy="46432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b="1" dirty="0" smtClean="0"/>
                <a:t>HELM Definition</a:t>
              </a:r>
              <a:endParaRPr lang="en-GB" sz="1100" b="1" kern="1200" dirty="0"/>
            </a:p>
          </p:txBody>
        </p:sp>
      </p:grpSp>
      <p:sp>
        <p:nvSpPr>
          <p:cNvPr id="31" name="Can 30"/>
          <p:cNvSpPr/>
          <p:nvPr/>
        </p:nvSpPr>
        <p:spPr>
          <a:xfrm>
            <a:off x="7191199" y="1525827"/>
            <a:ext cx="895281" cy="550967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C</a:t>
            </a:r>
            <a:r>
              <a:rPr lang="en-GB" sz="1000" b="1" dirty="0" smtClean="0"/>
              <a:t>ommercial </a:t>
            </a:r>
            <a:r>
              <a:rPr lang="en-GB" sz="1000" b="1" dirty="0"/>
              <a:t>systems</a:t>
            </a:r>
          </a:p>
        </p:txBody>
      </p:sp>
      <p:sp>
        <p:nvSpPr>
          <p:cNvPr id="32" name="Can 31"/>
          <p:cNvSpPr/>
          <p:nvPr/>
        </p:nvSpPr>
        <p:spPr>
          <a:xfrm>
            <a:off x="7507622" y="1623939"/>
            <a:ext cx="895281" cy="53069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C</a:t>
            </a:r>
            <a:r>
              <a:rPr lang="en-GB" sz="1000" b="1" dirty="0" smtClean="0"/>
              <a:t>ommercial </a:t>
            </a:r>
            <a:r>
              <a:rPr lang="en-GB" sz="1000" b="1" dirty="0"/>
              <a:t>systems</a:t>
            </a:r>
          </a:p>
        </p:txBody>
      </p:sp>
      <p:sp>
        <p:nvSpPr>
          <p:cNvPr id="33" name="Can 32"/>
          <p:cNvSpPr/>
          <p:nvPr/>
        </p:nvSpPr>
        <p:spPr>
          <a:xfrm>
            <a:off x="5703695" y="1525827"/>
            <a:ext cx="895281" cy="545246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Company systems</a:t>
            </a:r>
            <a:endParaRPr lang="en-GB" sz="1000" b="1" dirty="0"/>
          </a:p>
        </p:txBody>
      </p:sp>
      <p:cxnSp>
        <p:nvCxnSpPr>
          <p:cNvPr id="34" name="Curved Connector 33"/>
          <p:cNvCxnSpPr>
            <a:endCxn id="33" idx="3"/>
          </p:cNvCxnSpPr>
          <p:nvPr/>
        </p:nvCxnSpPr>
        <p:spPr>
          <a:xfrm rot="5400000" flipH="1" flipV="1">
            <a:off x="5643585" y="2157503"/>
            <a:ext cx="594180" cy="421321"/>
          </a:xfrm>
          <a:prstGeom prst="curved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endCxn id="31" idx="2"/>
          </p:cNvCxnSpPr>
          <p:nvPr/>
        </p:nvCxnSpPr>
        <p:spPr>
          <a:xfrm rot="16200000" flipV="1">
            <a:off x="7092392" y="1900118"/>
            <a:ext cx="749138" cy="551524"/>
          </a:xfrm>
          <a:prstGeom prst="curvedConnector4">
            <a:avLst>
              <a:gd name="adj1" fmla="val 31613"/>
              <a:gd name="adj2" fmla="val 141449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9130" y="4376491"/>
            <a:ext cx="9334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7421226" y="5081947"/>
            <a:ext cx="1242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/>
              <a:t>Well known and regarded</a:t>
            </a:r>
            <a:endParaRPr lang="en-GB" sz="1050" b="1" dirty="0"/>
          </a:p>
        </p:txBody>
      </p:sp>
      <p:sp>
        <p:nvSpPr>
          <p:cNvPr id="3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785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 </a:t>
            </a:r>
            <a:r>
              <a:rPr lang="en-US" dirty="0" smtClean="0"/>
              <a:t>Phase 1 Achievements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2999"/>
          </a:xfrm>
        </p:spPr>
        <p:txBody>
          <a:bodyPr>
            <a:normAutofit fontScale="85000" lnSpcReduction="20000"/>
          </a:bodyPr>
          <a:lstStyle/>
          <a:p>
            <a:r>
              <a:rPr lang="en-GB" sz="2000" dirty="0" smtClean="0">
                <a:solidFill>
                  <a:schemeClr val="accent6"/>
                </a:solidFill>
              </a:rPr>
              <a:t>The Open Source repository infrastructure has been put in place</a:t>
            </a:r>
          </a:p>
          <a:p>
            <a:pPr lvl="1"/>
            <a:r>
              <a:rPr lang="en-GB" sz="1600" dirty="0" err="1" smtClean="0">
                <a:solidFill>
                  <a:schemeClr val="accent6"/>
                </a:solidFill>
              </a:rPr>
              <a:t>GitHub</a:t>
            </a:r>
            <a:endParaRPr lang="en-GB" sz="1600" dirty="0" smtClean="0">
              <a:solidFill>
                <a:schemeClr val="accent6"/>
              </a:solidFill>
            </a:endParaRPr>
          </a:p>
          <a:p>
            <a:r>
              <a:rPr lang="en-GB" sz="2000" dirty="0" smtClean="0">
                <a:solidFill>
                  <a:schemeClr val="accent6"/>
                </a:solidFill>
              </a:rPr>
              <a:t>The Open Source license terms have been defined and incorporated into the code</a:t>
            </a:r>
          </a:p>
          <a:p>
            <a:pPr lvl="1"/>
            <a:r>
              <a:rPr lang="en-GB" sz="1600" dirty="0" smtClean="0">
                <a:solidFill>
                  <a:schemeClr val="accent6"/>
                </a:solidFill>
              </a:rPr>
              <a:t>MIT License</a:t>
            </a:r>
            <a:endParaRPr lang="en-GB" sz="1600" dirty="0">
              <a:solidFill>
                <a:schemeClr val="accent6"/>
              </a:solidFill>
            </a:endParaRPr>
          </a:p>
          <a:p>
            <a:r>
              <a:rPr lang="en-GB" sz="2000" dirty="0" smtClean="0">
                <a:solidFill>
                  <a:schemeClr val="accent6"/>
                </a:solidFill>
              </a:rPr>
              <a:t>The Contributor License terms have been defined and customized for the Pistoia Alliance</a:t>
            </a:r>
          </a:p>
          <a:p>
            <a:pPr lvl="1"/>
            <a:r>
              <a:rPr lang="en-GB" sz="1600" dirty="0" smtClean="0">
                <a:solidFill>
                  <a:schemeClr val="accent6"/>
                </a:solidFill>
              </a:rPr>
              <a:t>Apache</a:t>
            </a:r>
            <a:endParaRPr lang="en-GB" sz="2000" dirty="0" smtClean="0">
              <a:solidFill>
                <a:schemeClr val="accent6"/>
              </a:solidFill>
            </a:endParaRPr>
          </a:p>
          <a:p>
            <a:r>
              <a:rPr lang="en-GB" sz="2000" dirty="0" smtClean="0">
                <a:solidFill>
                  <a:schemeClr val="accent6"/>
                </a:solidFill>
              </a:rPr>
              <a:t>An initial governance structure has been defined to govern the evolution of the technology after the initial release</a:t>
            </a:r>
          </a:p>
          <a:p>
            <a:r>
              <a:rPr lang="en-GB" sz="2000" dirty="0" smtClean="0">
                <a:solidFill>
                  <a:schemeClr val="accent6"/>
                </a:solidFill>
              </a:rPr>
              <a:t>The source code has been “de-</a:t>
            </a:r>
            <a:r>
              <a:rPr lang="en-GB" sz="2000" dirty="0" err="1" smtClean="0">
                <a:solidFill>
                  <a:schemeClr val="accent6"/>
                </a:solidFill>
              </a:rPr>
              <a:t>Pfizerized</a:t>
            </a:r>
            <a:r>
              <a:rPr lang="en-GB" sz="2000" dirty="0" smtClean="0">
                <a:solidFill>
                  <a:schemeClr val="accent6"/>
                </a:solidFill>
              </a:rPr>
              <a:t>” and deposited into </a:t>
            </a:r>
            <a:r>
              <a:rPr lang="en-GB" sz="2000" dirty="0" err="1" smtClean="0">
                <a:solidFill>
                  <a:schemeClr val="accent6"/>
                </a:solidFill>
              </a:rPr>
              <a:t>GitHub</a:t>
            </a:r>
            <a:endParaRPr lang="en-GB" sz="2000" dirty="0" smtClean="0">
              <a:solidFill>
                <a:schemeClr val="accent6"/>
              </a:solidFill>
            </a:endParaRPr>
          </a:p>
          <a:p>
            <a:r>
              <a:rPr lang="en-GB" sz="2000" dirty="0" err="1" smtClean="0">
                <a:solidFill>
                  <a:schemeClr val="accent6"/>
                </a:solidFill>
              </a:rPr>
              <a:t>ChemAxon</a:t>
            </a:r>
            <a:r>
              <a:rPr lang="en-GB" sz="2000" dirty="0" smtClean="0">
                <a:solidFill>
                  <a:schemeClr val="accent6"/>
                </a:solidFill>
              </a:rPr>
              <a:t> has created an applet version of PME (now “HELM Editor”), enabling installation-free evaluation</a:t>
            </a:r>
          </a:p>
          <a:p>
            <a:pPr lvl="1"/>
            <a:r>
              <a:rPr lang="en-GB" sz="1600" dirty="0" smtClean="0">
                <a:solidFill>
                  <a:schemeClr val="accent6"/>
                </a:solidFill>
              </a:rPr>
              <a:t>A user guide developed, video tutorials underway</a:t>
            </a:r>
          </a:p>
          <a:p>
            <a:r>
              <a:rPr lang="en-GB" sz="2000" dirty="0" err="1" smtClean="0">
                <a:solidFill>
                  <a:schemeClr val="accent6"/>
                </a:solidFill>
              </a:rPr>
              <a:t>Accelrys</a:t>
            </a:r>
            <a:r>
              <a:rPr lang="en-GB" sz="2000" dirty="0" smtClean="0">
                <a:solidFill>
                  <a:schemeClr val="accent6"/>
                </a:solidFill>
              </a:rPr>
              <a:t> has demoed prototype HELM reader and writer components in Pipeline Pilot</a:t>
            </a:r>
          </a:p>
          <a:p>
            <a:r>
              <a:rPr lang="en-GB" sz="2000" dirty="0" smtClean="0">
                <a:solidFill>
                  <a:schemeClr val="accent6"/>
                </a:solidFill>
              </a:rPr>
              <a:t>A website, </a:t>
            </a:r>
            <a:r>
              <a:rPr lang="en-GB" sz="2000" dirty="0" err="1" smtClean="0">
                <a:solidFill>
                  <a:schemeClr val="accent6"/>
                </a:solidFill>
              </a:rPr>
              <a:t>OpenHelm.org</a:t>
            </a:r>
            <a:r>
              <a:rPr lang="en-GB" sz="2000" dirty="0" smtClean="0">
                <a:solidFill>
                  <a:schemeClr val="accent6"/>
                </a:solidFill>
              </a:rPr>
              <a:t>, </a:t>
            </a:r>
            <a:r>
              <a:rPr lang="en-GB" sz="2000" dirty="0">
                <a:solidFill>
                  <a:schemeClr val="accent6"/>
                </a:solidFill>
              </a:rPr>
              <a:t>has been developed </a:t>
            </a:r>
            <a:r>
              <a:rPr lang="en-GB" sz="2000" dirty="0" smtClean="0">
                <a:solidFill>
                  <a:schemeClr val="accent6"/>
                </a:solidFill>
              </a:rPr>
              <a:t>to enable interested parties to learn more about the project, get involved, make contributions, etc.</a:t>
            </a:r>
          </a:p>
          <a:p>
            <a:r>
              <a:rPr lang="en-GB" sz="2000" dirty="0" smtClean="0">
                <a:solidFill>
                  <a:schemeClr val="accent6"/>
                </a:solidFill>
              </a:rPr>
              <a:t>Numerous </a:t>
            </a:r>
            <a:r>
              <a:rPr lang="en-GB" sz="2000" dirty="0">
                <a:solidFill>
                  <a:schemeClr val="accent6"/>
                </a:solidFill>
              </a:rPr>
              <a:t>publicity </a:t>
            </a:r>
            <a:r>
              <a:rPr lang="en-GB" sz="2000" dirty="0" smtClean="0">
                <a:solidFill>
                  <a:schemeClr val="accent6"/>
                </a:solidFill>
              </a:rPr>
              <a:t>opportunities have been planned and executed to raise awareness about the project and encourage additional involvement and adoption</a:t>
            </a:r>
            <a:endParaRPr lang="en-GB" sz="20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610600" y="6261000"/>
            <a:ext cx="466725" cy="216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0078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057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hard work has been done</a:t>
            </a:r>
          </a:p>
          <a:p>
            <a:r>
              <a:rPr lang="en-US" dirty="0" smtClean="0"/>
              <a:t>Now we must ensure that:</a:t>
            </a:r>
          </a:p>
          <a:p>
            <a:pPr lvl="1"/>
            <a:r>
              <a:rPr lang="en-US" dirty="0" smtClean="0"/>
              <a:t>HELM continues its growth and evolution in the open source domain</a:t>
            </a:r>
          </a:p>
          <a:p>
            <a:pPr lvl="1"/>
            <a:r>
              <a:rPr lang="en-US" dirty="0" smtClean="0"/>
              <a:t>HELM creates value for our industry through its adoption by biopharmaceutical companies and support by software vendors and service providers</a:t>
            </a:r>
          </a:p>
          <a:p>
            <a:pPr lvl="2"/>
            <a:r>
              <a:rPr lang="en-US" dirty="0" smtClean="0"/>
              <a:t>Great strides with </a:t>
            </a:r>
            <a:r>
              <a:rPr lang="en-US" dirty="0" err="1" smtClean="0"/>
              <a:t>ChemAxon</a:t>
            </a:r>
            <a:r>
              <a:rPr lang="en-US" dirty="0" smtClean="0"/>
              <a:t> and </a:t>
            </a:r>
            <a:r>
              <a:rPr lang="en-US" dirty="0" err="1" smtClean="0"/>
              <a:t>Accelrys</a:t>
            </a:r>
            <a:endParaRPr lang="en-US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321414869"/>
              </p:ext>
            </p:extLst>
          </p:nvPr>
        </p:nvGraphicFramePr>
        <p:xfrm>
          <a:off x="533400" y="2667000"/>
          <a:ext cx="8001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9070" y="2362200"/>
            <a:ext cx="2819400" cy="1752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76600" y="1524000"/>
            <a:ext cx="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26470" y="120712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are here</a:t>
            </a:r>
            <a:endParaRPr lang="en-GB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0343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678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/>
              <a:t>Our team Members (</a:t>
            </a:r>
            <a:r>
              <a:rPr lang="en-US" sz="1400" b="1" i="1" u="sng" dirty="0" smtClean="0"/>
              <a:t>Subteam leads</a:t>
            </a:r>
            <a:r>
              <a:rPr lang="en-US" sz="1400" b="1" dirty="0" smtClean="0"/>
              <a:t>)</a:t>
            </a:r>
          </a:p>
          <a:p>
            <a:r>
              <a:rPr lang="en-US" sz="1200" b="1" i="1" u="sng" dirty="0" err="1" smtClean="0"/>
              <a:t>Akos</a:t>
            </a:r>
            <a:r>
              <a:rPr lang="en-US" sz="1200" b="1" i="1" u="sng" dirty="0" smtClean="0"/>
              <a:t> </a:t>
            </a:r>
            <a:r>
              <a:rPr lang="en-US" sz="1200" b="1" i="1" u="sng" dirty="0"/>
              <a:t>Papp (</a:t>
            </a:r>
            <a:r>
              <a:rPr lang="en-US" sz="1200" b="1" i="1" u="sng" dirty="0" err="1"/>
              <a:t>ChemAxon</a:t>
            </a:r>
            <a:r>
              <a:rPr lang="en-US" sz="1200" b="1" i="1" u="sng" dirty="0"/>
              <a:t>)</a:t>
            </a:r>
          </a:p>
          <a:p>
            <a:r>
              <a:rPr lang="en-US" sz="1200" dirty="0"/>
              <a:t>Alex </a:t>
            </a:r>
            <a:r>
              <a:rPr lang="en-US" sz="1200" dirty="0" err="1"/>
              <a:t>Allardyce</a:t>
            </a:r>
            <a:r>
              <a:rPr lang="en-US" sz="1200" dirty="0"/>
              <a:t> (</a:t>
            </a:r>
            <a:r>
              <a:rPr lang="en-US" sz="1200" dirty="0" err="1"/>
              <a:t>ChemAxon</a:t>
            </a:r>
            <a:r>
              <a:rPr lang="en-US" sz="1200" dirty="0"/>
              <a:t>)</a:t>
            </a:r>
          </a:p>
          <a:p>
            <a:r>
              <a:rPr lang="en-US" sz="1200" dirty="0"/>
              <a:t>Alex </a:t>
            </a:r>
            <a:r>
              <a:rPr lang="en-US" sz="1200" dirty="0" err="1"/>
              <a:t>Drijver</a:t>
            </a:r>
            <a:r>
              <a:rPr lang="en-US" sz="1200" dirty="0"/>
              <a:t> (</a:t>
            </a:r>
            <a:r>
              <a:rPr lang="en-US" sz="1200" dirty="0" err="1"/>
              <a:t>ChemAxon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Andrey</a:t>
            </a:r>
            <a:r>
              <a:rPr lang="en-US" sz="1200" dirty="0"/>
              <a:t> </a:t>
            </a:r>
            <a:r>
              <a:rPr lang="en-US" sz="1200" dirty="0" err="1"/>
              <a:t>Yerin</a:t>
            </a:r>
            <a:r>
              <a:rPr lang="en-US" sz="1200" dirty="0"/>
              <a:t> (ACD labs)</a:t>
            </a:r>
          </a:p>
          <a:p>
            <a:r>
              <a:rPr lang="en-US" sz="1200" dirty="0"/>
              <a:t>Dana </a:t>
            </a:r>
            <a:r>
              <a:rPr lang="en-US" sz="1200" dirty="0" err="1"/>
              <a:t>Vanderwall</a:t>
            </a:r>
            <a:r>
              <a:rPr lang="en-US" sz="1200" dirty="0"/>
              <a:t> (BMS)</a:t>
            </a:r>
          </a:p>
          <a:p>
            <a:r>
              <a:rPr lang="en-US" sz="1200" dirty="0"/>
              <a:t>Ed Currie (</a:t>
            </a:r>
            <a:r>
              <a:rPr lang="en-US" sz="1200" dirty="0" err="1"/>
              <a:t>InfoSys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Edvard</a:t>
            </a:r>
            <a:r>
              <a:rPr lang="en-US" sz="1200" dirty="0"/>
              <a:t> </a:t>
            </a:r>
            <a:r>
              <a:rPr lang="en-US" sz="1200" dirty="0" err="1"/>
              <a:t>Buki</a:t>
            </a:r>
            <a:r>
              <a:rPr lang="en-US" sz="1200" dirty="0"/>
              <a:t> (</a:t>
            </a:r>
            <a:r>
              <a:rPr lang="en-US" sz="1200" dirty="0" err="1"/>
              <a:t>ChemAxon</a:t>
            </a:r>
            <a:r>
              <a:rPr lang="en-US" sz="1200" dirty="0"/>
              <a:t>)</a:t>
            </a:r>
          </a:p>
          <a:p>
            <a:r>
              <a:rPr lang="en-US" sz="1200" dirty="0"/>
              <a:t>Hans de </a:t>
            </a:r>
            <a:r>
              <a:rPr lang="en-US" sz="1200" dirty="0" err="1"/>
              <a:t>Bie</a:t>
            </a:r>
            <a:r>
              <a:rPr lang="en-US" sz="1200" dirty="0"/>
              <a:t> (</a:t>
            </a:r>
            <a:r>
              <a:rPr lang="en-US" sz="1200" dirty="0" err="1"/>
              <a:t>ACDLabs</a:t>
            </a:r>
            <a:r>
              <a:rPr lang="en-US" sz="1200" dirty="0"/>
              <a:t>)</a:t>
            </a:r>
          </a:p>
          <a:p>
            <a:r>
              <a:rPr lang="en-US" sz="1200" dirty="0"/>
              <a:t>Ian Stott (Unilever)</a:t>
            </a:r>
          </a:p>
          <a:p>
            <a:r>
              <a:rPr lang="en-US" sz="1200" dirty="0"/>
              <a:t>Jerry Winter (Unilever)</a:t>
            </a:r>
          </a:p>
          <a:p>
            <a:r>
              <a:rPr lang="en-US" sz="1200" dirty="0" err="1"/>
              <a:t>Jinbo</a:t>
            </a:r>
            <a:r>
              <a:rPr lang="en-US" sz="1200" dirty="0"/>
              <a:t> Lee (</a:t>
            </a:r>
            <a:r>
              <a:rPr lang="en-US" sz="1200" dirty="0" err="1"/>
              <a:t>Scilligence</a:t>
            </a:r>
            <a:r>
              <a:rPr lang="en-US" sz="1200" dirty="0"/>
              <a:t>)</a:t>
            </a:r>
          </a:p>
          <a:p>
            <a:r>
              <a:rPr lang="en-US" sz="1200" dirty="0"/>
              <a:t>John Smith (GSK)</a:t>
            </a:r>
          </a:p>
          <a:p>
            <a:r>
              <a:rPr lang="en-US" sz="1200" b="1" i="1" u="sng" dirty="0"/>
              <a:t>John Wise (Pistoia)</a:t>
            </a:r>
          </a:p>
          <a:p>
            <a:r>
              <a:rPr lang="en-US" sz="1200" dirty="0"/>
              <a:t>Keith Taylor (</a:t>
            </a:r>
            <a:r>
              <a:rPr lang="en-US" sz="1200" dirty="0" err="1"/>
              <a:t>Accelrys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Kirti</a:t>
            </a:r>
            <a:r>
              <a:rPr lang="en-US" sz="1200" dirty="0"/>
              <a:t> Jindal (</a:t>
            </a:r>
            <a:r>
              <a:rPr lang="en-US" sz="1200" dirty="0" err="1"/>
              <a:t>InfoSys</a:t>
            </a:r>
            <a:r>
              <a:rPr lang="en-US" sz="1200" dirty="0"/>
              <a:t>)</a:t>
            </a:r>
          </a:p>
          <a:p>
            <a:r>
              <a:rPr lang="en-US" sz="1200" b="1" i="1" u="sng" dirty="0"/>
              <a:t>Matthias Nolte (BMS)</a:t>
            </a:r>
          </a:p>
          <a:p>
            <a:r>
              <a:rPr lang="en-US" sz="1200" dirty="0"/>
              <a:t>Michael Cui (GSK)</a:t>
            </a:r>
          </a:p>
          <a:p>
            <a:r>
              <a:rPr lang="en-US" sz="1200" dirty="0"/>
              <a:t>Mike Travers (CDD)</a:t>
            </a:r>
          </a:p>
          <a:p>
            <a:r>
              <a:rPr lang="en-US" sz="1200" dirty="0"/>
              <a:t>Rama </a:t>
            </a:r>
            <a:r>
              <a:rPr lang="en-US" sz="1200" dirty="0" err="1"/>
              <a:t>Bhamidpati</a:t>
            </a:r>
            <a:r>
              <a:rPr lang="en-US" sz="1200" dirty="0"/>
              <a:t> (GSK</a:t>
            </a:r>
            <a:r>
              <a:rPr lang="en-US" sz="1200" dirty="0" smtClean="0"/>
              <a:t>)</a:t>
            </a:r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678363"/>
          </a:xfrm>
        </p:spPr>
        <p:txBody>
          <a:bodyPr>
            <a:noAutofit/>
          </a:bodyPr>
          <a:lstStyle/>
          <a:p>
            <a:r>
              <a:rPr lang="en-US" sz="1200" dirty="0"/>
              <a:t>Roland </a:t>
            </a:r>
            <a:r>
              <a:rPr lang="en-US" sz="1200" dirty="0" err="1"/>
              <a:t>Knispel</a:t>
            </a:r>
            <a:r>
              <a:rPr lang="en-US" sz="1200" dirty="0"/>
              <a:t> (</a:t>
            </a:r>
            <a:r>
              <a:rPr lang="en-US" sz="1200" dirty="0" err="1"/>
              <a:t>ChemAxon</a:t>
            </a:r>
            <a:r>
              <a:rPr lang="en-US" sz="1200" dirty="0"/>
              <a:t>)</a:t>
            </a:r>
          </a:p>
          <a:p>
            <a:r>
              <a:rPr lang="en-US" sz="1200" dirty="0"/>
              <a:t>Roland Molnar </a:t>
            </a:r>
            <a:r>
              <a:rPr lang="en-US" sz="1200" dirty="0" smtClean="0"/>
              <a:t>(</a:t>
            </a:r>
            <a:r>
              <a:rPr lang="en-US" sz="1200" dirty="0" err="1" smtClean="0"/>
              <a:t>ChemAxon</a:t>
            </a:r>
            <a:r>
              <a:rPr lang="en-US" sz="1200" dirty="0" smtClean="0"/>
              <a:t>)</a:t>
            </a:r>
            <a:endParaRPr lang="en-US" sz="1200" dirty="0"/>
          </a:p>
          <a:p>
            <a:r>
              <a:rPr lang="en-US" sz="1200" b="1" i="1" u="sng" dirty="0"/>
              <a:t>Sergio Rotstein (Pfizer)</a:t>
            </a:r>
          </a:p>
          <a:p>
            <a:r>
              <a:rPr lang="en-US" sz="1200" dirty="0"/>
              <a:t>Stefan </a:t>
            </a:r>
            <a:r>
              <a:rPr lang="en-US" sz="1200" dirty="0" err="1"/>
              <a:t>Klostermann</a:t>
            </a:r>
            <a:r>
              <a:rPr lang="en-US" sz="1200" dirty="0"/>
              <a:t> (Roche)</a:t>
            </a:r>
          </a:p>
          <a:p>
            <a:r>
              <a:rPr lang="en-US" sz="1200" dirty="0"/>
              <a:t>Ted Slater (</a:t>
            </a:r>
            <a:r>
              <a:rPr lang="en-US" sz="1200" dirty="0" err="1"/>
              <a:t>OpenBEL</a:t>
            </a:r>
            <a:r>
              <a:rPr lang="en-US" sz="1200" dirty="0"/>
              <a:t>)</a:t>
            </a:r>
          </a:p>
          <a:p>
            <a:r>
              <a:rPr lang="en-US" sz="1200" b="1" i="1" u="sng" dirty="0" err="1"/>
              <a:t>Tianhong</a:t>
            </a:r>
            <a:r>
              <a:rPr lang="en-US" sz="1200" b="1" i="1" u="sng" dirty="0"/>
              <a:t> Zhang (Pfizer)</a:t>
            </a:r>
          </a:p>
          <a:p>
            <a:r>
              <a:rPr lang="en-US" sz="1200" dirty="0"/>
              <a:t>Tony Yuan (</a:t>
            </a:r>
            <a:r>
              <a:rPr lang="en-US" sz="1200" dirty="0" err="1"/>
              <a:t>Scilligence</a:t>
            </a:r>
            <a:r>
              <a:rPr lang="en-US" sz="1200" dirty="0"/>
              <a:t>)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400" b="1" dirty="0" smtClean="0"/>
              <a:t>Our Steering Committee</a:t>
            </a:r>
          </a:p>
          <a:p>
            <a:r>
              <a:rPr lang="en-US" sz="1200" dirty="0" smtClean="0"/>
              <a:t>John </a:t>
            </a:r>
            <a:r>
              <a:rPr lang="en-US" sz="1200" dirty="0"/>
              <a:t>Wise (Pistoia Alliance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Margret </a:t>
            </a:r>
            <a:r>
              <a:rPr lang="en-US" sz="1200" dirty="0" err="1"/>
              <a:t>Assfalg</a:t>
            </a:r>
            <a:r>
              <a:rPr lang="en-US" sz="1200" dirty="0"/>
              <a:t> (Roche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Leah </a:t>
            </a:r>
            <a:r>
              <a:rPr lang="en-US" sz="1200" dirty="0"/>
              <a:t>O'Brien (GSK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Ramesh </a:t>
            </a:r>
            <a:r>
              <a:rPr lang="en-US" sz="1200" dirty="0" err="1"/>
              <a:t>Dervasula</a:t>
            </a:r>
            <a:r>
              <a:rPr lang="en-US" sz="1200" dirty="0"/>
              <a:t> (BMS)  </a:t>
            </a:r>
            <a:endParaRPr lang="en-US" sz="1200" dirty="0" smtClean="0"/>
          </a:p>
          <a:p>
            <a:r>
              <a:rPr lang="en-US" sz="1200" dirty="0" err="1" smtClean="0"/>
              <a:t>Christoph</a:t>
            </a:r>
            <a:r>
              <a:rPr lang="en-US" sz="1200" dirty="0" smtClean="0"/>
              <a:t> </a:t>
            </a:r>
            <a:r>
              <a:rPr lang="en-US" sz="1200" dirty="0" err="1"/>
              <a:t>Brockel</a:t>
            </a:r>
            <a:r>
              <a:rPr lang="en-US" sz="1200" dirty="0"/>
              <a:t> (Pfizer) </a:t>
            </a:r>
            <a:endParaRPr lang="en-US" sz="1200" dirty="0" smtClean="0"/>
          </a:p>
          <a:p>
            <a:r>
              <a:rPr lang="en-US" sz="1200" dirty="0" smtClean="0"/>
              <a:t>Alex </a:t>
            </a:r>
            <a:r>
              <a:rPr lang="en-US" sz="1200" dirty="0" err="1"/>
              <a:t>Drijver</a:t>
            </a:r>
            <a:r>
              <a:rPr lang="en-US" sz="1200" dirty="0"/>
              <a:t> (</a:t>
            </a:r>
            <a:r>
              <a:rPr lang="en-US" sz="1200" dirty="0" err="1"/>
              <a:t>ChemAxon</a:t>
            </a:r>
            <a:r>
              <a:rPr lang="en-US" sz="1200" dirty="0" smtClean="0"/>
              <a:t>)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400" b="1" dirty="0" smtClean="0"/>
              <a:t>Our </a:t>
            </a:r>
            <a:r>
              <a:rPr lang="en-US" sz="1400" b="1" u="sng" dirty="0" smtClean="0"/>
              <a:t>Excellent</a:t>
            </a:r>
            <a:r>
              <a:rPr lang="en-US" sz="1400" b="1" dirty="0" smtClean="0"/>
              <a:t> Project Manager</a:t>
            </a:r>
          </a:p>
          <a:p>
            <a:r>
              <a:rPr lang="en-US" sz="1200" dirty="0" smtClean="0"/>
              <a:t>Claire Bellamy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019800"/>
            <a:ext cx="7868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Special thanks to </a:t>
            </a:r>
            <a:r>
              <a:rPr lang="en-US" sz="1400" dirty="0" err="1" smtClean="0">
                <a:solidFill>
                  <a:srgbClr val="002060"/>
                </a:solidFill>
              </a:rPr>
              <a:t>ChemAxon</a:t>
            </a:r>
            <a:r>
              <a:rPr lang="en-US" sz="1400" dirty="0" smtClean="0">
                <a:solidFill>
                  <a:srgbClr val="002060"/>
                </a:solidFill>
              </a:rPr>
              <a:t> for their generous contribution of software development resources!!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8612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295400"/>
            <a:ext cx="3657600" cy="337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8659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What is a “Biomolecule”?</a:t>
            </a:r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118939" y="1403412"/>
            <a:ext cx="1076476" cy="1049337"/>
            <a:chOff x="1086" y="2879"/>
            <a:chExt cx="678" cy="6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AutoShape 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86" y="2880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200">
                  <a:solidFill>
                    <a:srgbClr val="003366"/>
                  </a:solidFill>
                </a:rPr>
                <a:t>Peptides</a:t>
              </a:r>
            </a:p>
          </p:txBody>
        </p:sp>
        <p:pic>
          <p:nvPicPr>
            <p:cNvPr id="7" name="Picture 7" descr="t4-3-single-peptide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7" cstate="print">
              <a:clrChange>
                <a:clrFrom>
                  <a:srgbClr val="220000"/>
                </a:clrFrom>
                <a:clrTo>
                  <a:srgbClr val="22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" y="2879"/>
              <a:ext cx="44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122729" y="3023422"/>
            <a:ext cx="1076476" cy="1047750"/>
            <a:chOff x="660" y="1992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AutoShape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60" y="1992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200" dirty="0">
                  <a:solidFill>
                    <a:srgbClr val="003366"/>
                  </a:solidFill>
                </a:rPr>
                <a:t>Therapeutic Proteins</a:t>
              </a:r>
            </a:p>
          </p:txBody>
        </p:sp>
        <p:pic>
          <p:nvPicPr>
            <p:cNvPr id="10" name="Picture 10" descr="250px-BMP2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" y="1997"/>
              <a:ext cx="448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601290" y="4632038"/>
            <a:ext cx="1076476" cy="1047750"/>
            <a:chOff x="1086" y="1116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AutoShap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86" y="1116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wrap="none"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200">
                  <a:solidFill>
                    <a:srgbClr val="003366"/>
                  </a:solidFill>
                </a:rPr>
                <a:t>ADCs</a:t>
              </a:r>
            </a:p>
          </p:txBody>
        </p:sp>
        <p:grpSp>
          <p:nvGrpSpPr>
            <p:cNvPr id="13" name="Group 13"/>
            <p:cNvGrpSpPr>
              <a:grpSpLocks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1205" y="1153"/>
              <a:ext cx="414" cy="464"/>
              <a:chOff x="1260" y="1216"/>
              <a:chExt cx="304" cy="339"/>
            </a:xfrm>
          </p:grpSpPr>
          <p:pic>
            <p:nvPicPr>
              <p:cNvPr id="14" name="Picture 14" descr="Ab"/>
              <p:cNvPicPr preferRelativeResize="0"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" y="1216"/>
                <a:ext cx="304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Oval 15"/>
              <p:cNvSpPr>
                <a:spLocks noChangeArrowheads="1"/>
              </p:cNvSpPr>
              <p:nvPr/>
            </p:nvSpPr>
            <p:spPr bwMode="auto">
              <a:xfrm>
                <a:off x="1453" y="1445"/>
                <a:ext cx="78" cy="66"/>
              </a:xfrm>
              <a:prstGeom prst="ellipse">
                <a:avLst/>
              </a:prstGeom>
              <a:solidFill>
                <a:srgbClr val="C41300"/>
              </a:solidFill>
              <a:ln w="9525">
                <a:solidFill>
                  <a:srgbClr val="C41300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2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597501" y="3023422"/>
            <a:ext cx="1076476" cy="1047750"/>
            <a:chOff x="234" y="1116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2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34" y="1116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wrap="none"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200" dirty="0">
                  <a:solidFill>
                    <a:srgbClr val="003366"/>
                  </a:solidFill>
                </a:rPr>
                <a:t>Antibodies</a:t>
              </a:r>
            </a:p>
          </p:txBody>
        </p:sp>
        <p:pic>
          <p:nvPicPr>
            <p:cNvPr id="18" name="Picture 22" descr="Ab"/>
            <p:cNvPicPr preferRelativeResize="0"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" y="1131"/>
              <a:ext cx="444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70"/>
          <p:cNvGrpSpPr>
            <a:grpSpLocks/>
          </p:cNvGrpSpPr>
          <p:nvPr/>
        </p:nvGrpSpPr>
        <p:grpSpPr bwMode="auto">
          <a:xfrm>
            <a:off x="3208641" y="4610295"/>
            <a:ext cx="1076476" cy="1047750"/>
            <a:chOff x="729" y="2140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AutoShape 7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29" y="2140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200">
                  <a:solidFill>
                    <a:srgbClr val="003366"/>
                  </a:solidFill>
                </a:rPr>
                <a:t>Vaccines</a:t>
              </a:r>
            </a:p>
          </p:txBody>
        </p:sp>
        <p:pic>
          <p:nvPicPr>
            <p:cNvPr id="21" name="Picture 7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" y="2199"/>
              <a:ext cx="532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1586030" y="1404773"/>
            <a:ext cx="1076476" cy="1047750"/>
            <a:chOff x="3790952" y="3062502"/>
            <a:chExt cx="1076476" cy="10477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AutoShape 7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90952" y="3062502"/>
              <a:ext cx="1076476" cy="10477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200" dirty="0" smtClean="0">
                  <a:solidFill>
                    <a:srgbClr val="003366"/>
                  </a:solidFill>
                </a:rPr>
                <a:t>ASOs </a:t>
              </a:r>
            </a:p>
            <a:p>
              <a:pPr algn="ctr">
                <a:spcBef>
                  <a:spcPct val="20000"/>
                </a:spcBef>
              </a:pPr>
              <a:r>
                <a:rPr lang="en-US" sz="1200" dirty="0" err="1" smtClean="0">
                  <a:solidFill>
                    <a:srgbClr val="003366"/>
                  </a:solidFill>
                </a:rPr>
                <a:t>siRNAs</a:t>
              </a:r>
              <a:endParaRPr lang="en-US" sz="1200" dirty="0">
                <a:solidFill>
                  <a:srgbClr val="003366"/>
                </a:solidFill>
              </a:endParaRPr>
            </a:p>
          </p:txBody>
        </p:sp>
        <p:pic>
          <p:nvPicPr>
            <p:cNvPr id="24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943589" y="3187634"/>
              <a:ext cx="8572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6" name="TextBox 25"/>
          <p:cNvSpPr txBox="1"/>
          <p:nvPr/>
        </p:nvSpPr>
        <p:spPr>
          <a:xfrm>
            <a:off x="5166230" y="1531203"/>
            <a:ext cx="295040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66"/>
                </a:solidFill>
              </a:rPr>
              <a:t>For our purposes, anything that is </a:t>
            </a:r>
            <a:r>
              <a:rPr lang="en-US" sz="1600" i="1" dirty="0" smtClean="0">
                <a:solidFill>
                  <a:srgbClr val="003366"/>
                </a:solidFill>
              </a:rPr>
              <a:t>not a small molecule</a:t>
            </a:r>
            <a:r>
              <a:rPr lang="en-US" sz="1600" dirty="0" smtClean="0">
                <a:solidFill>
                  <a:srgbClr val="003366"/>
                </a:solidFill>
              </a:rPr>
              <a:t> is a biomolecule</a:t>
            </a:r>
            <a:endParaRPr lang="en-US" sz="1600" i="1" dirty="0">
              <a:solidFill>
                <a:srgbClr val="0033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66230" y="3048000"/>
            <a:ext cx="2950404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rgbClr val="003366"/>
                </a:solidFill>
              </a:rPr>
              <a:t>Goal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3366"/>
                </a:solidFill>
              </a:rPr>
              <a:t>Eliminate </a:t>
            </a:r>
            <a:r>
              <a:rPr lang="en-US" sz="1600" i="1" u="sng" dirty="0">
                <a:solidFill>
                  <a:srgbClr val="003366"/>
                </a:solidFill>
              </a:rPr>
              <a:t>b</a:t>
            </a:r>
            <a:r>
              <a:rPr lang="en-US" sz="1600" i="1" u="sng" dirty="0" smtClean="0">
                <a:solidFill>
                  <a:srgbClr val="003366"/>
                </a:solidFill>
              </a:rPr>
              <a:t>iomolecule penalty</a:t>
            </a:r>
            <a:r>
              <a:rPr lang="en-US" sz="1600" u="sng" dirty="0" smtClean="0">
                <a:solidFill>
                  <a:srgbClr val="003366"/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3366"/>
                </a:solidFill>
              </a:rPr>
              <a:t>Make these entities </a:t>
            </a:r>
            <a:r>
              <a:rPr lang="en-US" sz="1600" i="1" u="sng" dirty="0" smtClean="0">
                <a:solidFill>
                  <a:srgbClr val="003366"/>
                </a:solidFill>
              </a:rPr>
              <a:t>first</a:t>
            </a:r>
            <a:r>
              <a:rPr lang="en-US" sz="1600" i="1" u="sng" dirty="0">
                <a:solidFill>
                  <a:srgbClr val="003366"/>
                </a:solidFill>
              </a:rPr>
              <a:t>-class </a:t>
            </a:r>
            <a:r>
              <a:rPr lang="en-US" sz="1600" i="1" u="sng" dirty="0" smtClean="0">
                <a:solidFill>
                  <a:srgbClr val="003366"/>
                </a:solidFill>
              </a:rPr>
              <a:t>citizens</a:t>
            </a:r>
            <a:r>
              <a:rPr lang="en-US" sz="1600" dirty="0" smtClean="0">
                <a:solidFill>
                  <a:srgbClr val="003366"/>
                </a:solidFill>
              </a:rPr>
              <a:t> </a:t>
            </a:r>
            <a:r>
              <a:rPr lang="en-US" sz="1600" dirty="0">
                <a:solidFill>
                  <a:srgbClr val="003366"/>
                </a:solidFill>
              </a:rPr>
              <a:t>of the </a:t>
            </a:r>
            <a:r>
              <a:rPr lang="en-US" sz="1600" dirty="0" smtClean="0">
                <a:solidFill>
                  <a:srgbClr val="003366"/>
                </a:solidFill>
              </a:rPr>
              <a:t>Informatics tool portfolio</a:t>
            </a:r>
            <a:endParaRPr lang="en-US" sz="1600" dirty="0">
              <a:solidFill>
                <a:srgbClr val="003366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440738" y="6543675"/>
            <a:ext cx="474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2A031B90-F416-D64F-8A49-02D8DC3002D6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7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297631" y="990600"/>
            <a:ext cx="400110" cy="949498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algn="ctr"/>
            <a:r>
              <a:rPr lang="en-US" sz="1400" b="1" dirty="0" smtClean="0"/>
              <a:t>GAP</a:t>
            </a:r>
            <a:endParaRPr lang="en-US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what’s the problem?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1857086" y="2138099"/>
            <a:ext cx="3487917" cy="348791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667169" y="2139674"/>
            <a:ext cx="3487917" cy="348791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313" y="3516441"/>
            <a:ext cx="1149906" cy="7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/>
          <p:cNvCxnSpPr/>
          <p:nvPr/>
        </p:nvCxnSpPr>
        <p:spPr bwMode="auto">
          <a:xfrm>
            <a:off x="4353887" y="4335250"/>
            <a:ext cx="75500" cy="3775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1127" y="2967657"/>
            <a:ext cx="137319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829" y="2850225"/>
            <a:ext cx="1203313" cy="160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0731" y="4301954"/>
            <a:ext cx="843439" cy="53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634825" y="3569375"/>
            <a:ext cx="1212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3366"/>
                </a:solidFill>
              </a:rPr>
              <a:t>Small Molecules</a:t>
            </a:r>
            <a:endParaRPr lang="en-US" sz="1800" dirty="0">
              <a:solidFill>
                <a:srgbClr val="0033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3641" y="369739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3366"/>
                </a:solidFill>
              </a:rPr>
              <a:t>Sequences</a:t>
            </a:r>
            <a:endParaRPr lang="en-US" sz="1800" dirty="0">
              <a:solidFill>
                <a:srgbClr val="00336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5385" y="5645063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3366"/>
                </a:solidFill>
              </a:rPr>
              <a:t>Biomolecules</a:t>
            </a:r>
            <a:endParaRPr lang="en-US" sz="1800" dirty="0">
              <a:solidFill>
                <a:srgbClr val="0033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0091" y="1632321"/>
            <a:ext cx="2140953" cy="307777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Small Molecule Tools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45003" y="1632320"/>
            <a:ext cx="2140953" cy="307777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Sequence-Based Tools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298949" y="990600"/>
            <a:ext cx="400110" cy="949498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algn="ctr"/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4506718" y="2004106"/>
            <a:ext cx="0" cy="2915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3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1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440738" y="6543675"/>
            <a:ext cx="474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2A031B90-F416-D64F-8A49-02D8DC3002D6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7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“Fit-for-Purpose” Structure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29384" y="2468881"/>
            <a:ext cx="5004816" cy="195072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marL="0" indent="0">
              <a:buNone/>
            </a:pPr>
            <a:r>
              <a:rPr lang="en-US" dirty="0" smtClean="0"/>
              <a:t>We need to enable the representation, manipulation and visualization of each molecule type</a:t>
            </a:r>
            <a:r>
              <a:rPr lang="en-US" dirty="0"/>
              <a:t> </a:t>
            </a:r>
            <a:r>
              <a:rPr lang="en-US" dirty="0" smtClean="0"/>
              <a:t>in a way that is appropriate for its size and complexity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440738" y="6543675"/>
            <a:ext cx="474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2A031B90-F416-D64F-8A49-02D8DC3002D6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0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for Purpose: “Monomer” </a:t>
            </a:r>
            <a:r>
              <a:rPr lang="en-US" dirty="0"/>
              <a:t>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5763" y="1143000"/>
            <a:ext cx="8370887" cy="4703763"/>
          </a:xfrm>
        </p:spPr>
        <p:txBody>
          <a:bodyPr/>
          <a:lstStyle/>
          <a:p>
            <a:r>
              <a:rPr lang="en-US" dirty="0" smtClean="0"/>
              <a:t>While you </a:t>
            </a:r>
            <a:r>
              <a:rPr lang="en-US" i="1" dirty="0" smtClean="0"/>
              <a:t>could</a:t>
            </a:r>
            <a:r>
              <a:rPr lang="en-US" dirty="0" smtClean="0"/>
              <a:t> draw out an oligonucleotide like this: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representation is likely more intuitive / practical: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t="39054" b="39055"/>
          <a:stretch>
            <a:fillRect/>
          </a:stretch>
        </p:blipFill>
        <p:spPr bwMode="auto">
          <a:xfrm>
            <a:off x="609600" y="3955474"/>
            <a:ext cx="8056040" cy="76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/>
          <p:cNvSpPr/>
          <p:nvPr/>
        </p:nvSpPr>
        <p:spPr bwMode="auto">
          <a:xfrm>
            <a:off x="427760" y="3886200"/>
            <a:ext cx="2078182" cy="928255"/>
          </a:xfrm>
          <a:prstGeom prst="ellipse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17854395">
            <a:off x="3169442" y="3979922"/>
            <a:ext cx="429491" cy="2111889"/>
          </a:xfrm>
          <a:prstGeom prst="downArrow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58244" y="5029200"/>
            <a:ext cx="4528556" cy="1600200"/>
          </a:xfrm>
          <a:prstGeom prst="ellipse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50" t="29325" r="19312" b="28352"/>
          <a:stretch>
            <a:fillRect/>
          </a:stretch>
        </p:blipFill>
        <p:spPr bwMode="auto">
          <a:xfrm>
            <a:off x="4721439" y="5333396"/>
            <a:ext cx="3467785" cy="101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440738" y="6543675"/>
            <a:ext cx="474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2A031B90-F416-D64F-8A49-02D8DC3002D6}" type="slidenum">
              <a:rPr lang="en-US"/>
              <a:pPr/>
              <a:t>6</a:t>
            </a:fld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676400"/>
            <a:ext cx="6057900" cy="1524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288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 for Purpose: Sequence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5763" y="1530350"/>
            <a:ext cx="8370887" cy="4316413"/>
          </a:xfrm>
        </p:spPr>
        <p:txBody>
          <a:bodyPr/>
          <a:lstStyle/>
          <a:p>
            <a:r>
              <a:rPr lang="en-US" sz="2000" dirty="0" smtClean="0"/>
              <a:t>But even </a:t>
            </a:r>
            <a:r>
              <a:rPr lang="en-US" sz="2000" dirty="0"/>
              <a:t>the monomer level representation would not scale well to </a:t>
            </a:r>
            <a:r>
              <a:rPr lang="en-US" sz="2000" dirty="0" smtClean="0"/>
              <a:t>proteins </a:t>
            </a:r>
            <a:r>
              <a:rPr lang="en-US" sz="2000" dirty="0"/>
              <a:t>with hundreds of amino acids. Larger molecules require a more sequence-oriented representation: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Picture 5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449" y="2996380"/>
            <a:ext cx="6433295" cy="1151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440738" y="6543675"/>
            <a:ext cx="474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2A031B90-F416-D64F-8A49-02D8DC3002D6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84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 for Purpose: Component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5763" y="1295400"/>
            <a:ext cx="8370887" cy="4316413"/>
          </a:xfrm>
        </p:spPr>
        <p:txBody>
          <a:bodyPr/>
          <a:lstStyle/>
          <a:p>
            <a:r>
              <a:rPr lang="en-US" sz="2000" dirty="0" smtClean="0"/>
              <a:t>For </a:t>
            </a:r>
            <a:r>
              <a:rPr lang="en-US" sz="2000" dirty="0"/>
              <a:t>multi-component structures such as antibody drug </a:t>
            </a:r>
            <a:r>
              <a:rPr lang="en-US" sz="2000" dirty="0" smtClean="0"/>
              <a:t>conjugates, component </a:t>
            </a:r>
            <a:r>
              <a:rPr lang="en-US" sz="2000" dirty="0"/>
              <a:t>level representations are required to enable each component to </a:t>
            </a:r>
            <a:r>
              <a:rPr lang="en-US" sz="2000" dirty="0" smtClean="0"/>
              <a:t>dealt with separately.</a:t>
            </a:r>
            <a:endParaRPr lang="en-US" sz="2000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76742390"/>
              </p:ext>
            </p:extLst>
          </p:nvPr>
        </p:nvGraphicFramePr>
        <p:xfrm>
          <a:off x="3876737" y="3514837"/>
          <a:ext cx="3430587" cy="1852613"/>
        </p:xfrm>
        <a:graphic>
          <a:graphicData uri="http://schemas.openxmlformats.org/presentationml/2006/ole">
            <p:oleObj spid="_x0000_s4212" name="MarvinOLE" r:id="rId3" imgW="3426781" imgH="1855433" progId="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42269" y="2810508"/>
            <a:ext cx="2463685" cy="307777"/>
          </a:xfrm>
          <a:prstGeom prst="rect">
            <a:avLst/>
          </a:prstGeom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“Collapsed” Antibody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13522" y="5532938"/>
            <a:ext cx="2838589" cy="307777"/>
          </a:xfrm>
          <a:prstGeom prst="rect">
            <a:avLst/>
          </a:prstGeom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Expanded Drug</a:t>
            </a:r>
            <a:endParaRPr lang="en-US" sz="1400" dirty="0"/>
          </a:p>
        </p:txBody>
      </p:sp>
      <p:sp>
        <p:nvSpPr>
          <p:cNvPr id="16" name="Oval 15"/>
          <p:cNvSpPr/>
          <p:nvPr/>
        </p:nvSpPr>
        <p:spPr bwMode="auto">
          <a:xfrm>
            <a:off x="3474720" y="3261485"/>
            <a:ext cx="640080" cy="62265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rPr>
              <a:t>Ab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440738" y="6543675"/>
            <a:ext cx="474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2A031B90-F416-D64F-8A49-02D8DC3002D6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6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800" dirty="0"/>
              <a:t>ierarchical </a:t>
            </a:r>
            <a:r>
              <a:rPr lang="en-US" sz="2800" b="1" u="sng" dirty="0">
                <a:solidFill>
                  <a:srgbClr val="006D9C"/>
                </a:solidFill>
              </a:rPr>
              <a:t>E</a:t>
            </a:r>
            <a:r>
              <a:rPr lang="en-US" sz="2800" dirty="0"/>
              <a:t>diting </a:t>
            </a:r>
            <a:r>
              <a:rPr lang="en-US" sz="2800" b="1" u="sng" dirty="0">
                <a:solidFill>
                  <a:srgbClr val="006D9C"/>
                </a:solidFill>
              </a:rPr>
              <a:t>L</a:t>
            </a:r>
            <a:r>
              <a:rPr lang="en-US" sz="2800" dirty="0"/>
              <a:t>anguage for </a:t>
            </a:r>
            <a:r>
              <a:rPr lang="en-US" sz="2800" b="1" u="sng" dirty="0">
                <a:solidFill>
                  <a:srgbClr val="006D9C"/>
                </a:solidFill>
              </a:rPr>
              <a:t>M</a:t>
            </a:r>
            <a:r>
              <a:rPr lang="en-US" sz="2800" dirty="0"/>
              <a:t>acromolecules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2A031B90-F416-D64F-8A49-02D8DC3002D6}" type="slidenum">
              <a:rPr lang="en-US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524000"/>
            <a:ext cx="8229600" cy="4267200"/>
          </a:xfrm>
        </p:spPr>
        <p:txBody>
          <a:bodyPr/>
          <a:lstStyle/>
          <a:p>
            <a:pPr lvl="1"/>
            <a:r>
              <a:rPr lang="en-US" dirty="0" smtClean="0"/>
              <a:t>Hierarchical </a:t>
            </a:r>
            <a:r>
              <a:rPr lang="en-US" dirty="0"/>
              <a:t>– Amenable to the various “levels”</a:t>
            </a:r>
          </a:p>
          <a:p>
            <a:pPr lvl="2"/>
            <a:r>
              <a:rPr lang="en-US" dirty="0"/>
              <a:t>Complex Polymer ⇒ Simple Polymer ⇒ Monomer ⇒ Atom</a:t>
            </a:r>
          </a:p>
          <a:p>
            <a:pPr lvl="1"/>
            <a:r>
              <a:rPr lang="en-US" dirty="0"/>
              <a:t>Extensible</a:t>
            </a:r>
          </a:p>
          <a:p>
            <a:pPr lvl="2"/>
            <a:r>
              <a:rPr lang="en-US" dirty="0"/>
              <a:t>Allowing addition of new biopolymer types</a:t>
            </a:r>
          </a:p>
          <a:p>
            <a:pPr lvl="1"/>
            <a:r>
              <a:rPr lang="en-US" dirty="0"/>
              <a:t>(Reasonably) comprehensive</a:t>
            </a:r>
          </a:p>
          <a:p>
            <a:pPr lvl="2"/>
            <a:r>
              <a:rPr lang="en-US" dirty="0"/>
              <a:t>e.g. Allowing representation of oligonucleotide hybridization</a:t>
            </a:r>
          </a:p>
          <a:p>
            <a:pPr lvl="1"/>
            <a:r>
              <a:rPr lang="en-US" dirty="0" err="1"/>
              <a:t>Canonicalizable</a:t>
            </a:r>
            <a:endParaRPr lang="en-US" dirty="0"/>
          </a:p>
          <a:p>
            <a:pPr lvl="2"/>
            <a:r>
              <a:rPr lang="en-US" dirty="0"/>
              <a:t>Facilitating uniqueness checking</a:t>
            </a:r>
          </a:p>
          <a:p>
            <a:pPr lvl="1"/>
            <a:r>
              <a:rPr lang="en-US" dirty="0"/>
              <a:t>(Somewhat) human-</a:t>
            </a:r>
            <a:r>
              <a:rPr lang="en-US" dirty="0" smtClean="0"/>
              <a:t>readable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09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ba3vloQ0KlJiWnv3AnG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ZPjALjrEyt2aNa_W2cM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NrksexuU6CLx7WOC7bo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779hdb4ES1Hap6vgwbU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Lev7rnxECrToqfYDgP.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7GlnjJj0.hR._N4CCzE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Aaswfcr0CSUfAjDK45L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SjqKDXCkyuyAtIIp11m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XRRJEPxE.tW.yHgwWaA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gp.jZFokOOggcVPez7i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779hdb4ES1Hap6vgwbU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779hdb4ES1Hap6vgwbU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SMNv4lqUmP1Y2zkRlVc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5rApjO8E2iX2.V3R.kL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KM2bZydUSfRu7gaFm8lg"/>
</p:tagLst>
</file>

<file path=ppt/theme/theme1.xml><?xml version="1.0" encoding="utf-8"?>
<a:theme xmlns:a="http://schemas.openxmlformats.org/drawingml/2006/main" name="Pfizer Simple 2013">
  <a:themeElements>
    <a:clrScheme name="">
      <a:dk1>
        <a:srgbClr val="666666"/>
      </a:dk1>
      <a:lt1>
        <a:srgbClr val="FFFFFF"/>
      </a:lt1>
      <a:dk2>
        <a:srgbClr val="8DC63F"/>
      </a:dk2>
      <a:lt2>
        <a:srgbClr val="89D4E3"/>
      </a:lt2>
      <a:accent1>
        <a:srgbClr val="0092D0"/>
      </a:accent1>
      <a:accent2>
        <a:srgbClr val="C6C6C6"/>
      </a:accent2>
      <a:accent3>
        <a:srgbClr val="FFFFFF"/>
      </a:accent3>
      <a:accent4>
        <a:srgbClr val="565656"/>
      </a:accent4>
      <a:accent5>
        <a:srgbClr val="AAC7E4"/>
      </a:accent5>
      <a:accent6>
        <a:srgbClr val="B3B3B3"/>
      </a:accent6>
      <a:hlink>
        <a:srgbClr val="00AEEF"/>
      </a:hlink>
      <a:folHlink>
        <a:srgbClr val="46166B"/>
      </a:folHlink>
    </a:clrScheme>
    <a:fontScheme name="Simplicity_PPTOptional pag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lnDef>
  </a:objectDefaults>
  <a:extraClrSchemeLst>
    <a:extraClrScheme>
      <a:clrScheme name="Simplicity_PPTOptional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_PPTOptional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_PPTOptional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_PPTOptional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_PPTOptional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_PPTOptional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_PPTOptional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_PPTOptional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_PPTOptional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_PPTOptional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_PPTOptional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_PPTOptional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stoia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Pfizer Simple 2013.potx</Template>
  <TotalTime>4528</TotalTime>
  <Words>1132</Words>
  <Application>Microsoft Office PowerPoint</Application>
  <PresentationFormat>On-screen Show (4:3)</PresentationFormat>
  <Paragraphs>254</Paragraphs>
  <Slides>25</Slides>
  <Notes>7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Pfizer Simple 2013</vt:lpstr>
      <vt:lpstr>Pistoia template</vt:lpstr>
      <vt:lpstr>MarvinOLE</vt:lpstr>
      <vt:lpstr>What About the Big Guys?</vt:lpstr>
      <vt:lpstr>Introduction</vt:lpstr>
      <vt:lpstr>What is a “Biomolecule”?</vt:lpstr>
      <vt:lpstr>So what’s the problem?</vt:lpstr>
      <vt:lpstr>“Fit-for-Purpose” Structure Representation</vt:lpstr>
      <vt:lpstr>Fit for Purpose: “Monomer” Level</vt:lpstr>
      <vt:lpstr>Fit for Purpose: Sequence Level</vt:lpstr>
      <vt:lpstr>Fit for Purpose: Component Level</vt:lpstr>
      <vt:lpstr>Hierarchical Editing Language for Macromolecules </vt:lpstr>
      <vt:lpstr>HELM Example: Simple polymer</vt:lpstr>
      <vt:lpstr>HELM Example: Complex Polymer</vt:lpstr>
      <vt:lpstr>Monomer Database</vt:lpstr>
      <vt:lpstr>J. Chem. Inf. Model 2012, 52, 2796-2806</vt:lpstr>
      <vt:lpstr>HELM at Pfizer: Drawing</vt:lpstr>
      <vt:lpstr>HELM at Pfizer: Registration</vt:lpstr>
      <vt:lpstr>HELM at Pfizer: Analysis &amp; Design</vt:lpstr>
      <vt:lpstr>Slide 17</vt:lpstr>
      <vt:lpstr>HELM Project Aims</vt:lpstr>
      <vt:lpstr>HELM Project Organization</vt:lpstr>
      <vt:lpstr>HELM Project Participation</vt:lpstr>
      <vt:lpstr>HELM Project Phase 1</vt:lpstr>
      <vt:lpstr>HELM Phase 1 Achievements</vt:lpstr>
      <vt:lpstr>What’s Next?</vt:lpstr>
      <vt:lpstr>Acknowledgements</vt:lpstr>
      <vt:lpstr>Slide 25</vt:lpstr>
    </vt:vector>
  </TitlesOfParts>
  <Company>Pfizer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Weitzman</dc:creator>
  <cp:lastModifiedBy>Sergio H. Rotstein</cp:lastModifiedBy>
  <cp:revision>115</cp:revision>
  <dcterms:created xsi:type="dcterms:W3CDTF">2012-02-01T20:40:22Z</dcterms:created>
  <dcterms:modified xsi:type="dcterms:W3CDTF">2013-05-28T13:55:16Z</dcterms:modified>
</cp:coreProperties>
</file>