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59" r:id="rId2"/>
  </p:sldMasterIdLst>
  <p:notesMasterIdLst>
    <p:notesMasterId r:id="rId43"/>
  </p:notesMasterIdLst>
  <p:sldIdLst>
    <p:sldId id="266" r:id="rId3"/>
    <p:sldId id="299" r:id="rId4"/>
    <p:sldId id="300" r:id="rId5"/>
    <p:sldId id="350" r:id="rId6"/>
    <p:sldId id="310" r:id="rId7"/>
    <p:sldId id="301" r:id="rId8"/>
    <p:sldId id="274" r:id="rId9"/>
    <p:sldId id="303" r:id="rId10"/>
    <p:sldId id="304" r:id="rId11"/>
    <p:sldId id="305" r:id="rId12"/>
    <p:sldId id="307" r:id="rId13"/>
    <p:sldId id="280" r:id="rId14"/>
    <p:sldId id="281" r:id="rId15"/>
    <p:sldId id="287" r:id="rId16"/>
    <p:sldId id="285" r:id="rId17"/>
    <p:sldId id="292" r:id="rId18"/>
    <p:sldId id="330" r:id="rId19"/>
    <p:sldId id="334" r:id="rId20"/>
    <p:sldId id="335" r:id="rId21"/>
    <p:sldId id="336" r:id="rId22"/>
    <p:sldId id="341" r:id="rId23"/>
    <p:sldId id="344" r:id="rId24"/>
    <p:sldId id="343" r:id="rId25"/>
    <p:sldId id="346" r:id="rId26"/>
    <p:sldId id="327" r:id="rId27"/>
    <p:sldId id="317" r:id="rId28"/>
    <p:sldId id="318" r:id="rId29"/>
    <p:sldId id="319" r:id="rId30"/>
    <p:sldId id="347" r:id="rId31"/>
    <p:sldId id="338" r:id="rId32"/>
    <p:sldId id="339" r:id="rId33"/>
    <p:sldId id="325" r:id="rId34"/>
    <p:sldId id="349" r:id="rId35"/>
    <p:sldId id="320" r:id="rId36"/>
    <p:sldId id="326" r:id="rId37"/>
    <p:sldId id="322" r:id="rId38"/>
    <p:sldId id="312" r:id="rId39"/>
    <p:sldId id="333" r:id="rId40"/>
    <p:sldId id="329" r:id="rId41"/>
    <p:sldId id="286" r:id="rId42"/>
  </p:sldIdLst>
  <p:sldSz cx="9144000" cy="6858000" type="screen4x3"/>
  <p:notesSz cx="6797675" cy="9874250"/>
  <p:embeddedFontLst>
    <p:embeddedFont>
      <p:font typeface="MS PGothic" panose="020B0600070205080204" pitchFamily="34" charset="-128"/>
      <p:regular r:id="rId44"/>
    </p:embeddedFont>
    <p:embeddedFont>
      <p:font typeface="Wingdings 2" panose="05020102010507070707" pitchFamily="18" charset="2"/>
      <p:regular r:id="rId45"/>
    </p:embeddedFont>
    <p:embeddedFont>
      <p:font typeface="Liberation Mono" panose="02070409020205020404" pitchFamily="50" charset="0"/>
      <p:regular r:id="rId46"/>
      <p:bold r:id="rId47"/>
      <p:italic r:id="rId48"/>
      <p:boldItalic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  <p:embeddedFont>
      <p:font typeface="DejaVu Sans" panose="020B0603030804020204" pitchFamily="3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67084" autoAdjust="0"/>
  </p:normalViewPr>
  <p:slideViewPr>
    <p:cSldViewPr>
      <p:cViewPr varScale="1">
        <p:scale>
          <a:sx n="62" d="100"/>
          <a:sy n="62" d="100"/>
        </p:scale>
        <p:origin x="-16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9BDDD-FDAC-4B2C-83FD-2A1AA38B0A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09E9F8-22A4-4229-B223-F98F7249DD95}">
      <dgm:prSet phldrT="[Text]" custT="1"/>
      <dgm:spPr/>
      <dgm:t>
        <a:bodyPr/>
        <a:lstStyle/>
        <a:p>
          <a:r>
            <a:rPr lang="en-GB" sz="3600" dirty="0" smtClean="0"/>
            <a:t>1</a:t>
          </a:r>
          <a:r>
            <a:rPr lang="en-GB" sz="3600" baseline="30000" dirty="0" smtClean="0"/>
            <a:t>st</a:t>
          </a:r>
          <a:r>
            <a:rPr lang="en-GB" sz="3600" dirty="0" smtClean="0"/>
            <a:t> Generation Projects</a:t>
          </a:r>
        </a:p>
      </dgm:t>
    </dgm:pt>
    <dgm:pt modelId="{0D3533CF-B731-4853-A09F-2BC058B84050}" type="parTrans" cxnId="{D9411E34-DAEE-4791-ACBA-25FFB2FA6EA3}">
      <dgm:prSet/>
      <dgm:spPr/>
      <dgm:t>
        <a:bodyPr/>
        <a:lstStyle/>
        <a:p>
          <a:endParaRPr lang="en-GB"/>
        </a:p>
      </dgm:t>
    </dgm:pt>
    <dgm:pt modelId="{C3FCD9CF-C3A4-4C89-8405-6CD4B916FAB1}" type="sibTrans" cxnId="{D9411E34-DAEE-4791-ACBA-25FFB2FA6EA3}">
      <dgm:prSet/>
      <dgm:spPr/>
      <dgm:t>
        <a:bodyPr/>
        <a:lstStyle/>
        <a:p>
          <a:endParaRPr lang="en-GB"/>
        </a:p>
      </dgm:t>
    </dgm:pt>
    <dgm:pt modelId="{E7F1F81C-DEB7-4866-8118-D0F094CD2645}">
      <dgm:prSet phldrT="[Text]" custT="1"/>
      <dgm:spPr/>
      <dgm:t>
        <a:bodyPr/>
        <a:lstStyle/>
        <a:p>
          <a:r>
            <a:rPr lang="en-GB" sz="3600" dirty="0" smtClean="0"/>
            <a:t>Current Projects</a:t>
          </a:r>
          <a:endParaRPr lang="en-GB" sz="3600" dirty="0"/>
        </a:p>
      </dgm:t>
    </dgm:pt>
    <dgm:pt modelId="{CFD3ABC6-0984-40B9-8B4F-B15AA171F19E}" type="parTrans" cxnId="{F03AFD0F-80AE-4E99-B1C5-A7B6AD92CCDB}">
      <dgm:prSet/>
      <dgm:spPr/>
      <dgm:t>
        <a:bodyPr/>
        <a:lstStyle/>
        <a:p>
          <a:endParaRPr lang="en-GB"/>
        </a:p>
      </dgm:t>
    </dgm:pt>
    <dgm:pt modelId="{1D908C67-96D3-473F-803F-438C1265029E}" type="sibTrans" cxnId="{F03AFD0F-80AE-4E99-B1C5-A7B6AD92CCDB}">
      <dgm:prSet/>
      <dgm:spPr/>
      <dgm:t>
        <a:bodyPr/>
        <a:lstStyle/>
        <a:p>
          <a:endParaRPr lang="en-GB"/>
        </a:p>
      </dgm:t>
    </dgm:pt>
    <dgm:pt modelId="{461B094A-BEE1-454F-8929-CEB224C8D34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GB" sz="3600" dirty="0" smtClean="0"/>
            <a:t>Emerging Portfolio</a:t>
          </a:r>
          <a:endParaRPr lang="en-GB" sz="3600" dirty="0"/>
        </a:p>
      </dgm:t>
    </dgm:pt>
    <dgm:pt modelId="{95567D62-EDCF-4D33-BB1D-07B906DB8DE9}" type="parTrans" cxnId="{78976768-1989-43F7-9732-EC4ED3858117}">
      <dgm:prSet/>
      <dgm:spPr/>
      <dgm:t>
        <a:bodyPr/>
        <a:lstStyle/>
        <a:p>
          <a:endParaRPr lang="en-GB"/>
        </a:p>
      </dgm:t>
    </dgm:pt>
    <dgm:pt modelId="{EE9D7926-CF1E-4599-ABE4-69A1BA32085D}" type="sibTrans" cxnId="{78976768-1989-43F7-9732-EC4ED3858117}">
      <dgm:prSet/>
      <dgm:spPr/>
      <dgm:t>
        <a:bodyPr/>
        <a:lstStyle/>
        <a:p>
          <a:endParaRPr lang="en-GB"/>
        </a:p>
      </dgm:t>
    </dgm:pt>
    <dgm:pt modelId="{7DC7D193-342F-46E0-A15F-2DA594FCCAC2}" type="pres">
      <dgm:prSet presAssocID="{D3B9BDDD-FDAC-4B2C-83FD-2A1AA38B0A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577D453-79EB-4BE1-A95A-9142573EB4DE}" type="pres">
      <dgm:prSet presAssocID="{D3B9BDDD-FDAC-4B2C-83FD-2A1AA38B0AD7}" presName="Name1" presStyleCnt="0"/>
      <dgm:spPr/>
    </dgm:pt>
    <dgm:pt modelId="{0C3EC136-7BED-4275-8EAC-34957B9BD658}" type="pres">
      <dgm:prSet presAssocID="{D3B9BDDD-FDAC-4B2C-83FD-2A1AA38B0AD7}" presName="cycle" presStyleCnt="0"/>
      <dgm:spPr/>
    </dgm:pt>
    <dgm:pt modelId="{78FD517C-1E6C-4CAA-A24E-D0F88F926E09}" type="pres">
      <dgm:prSet presAssocID="{D3B9BDDD-FDAC-4B2C-83FD-2A1AA38B0AD7}" presName="srcNode" presStyleLbl="node1" presStyleIdx="0" presStyleCnt="3"/>
      <dgm:spPr/>
    </dgm:pt>
    <dgm:pt modelId="{2A8C5FE0-F8F5-4DCD-90F4-217762618C1A}" type="pres">
      <dgm:prSet presAssocID="{D3B9BDDD-FDAC-4B2C-83FD-2A1AA38B0AD7}" presName="conn" presStyleLbl="parChTrans1D2" presStyleIdx="0" presStyleCnt="1"/>
      <dgm:spPr/>
      <dgm:t>
        <a:bodyPr/>
        <a:lstStyle/>
        <a:p>
          <a:endParaRPr lang="en-GB"/>
        </a:p>
      </dgm:t>
    </dgm:pt>
    <dgm:pt modelId="{EFEE7E65-F065-4D86-9265-6D88FCD8DC3B}" type="pres">
      <dgm:prSet presAssocID="{D3B9BDDD-FDAC-4B2C-83FD-2A1AA38B0AD7}" presName="extraNode" presStyleLbl="node1" presStyleIdx="0" presStyleCnt="3"/>
      <dgm:spPr/>
    </dgm:pt>
    <dgm:pt modelId="{CD737BE4-D1BA-4A12-88CE-51B36943C5CF}" type="pres">
      <dgm:prSet presAssocID="{D3B9BDDD-FDAC-4B2C-83FD-2A1AA38B0AD7}" presName="dstNode" presStyleLbl="node1" presStyleIdx="0" presStyleCnt="3"/>
      <dgm:spPr/>
    </dgm:pt>
    <dgm:pt modelId="{6C9B2919-6850-44CA-8878-5681C40FDA31}" type="pres">
      <dgm:prSet presAssocID="{5109E9F8-22A4-4229-B223-F98F7249DD9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81088-0041-4EF8-AEC7-D02C226AE733}" type="pres">
      <dgm:prSet presAssocID="{5109E9F8-22A4-4229-B223-F98F7249DD95}" presName="accent_1" presStyleCnt="0"/>
      <dgm:spPr/>
    </dgm:pt>
    <dgm:pt modelId="{AA2AE9A7-1CAE-47D6-A23F-CED060BF292B}" type="pres">
      <dgm:prSet presAssocID="{5109E9F8-22A4-4229-B223-F98F7249DD95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EDC8066-112D-47F7-B24D-65327CF17B12}" type="pres">
      <dgm:prSet presAssocID="{E7F1F81C-DEB7-4866-8118-D0F094CD26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BA3B9-6C6A-4966-959B-8608298D3290}" type="pres">
      <dgm:prSet presAssocID="{E7F1F81C-DEB7-4866-8118-D0F094CD2645}" presName="accent_2" presStyleCnt="0"/>
      <dgm:spPr/>
    </dgm:pt>
    <dgm:pt modelId="{6D0C010E-BAF5-4B0A-AAE0-D02AD02DF1FC}" type="pres">
      <dgm:prSet presAssocID="{E7F1F81C-DEB7-4866-8118-D0F094CD264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5DE1AB-F93A-4EB7-A42A-A00F8E87D881}" type="pres">
      <dgm:prSet presAssocID="{461B094A-BEE1-454F-8929-CEB224C8D34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D8182-EE62-4127-BEE8-FE173E913515}" type="pres">
      <dgm:prSet presAssocID="{461B094A-BEE1-454F-8929-CEB224C8D342}" presName="accent_3" presStyleCnt="0"/>
      <dgm:spPr/>
    </dgm:pt>
    <dgm:pt modelId="{96B4396B-3EB5-4090-B0AA-66CF1CA424B3}" type="pres">
      <dgm:prSet presAssocID="{461B094A-BEE1-454F-8929-CEB224C8D34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90000"/>
            </a:schemeClr>
          </a:solidFill>
        </a:ln>
      </dgm:spPr>
    </dgm:pt>
  </dgm:ptLst>
  <dgm:cxnLst>
    <dgm:cxn modelId="{F1AB157F-5428-45E6-B1D2-5EB28D04DC99}" type="presOf" srcId="{E7F1F81C-DEB7-4866-8118-D0F094CD2645}" destId="{EEDC8066-112D-47F7-B24D-65327CF17B12}" srcOrd="0" destOrd="0" presId="urn:microsoft.com/office/officeart/2008/layout/VerticalCurvedList"/>
    <dgm:cxn modelId="{1EDC7F2F-0FAE-40C1-98ED-DCF868E157A3}" type="presOf" srcId="{5109E9F8-22A4-4229-B223-F98F7249DD95}" destId="{6C9B2919-6850-44CA-8878-5681C40FDA31}" srcOrd="0" destOrd="0" presId="urn:microsoft.com/office/officeart/2008/layout/VerticalCurvedList"/>
    <dgm:cxn modelId="{F03AFD0F-80AE-4E99-B1C5-A7B6AD92CCDB}" srcId="{D3B9BDDD-FDAC-4B2C-83FD-2A1AA38B0AD7}" destId="{E7F1F81C-DEB7-4866-8118-D0F094CD2645}" srcOrd="1" destOrd="0" parTransId="{CFD3ABC6-0984-40B9-8B4F-B15AA171F19E}" sibTransId="{1D908C67-96D3-473F-803F-438C1265029E}"/>
    <dgm:cxn modelId="{78976768-1989-43F7-9732-EC4ED3858117}" srcId="{D3B9BDDD-FDAC-4B2C-83FD-2A1AA38B0AD7}" destId="{461B094A-BEE1-454F-8929-CEB224C8D342}" srcOrd="2" destOrd="0" parTransId="{95567D62-EDCF-4D33-BB1D-07B906DB8DE9}" sibTransId="{EE9D7926-CF1E-4599-ABE4-69A1BA32085D}"/>
    <dgm:cxn modelId="{2B822A0C-CF87-438E-A0B6-C6A398228001}" type="presOf" srcId="{C3FCD9CF-C3A4-4C89-8405-6CD4B916FAB1}" destId="{2A8C5FE0-F8F5-4DCD-90F4-217762618C1A}" srcOrd="0" destOrd="0" presId="urn:microsoft.com/office/officeart/2008/layout/VerticalCurvedList"/>
    <dgm:cxn modelId="{D9411E34-DAEE-4791-ACBA-25FFB2FA6EA3}" srcId="{D3B9BDDD-FDAC-4B2C-83FD-2A1AA38B0AD7}" destId="{5109E9F8-22A4-4229-B223-F98F7249DD95}" srcOrd="0" destOrd="0" parTransId="{0D3533CF-B731-4853-A09F-2BC058B84050}" sibTransId="{C3FCD9CF-C3A4-4C89-8405-6CD4B916FAB1}"/>
    <dgm:cxn modelId="{0CAE1368-273D-4458-92C3-500E83D3B653}" type="presOf" srcId="{461B094A-BEE1-454F-8929-CEB224C8D342}" destId="{8C5DE1AB-F93A-4EB7-A42A-A00F8E87D881}" srcOrd="0" destOrd="0" presId="urn:microsoft.com/office/officeart/2008/layout/VerticalCurvedList"/>
    <dgm:cxn modelId="{04635692-4615-4C22-B1B1-54F8E7CDE557}" type="presOf" srcId="{D3B9BDDD-FDAC-4B2C-83FD-2A1AA38B0AD7}" destId="{7DC7D193-342F-46E0-A15F-2DA594FCCAC2}" srcOrd="0" destOrd="0" presId="urn:microsoft.com/office/officeart/2008/layout/VerticalCurvedList"/>
    <dgm:cxn modelId="{ABA99CF0-D4B8-4EC4-9439-D462E17FBEA2}" type="presParOf" srcId="{7DC7D193-342F-46E0-A15F-2DA594FCCAC2}" destId="{8577D453-79EB-4BE1-A95A-9142573EB4DE}" srcOrd="0" destOrd="0" presId="urn:microsoft.com/office/officeart/2008/layout/VerticalCurvedList"/>
    <dgm:cxn modelId="{E57FDF20-C6C5-4479-99EA-7F836D860405}" type="presParOf" srcId="{8577D453-79EB-4BE1-A95A-9142573EB4DE}" destId="{0C3EC136-7BED-4275-8EAC-34957B9BD658}" srcOrd="0" destOrd="0" presId="urn:microsoft.com/office/officeart/2008/layout/VerticalCurvedList"/>
    <dgm:cxn modelId="{62247801-1E60-4317-A1AA-7313C0036B13}" type="presParOf" srcId="{0C3EC136-7BED-4275-8EAC-34957B9BD658}" destId="{78FD517C-1E6C-4CAA-A24E-D0F88F926E09}" srcOrd="0" destOrd="0" presId="urn:microsoft.com/office/officeart/2008/layout/VerticalCurvedList"/>
    <dgm:cxn modelId="{2F2AE3A4-2B2B-4403-BB0D-38E5FF166B77}" type="presParOf" srcId="{0C3EC136-7BED-4275-8EAC-34957B9BD658}" destId="{2A8C5FE0-F8F5-4DCD-90F4-217762618C1A}" srcOrd="1" destOrd="0" presId="urn:microsoft.com/office/officeart/2008/layout/VerticalCurvedList"/>
    <dgm:cxn modelId="{E59C6779-E1A4-4C1C-B0C7-D2B549FDFEF6}" type="presParOf" srcId="{0C3EC136-7BED-4275-8EAC-34957B9BD658}" destId="{EFEE7E65-F065-4D86-9265-6D88FCD8DC3B}" srcOrd="2" destOrd="0" presId="urn:microsoft.com/office/officeart/2008/layout/VerticalCurvedList"/>
    <dgm:cxn modelId="{0CC2E56A-4873-458C-831E-55DA4B01E2BB}" type="presParOf" srcId="{0C3EC136-7BED-4275-8EAC-34957B9BD658}" destId="{CD737BE4-D1BA-4A12-88CE-51B36943C5CF}" srcOrd="3" destOrd="0" presId="urn:microsoft.com/office/officeart/2008/layout/VerticalCurvedList"/>
    <dgm:cxn modelId="{B2067FCE-19C8-4111-8FC0-8F4EE8FDAAA0}" type="presParOf" srcId="{8577D453-79EB-4BE1-A95A-9142573EB4DE}" destId="{6C9B2919-6850-44CA-8878-5681C40FDA31}" srcOrd="1" destOrd="0" presId="urn:microsoft.com/office/officeart/2008/layout/VerticalCurvedList"/>
    <dgm:cxn modelId="{606F0635-4EE2-4C45-AC41-2D6CB10FAE38}" type="presParOf" srcId="{8577D453-79EB-4BE1-A95A-9142573EB4DE}" destId="{F8381088-0041-4EF8-AEC7-D02C226AE733}" srcOrd="2" destOrd="0" presId="urn:microsoft.com/office/officeart/2008/layout/VerticalCurvedList"/>
    <dgm:cxn modelId="{52985667-632F-42A7-8FF6-4BEDE3D99ABC}" type="presParOf" srcId="{F8381088-0041-4EF8-AEC7-D02C226AE733}" destId="{AA2AE9A7-1CAE-47D6-A23F-CED060BF292B}" srcOrd="0" destOrd="0" presId="urn:microsoft.com/office/officeart/2008/layout/VerticalCurvedList"/>
    <dgm:cxn modelId="{49BCE240-76D3-4B39-8A5A-12FEE917383A}" type="presParOf" srcId="{8577D453-79EB-4BE1-A95A-9142573EB4DE}" destId="{EEDC8066-112D-47F7-B24D-65327CF17B12}" srcOrd="3" destOrd="0" presId="urn:microsoft.com/office/officeart/2008/layout/VerticalCurvedList"/>
    <dgm:cxn modelId="{3C79E7F8-CA5E-477E-B252-23664643CA7E}" type="presParOf" srcId="{8577D453-79EB-4BE1-A95A-9142573EB4DE}" destId="{595BA3B9-6C6A-4966-959B-8608298D3290}" srcOrd="4" destOrd="0" presId="urn:microsoft.com/office/officeart/2008/layout/VerticalCurvedList"/>
    <dgm:cxn modelId="{9FAD5648-1685-4C22-9F9C-EBBD211C40AE}" type="presParOf" srcId="{595BA3B9-6C6A-4966-959B-8608298D3290}" destId="{6D0C010E-BAF5-4B0A-AAE0-D02AD02DF1FC}" srcOrd="0" destOrd="0" presId="urn:microsoft.com/office/officeart/2008/layout/VerticalCurvedList"/>
    <dgm:cxn modelId="{995AD92A-B2F7-4FA9-9661-64DE99CBB12E}" type="presParOf" srcId="{8577D453-79EB-4BE1-A95A-9142573EB4DE}" destId="{8C5DE1AB-F93A-4EB7-A42A-A00F8E87D881}" srcOrd="5" destOrd="0" presId="urn:microsoft.com/office/officeart/2008/layout/VerticalCurvedList"/>
    <dgm:cxn modelId="{97152AB8-BE4E-4A81-B945-F61FE49D7DB2}" type="presParOf" srcId="{8577D453-79EB-4BE1-A95A-9142573EB4DE}" destId="{E3DD8182-EE62-4127-BEE8-FE173E913515}" srcOrd="6" destOrd="0" presId="urn:microsoft.com/office/officeart/2008/layout/VerticalCurvedList"/>
    <dgm:cxn modelId="{10BBD961-AB2F-4270-824F-0F0FB8F58E0A}" type="presParOf" srcId="{E3DD8182-EE62-4127-BEE8-FE173E913515}" destId="{96B4396B-3EB5-4090-B0AA-66CF1CA424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C5FE0-F8F5-4DCD-90F4-217762618C1A}">
      <dsp:nvSpPr>
        <dsp:cNvPr id="0" name=""/>
        <dsp:cNvSpPr/>
      </dsp:nvSpPr>
      <dsp:spPr>
        <a:xfrm>
          <a:off x="-5959939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B2919-6850-44CA-8878-5681C40FDA31}">
      <dsp:nvSpPr>
        <dsp:cNvPr id="0" name=""/>
        <dsp:cNvSpPr/>
      </dsp:nvSpPr>
      <dsp:spPr>
        <a:xfrm>
          <a:off x="731803" y="527236"/>
          <a:ext cx="7764389" cy="1054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9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1</a:t>
          </a:r>
          <a:r>
            <a:rPr lang="en-GB" sz="3600" kern="1200" baseline="30000" dirty="0" smtClean="0"/>
            <a:t>st</a:t>
          </a:r>
          <a:r>
            <a:rPr lang="en-GB" sz="3600" kern="1200" dirty="0" smtClean="0"/>
            <a:t> Generation Projects</a:t>
          </a:r>
        </a:p>
      </dsp:txBody>
      <dsp:txXfrm>
        <a:off x="731803" y="527236"/>
        <a:ext cx="7764389" cy="1054472"/>
      </dsp:txXfrm>
    </dsp:sp>
    <dsp:sp modelId="{AA2AE9A7-1CAE-47D6-A23F-CED060BF292B}">
      <dsp:nvSpPr>
        <dsp:cNvPr id="0" name=""/>
        <dsp:cNvSpPr/>
      </dsp:nvSpPr>
      <dsp:spPr>
        <a:xfrm>
          <a:off x="72758" y="395427"/>
          <a:ext cx="1318090" cy="131809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C8066-112D-47F7-B24D-65327CF17B12}">
      <dsp:nvSpPr>
        <dsp:cNvPr id="0" name=""/>
        <dsp:cNvSpPr/>
      </dsp:nvSpPr>
      <dsp:spPr>
        <a:xfrm>
          <a:off x="1115104" y="2108944"/>
          <a:ext cx="7381089" cy="1054472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9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Current Projects</a:t>
          </a:r>
          <a:endParaRPr lang="en-GB" sz="3600" kern="1200" dirty="0"/>
        </a:p>
      </dsp:txBody>
      <dsp:txXfrm>
        <a:off x="1115104" y="2108944"/>
        <a:ext cx="7381089" cy="1054472"/>
      </dsp:txXfrm>
    </dsp:sp>
    <dsp:sp modelId="{6D0C010E-BAF5-4B0A-AAE0-D02AD02DF1FC}">
      <dsp:nvSpPr>
        <dsp:cNvPr id="0" name=""/>
        <dsp:cNvSpPr/>
      </dsp:nvSpPr>
      <dsp:spPr>
        <a:xfrm>
          <a:off x="456059" y="1977135"/>
          <a:ext cx="1318090" cy="13180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DE1AB-F93A-4EB7-A42A-A00F8E87D881}">
      <dsp:nvSpPr>
        <dsp:cNvPr id="0" name=""/>
        <dsp:cNvSpPr/>
      </dsp:nvSpPr>
      <dsp:spPr>
        <a:xfrm>
          <a:off x="731803" y="3690652"/>
          <a:ext cx="7764389" cy="1054472"/>
        </a:xfrm>
        <a:prstGeom prst="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9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Emerging Portfolio</a:t>
          </a:r>
          <a:endParaRPr lang="en-GB" sz="3600" kern="1200" dirty="0"/>
        </a:p>
      </dsp:txBody>
      <dsp:txXfrm>
        <a:off x="731803" y="3690652"/>
        <a:ext cx="7764389" cy="1054472"/>
      </dsp:txXfrm>
    </dsp:sp>
    <dsp:sp modelId="{96B4396B-3EB5-4090-B0AA-66CF1CA424B3}">
      <dsp:nvSpPr>
        <dsp:cNvPr id="0" name=""/>
        <dsp:cNvSpPr/>
      </dsp:nvSpPr>
      <dsp:spPr>
        <a:xfrm>
          <a:off x="72758" y="3558843"/>
          <a:ext cx="1318090" cy="13180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mperial.ac.u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B531B-4B8F-425C-871B-2EDB9CA6C45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GB" sz="1200" dirty="0" smtClean="0"/>
              <a:t>DCCAV Discovery </a:t>
            </a:r>
            <a:r>
              <a:rPr lang="en-GB" sz="1200" dirty="0" smtClean="0"/>
              <a:t>Compound Controlled Annotation Vocabulary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GB" sz="1200" dirty="0" smtClean="0"/>
              <a:t>SRPCPD Shared </a:t>
            </a:r>
            <a:r>
              <a:rPr lang="en-GB" sz="1200" dirty="0" smtClean="0"/>
              <a:t>Real </a:t>
            </a:r>
            <a:r>
              <a:rPr lang="en-GB" sz="1200" dirty="0" err="1" smtClean="0"/>
              <a:t>Physico</a:t>
            </a:r>
            <a:r>
              <a:rPr lang="en-GB" sz="1200" dirty="0" smtClean="0"/>
              <a:t>-Chemical Properties Data</a:t>
            </a:r>
          </a:p>
          <a:p>
            <a:endParaRPr lang="en-GB" dirty="0" smtClean="0"/>
          </a:p>
          <a:p>
            <a:r>
              <a:rPr lang="en-GB" dirty="0" smtClean="0"/>
              <a:t>SESL Semantically Enriched Scientific</a:t>
            </a:r>
            <a:r>
              <a:rPr lang="en-GB" baseline="0" dirty="0" smtClean="0"/>
              <a:t> literature: amazon-like information brokerage for getting all available data to a single query e.g. a disease gene (pilot done with Diabetes 2 data -&gt; largely fed into the </a:t>
            </a:r>
            <a:r>
              <a:rPr lang="en-GB" baseline="0" dirty="0" err="1" smtClean="0"/>
              <a:t>OpenPhacts</a:t>
            </a:r>
            <a:r>
              <a:rPr lang="en-GB" baseline="0" dirty="0" smtClean="0"/>
              <a:t> project</a:t>
            </a:r>
          </a:p>
          <a:p>
            <a:endParaRPr lang="en-GB" baseline="0" dirty="0" smtClean="0"/>
          </a:p>
          <a:p>
            <a:r>
              <a:rPr lang="en-GB" dirty="0" err="1" smtClean="0"/>
              <a:t>TransMART</a:t>
            </a:r>
            <a:r>
              <a:rPr lang="en-GB" dirty="0" smtClean="0"/>
              <a:t>: originating from</a:t>
            </a:r>
            <a:r>
              <a:rPr lang="en-GB" baseline="0" dirty="0" smtClean="0"/>
              <a:t> an internal project at J&amp;J </a:t>
            </a:r>
            <a:r>
              <a:rPr lang="en-US" dirty="0" smtClean="0"/>
              <a:t>The </a:t>
            </a:r>
            <a:r>
              <a:rPr lang="en-US" dirty="0" err="1" smtClean="0"/>
              <a:t>tranSMART</a:t>
            </a:r>
            <a:r>
              <a:rPr lang="en-US" dirty="0" smtClean="0"/>
              <a:t> Foundation is a partnership between the Pistoia Alliance, the University of Michigan and the </a:t>
            </a:r>
            <a:r>
              <a:rPr lang="en-US" dirty="0" smtClean="0">
                <a:hlinkClick r:id="rId3"/>
              </a:rPr>
              <a:t>Imperial College London</a:t>
            </a:r>
            <a:r>
              <a:rPr lang="en-US" dirty="0" smtClean="0"/>
              <a:t> with the mission to enable effective sharing, integration, standardization, and analysis of heterogeneous data from collaborative translational research by mobilizing the </a:t>
            </a:r>
            <a:r>
              <a:rPr lang="en-US" dirty="0" err="1" smtClean="0"/>
              <a:t>tranSMART</a:t>
            </a:r>
            <a:r>
              <a:rPr lang="en-US" dirty="0" smtClean="0"/>
              <a:t> open-source and open-data community.</a:t>
            </a:r>
          </a:p>
          <a:p>
            <a:endParaRPr lang="de-DE" dirty="0" smtClean="0"/>
          </a:p>
          <a:p>
            <a:r>
              <a:rPr lang="de-DE" dirty="0" smtClean="0"/>
              <a:t>Analysome: </a:t>
            </a:r>
            <a:r>
              <a:rPr lang="en-US" dirty="0" smtClean="0"/>
              <a:t>collection of all </a:t>
            </a:r>
            <a:r>
              <a:rPr lang="en-US" dirty="0" err="1" smtClean="0"/>
              <a:t>analytes</a:t>
            </a:r>
            <a:r>
              <a:rPr lang="en-US" dirty="0" smtClean="0"/>
              <a:t> that can be measured, the technologies that can measure them, the limits of quantification of those technologies and the cost of obtaining those measurements. Such information – if curated, stored and accessed via an easy-to-use, globally-available, web-based catalogue – would be of value to the life science R&amp;D community. It would support the search for biomarkers to enhance discovery hypotheses or to help establish diagnostics associated with a particular disease and indeed a particular cohort susceptible to that disease.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7BF0-F639-46C7-B00E-285623E014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2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http://pistoiaalliance.org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991DF-1368-4B92-AC23-6DAC4B28A9D7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7A40F-3111-4728-914A-976334C4D330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8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40" y="1523680"/>
            <a:ext cx="3741120" cy="50290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800" y="1523680"/>
            <a:ext cx="3741120" cy="50290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5381F-B61E-4BED-AE13-EF848E996C2F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9FA9F-D513-4324-8CE9-2D741A0EB44F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90F223-AA3A-4DD6-98AA-3EC4185519CC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6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16D18-4DB4-43ED-9135-002D2D930DF1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63A5D-1EAF-4C10-8DDD-615DE45A0F3D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F6D50-7ADE-42FE-A871-F1337760A043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9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5844E-2203-4317-AC1E-2A0A9F847AD7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001" y="456529"/>
            <a:ext cx="1942560" cy="6096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40" y="456529"/>
            <a:ext cx="5692320" cy="6096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30C8B-C4C6-4F23-A3BC-87FFDBF8575D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 _logo_blue_horiz_NE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/>
          <a:stretch>
            <a:fillRect/>
          </a:stretch>
        </p:blipFill>
        <p:spPr bwMode="auto">
          <a:xfrm>
            <a:off x="7383463" y="5943600"/>
            <a:ext cx="1608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32717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695218"/>
            <a:ext cx="9143999" cy="162782"/>
          </a:xfrm>
          <a:prstGeom prst="rect">
            <a:avLst/>
          </a:prstGeom>
          <a:solidFill>
            <a:srgbClr val="006D75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B84BE-5EC7-4C6C-8997-E60D0508B5B3}" type="slidenum">
              <a:rPr lang="en-GB" smtClean="0">
                <a:solidFill>
                  <a:srgbClr val="00776B"/>
                </a:solidFill>
              </a:rPr>
              <a:pPr/>
              <a:t>‹#›</a:t>
            </a:fld>
            <a:endParaRPr lang="en-GB" dirty="0">
              <a:solidFill>
                <a:srgbClr val="00776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49" y="6726927"/>
            <a:ext cx="606596" cy="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6560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6586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2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035069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875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61761" y="1294696"/>
            <a:ext cx="76968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776B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B08B3B-3211-4253-B0B8-BF8055216E41}" type="slidenum">
              <a:rPr lang="en-GB">
                <a:solidFill>
                  <a:srgbClr val="00776B"/>
                </a:solidFill>
              </a:rPr>
              <a:pPr/>
              <a:t>‹#›</a:t>
            </a:fld>
            <a:endParaRPr lang="en-GB">
              <a:solidFill>
                <a:srgbClr val="00776B"/>
              </a:solidFill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8979"/>
            <a:ext cx="9144000" cy="5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0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110038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61761" y="1294696"/>
            <a:ext cx="76968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440" y="456528"/>
            <a:ext cx="7773120" cy="61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40" y="1523680"/>
            <a:ext cx="7620480" cy="50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defTabSz="914414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endParaRPr lang="en-US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414" hangingPunct="1">
              <a:lnSpc>
                <a:spcPct val="100000"/>
              </a:lnSpc>
              <a:buClrTx/>
              <a:buSzTx/>
              <a:buFontTx/>
              <a:buNone/>
              <a:defRPr sz="1000"/>
            </a:lvl1pPr>
          </a:lstStyle>
          <a:p>
            <a:fld id="{C00B84BE-5EC7-4C6C-8997-E60D0508B5B3}" type="slidenum">
              <a:rPr lang="en-GB">
                <a:solidFill>
                  <a:srgbClr val="00776B"/>
                </a:solidFill>
                <a:latin typeface="Arial" charset="0"/>
                <a:cs typeface="DejaVu Sans" pitchFamily="34" charset="0"/>
              </a:rPr>
              <a:pPr/>
              <a:t>‹#›</a:t>
            </a:fld>
            <a:endParaRPr lang="en-GB">
              <a:solidFill>
                <a:srgbClr val="00776B"/>
              </a:solidFill>
              <a:latin typeface="Arial" charset="0"/>
              <a:cs typeface="DejaVu Sans" pitchFamily="34" charset="0"/>
            </a:endParaRP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8979"/>
            <a:ext cx="9144000" cy="5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14726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829452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244178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658904" algn="r" defTabSz="914414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725" indent="-342725" algn="l" defTabSz="914414" rtl="0" fontAlgn="base">
        <a:spcBef>
          <a:spcPct val="40000"/>
        </a:spcBef>
        <a:spcAft>
          <a:spcPct val="0"/>
        </a:spcAft>
        <a:buClr>
          <a:srgbClr val="0066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3051" indent="-286565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400">
          <a:solidFill>
            <a:srgbClr val="000000"/>
          </a:solidFill>
          <a:latin typeface="+mn-lt"/>
        </a:defRPr>
      </a:lvl2pPr>
      <a:lvl3pPr marL="1143377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•"/>
        <a:defRPr sz="2000">
          <a:solidFill>
            <a:srgbClr val="000000"/>
          </a:solidFill>
          <a:latin typeface="+mn-lt"/>
        </a:defRPr>
      </a:lvl3pPr>
      <a:lvl4pPr marL="1599864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000">
          <a:solidFill>
            <a:srgbClr val="000000"/>
          </a:solidFill>
          <a:latin typeface="+mn-lt"/>
        </a:defRPr>
      </a:lvl4pPr>
      <a:lvl5pPr marL="2057791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5pPr>
      <a:lvl6pPr marL="2472517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6pPr>
      <a:lvl7pPr marL="2887243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7pPr>
      <a:lvl8pPr marL="3301969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8pPr>
      <a:lvl9pPr marL="3716695" indent="-228964" algn="l" defTabSz="914414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images.google.com/imgres?imgurl=http://moltable.ncl.res.in/icci/chemaxon_logo_lg.gif&amp;imgrefurl=http://moltable.ncl.res.in/icci/sponsored.html&amp;usg=__GUa3Ep5EjmV4NVoFPT3-PCJe_z8=&amp;h=107&amp;w=120&amp;sz=6&amp;hl=en&amp;start=5&amp;um=1&amp;tbnid=ckYP7FHh9oTbzM:&amp;tbnh=78&amp;tbnw=88&amp;prev=/images?q=chemaxon&amp;hl=en&amp;um=1" TargetMode="External"/><Relationship Id="rId18" Type="http://schemas.openxmlformats.org/officeDocument/2006/relationships/hyperlink" Target="http://images.google.com/imgres?imgurl=http://www.aiche.org/uploadedImages/SBE/Corporate/RocheLogo.jpg&amp;imgrefurl=http://www.aiche.org/SBE/Corporate/Members.aspx&amp;usg=__kzEwqIU9FE62vJ7oJddyPt-8zC4=&amp;h=1272&amp;w=2378&amp;sz=75&amp;hl=en&amp;start=3&amp;um=1&amp;tbnid=GjMqu0MIqIHaAM:&amp;tbnh=80&amp;tbnw=150&amp;prev=/images?q=roche&amp;hl=en&amp;um=1" TargetMode="External"/><Relationship Id="rId26" Type="http://schemas.openxmlformats.org/officeDocument/2006/relationships/hyperlink" Target="http://www.boehringer-ingelheim.co.uk/index.html" TargetMode="External"/><Relationship Id="rId39" Type="http://schemas.openxmlformats.org/officeDocument/2006/relationships/image" Target="../media/image28.gif"/><Relationship Id="rId21" Type="http://schemas.openxmlformats.org/officeDocument/2006/relationships/image" Target="../media/image18.png"/><Relationship Id="rId34" Type="http://schemas.openxmlformats.org/officeDocument/2006/relationships/image" Target="../media/image25.png"/><Relationship Id="rId42" Type="http://schemas.openxmlformats.org/officeDocument/2006/relationships/hyperlink" Target="http://www.merck.de/" TargetMode="External"/><Relationship Id="rId47" Type="http://schemas.openxmlformats.org/officeDocument/2006/relationships/hyperlink" Target="http://www.ccdc.cam.ac.uk/index.php" TargetMode="External"/><Relationship Id="rId50" Type="http://schemas.openxmlformats.org/officeDocument/2006/relationships/image" Target="../media/image36.jpeg"/><Relationship Id="rId55" Type="http://schemas.openxmlformats.org/officeDocument/2006/relationships/image" Target="../media/image39.png"/><Relationship Id="rId63" Type="http://schemas.openxmlformats.org/officeDocument/2006/relationships/hyperlink" Target="http://www.google.co.uk/imgres?imgurl=http://www.sapmea.asn.au/conventions/esa2008/graphics/UCB.png&amp;imgrefurl=http://www.sapmea.asn.au/conventions/esa2008/meetings_eeg.html&amp;usg=__5LlkKtEsMVWs6pWjLRUxYGvLhiM=&amp;h=272&amp;w=281&amp;sz=3&amp;hl=en&amp;start=15&amp;sig2=IKvEikNjOXxdp85qiPHQCQ&amp;zoom=1&amp;um=1&amp;itbs=1&amp;tbnid=34bpyRju7M_DbM:&amp;tbnh=110&amp;tbnw=114&amp;prev=/images?q=ucb+pharma&amp;um=1&amp;hl=en&amp;sa=N&amp;tbs=isch:1&amp;ei=nvRQTYKtCc-xhAfw2KXWCA" TargetMode="External"/><Relationship Id="rId68" Type="http://schemas.openxmlformats.org/officeDocument/2006/relationships/image" Target="../media/image50.jpeg"/><Relationship Id="rId76" Type="http://schemas.openxmlformats.org/officeDocument/2006/relationships/image" Target="../media/image58.jpeg"/><Relationship Id="rId7" Type="http://schemas.openxmlformats.org/officeDocument/2006/relationships/hyperlink" Target="http://images.google.com/imgres?imgurl=http://www.advantum.com/res/Logotypes/astrazeneca.jpg&amp;imgrefurl=http://www.advantum.com/AstraZenecaEng.htm&amp;usg=__Ae3rPJD-6EFSwaAy__PxN7IyZx8=&amp;h=305&amp;w=1184&amp;sz=46&amp;hl=en&amp;start=3&amp;um=1&amp;tbnid=0VWpfaup7DE-sM:&amp;tbnh=39&amp;tbnw=150&amp;prev=/images?q=astrazeneca&amp;hl=en&amp;um=1" TargetMode="External"/><Relationship Id="rId71" Type="http://schemas.openxmlformats.org/officeDocument/2006/relationships/image" Target="../media/image5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2.png"/><Relationship Id="rId11" Type="http://schemas.openxmlformats.org/officeDocument/2006/relationships/hyperlink" Target="http://images.google.com/imgres?imgurl=http://www.sbrionline.info/Partner/accelrys_logo.jpg&amp;imgrefurl=http://www.sbrionline.info/Partner/PartnerAccl.htm&amp;usg=__kxVocQvLQLpZGxCjQHqptfs5Vx8=&amp;h=350&amp;w=1168&amp;sz=59&amp;hl=en&amp;start=1&amp;um=1&amp;tbnid=9fRXQP-3si_uLM:&amp;tbnh=45&amp;tbnw=150&amp;prev=/images?q=accelrys&amp;hl=en&amp;um=1" TargetMode="External"/><Relationship Id="rId24" Type="http://schemas.openxmlformats.org/officeDocument/2006/relationships/hyperlink" Target="http://rsc.org/" TargetMode="External"/><Relationship Id="rId32" Type="http://schemas.openxmlformats.org/officeDocument/2006/relationships/hyperlink" Target="http://images.google.co.uk/imgres?imgurl=http://accelrys.com/company/strategic-alliances/images/EBI-EMBL.jpg&amp;imgrefurl=http://accelrys.com/company/strategic-alliances/independent-software-vendors.html&amp;usg=__IlLqsLA1aydnOpr3zd17e4ikK9w=&amp;h=92&amp;w=175&amp;sz=9&amp;hl=en&amp;start=2&amp;sig2=c91NnVLe3Z0QC2VvGdTNqw&amp;tbnid=IwSsKiUaYcnK_M:&amp;tbnh=53&amp;tbnw=100&amp;prev=/images?q=ebi+embl&amp;gbv=2&amp;hl=en&amp;ei=jntcS5O6MI6UjAeslu2OAg" TargetMode="External"/><Relationship Id="rId37" Type="http://schemas.openxmlformats.org/officeDocument/2006/relationships/hyperlink" Target="http://www.ariadnegenomics.com/" TargetMode="External"/><Relationship Id="rId40" Type="http://schemas.openxmlformats.org/officeDocument/2006/relationships/hyperlink" Target="http://www.syapse.com/index.php" TargetMode="External"/><Relationship Id="rId45" Type="http://schemas.openxmlformats.org/officeDocument/2006/relationships/image" Target="../media/image32.png"/><Relationship Id="rId53" Type="http://schemas.openxmlformats.org/officeDocument/2006/relationships/hyperlink" Target="http://www.ipsen.com/en" TargetMode="External"/><Relationship Id="rId58" Type="http://schemas.openxmlformats.org/officeDocument/2006/relationships/image" Target="../media/image41.jpeg"/><Relationship Id="rId66" Type="http://schemas.openxmlformats.org/officeDocument/2006/relationships/image" Target="../media/image48.png"/><Relationship Id="rId74" Type="http://schemas.openxmlformats.org/officeDocument/2006/relationships/image" Target="../media/image56.gif"/><Relationship Id="rId79" Type="http://schemas.openxmlformats.org/officeDocument/2006/relationships/image" Target="../media/image60.jpeg"/><Relationship Id="rId5" Type="http://schemas.openxmlformats.org/officeDocument/2006/relationships/hyperlink" Target="http://www.pfizer.com/home/" TargetMode="External"/><Relationship Id="rId61" Type="http://schemas.openxmlformats.org/officeDocument/2006/relationships/image" Target="../media/image44.jpeg"/><Relationship Id="rId10" Type="http://schemas.openxmlformats.org/officeDocument/2006/relationships/image" Target="../media/image11.jpeg"/><Relationship Id="rId19" Type="http://schemas.openxmlformats.org/officeDocument/2006/relationships/image" Target="../media/image16.jpeg"/><Relationship Id="rId31" Type="http://schemas.openxmlformats.org/officeDocument/2006/relationships/image" Target="../media/image23.jpeg"/><Relationship Id="rId44" Type="http://schemas.openxmlformats.org/officeDocument/2006/relationships/image" Target="../media/image31.png"/><Relationship Id="rId52" Type="http://schemas.openxmlformats.org/officeDocument/2006/relationships/image" Target="../media/image37.jpeg"/><Relationship Id="rId60" Type="http://schemas.openxmlformats.org/officeDocument/2006/relationships/image" Target="../media/image43.png"/><Relationship Id="rId65" Type="http://schemas.openxmlformats.org/officeDocument/2006/relationships/image" Target="../media/image47.jpeg"/><Relationship Id="rId73" Type="http://schemas.openxmlformats.org/officeDocument/2006/relationships/image" Target="../media/image55.png"/><Relationship Id="rId78" Type="http://schemas.openxmlformats.org/officeDocument/2006/relationships/hyperlink" Target="http://images.google.com/imgres?imgurl=http://www.corporatecomplianceinsights.com/wp-content/uploads/2009/04/glaxosmithkline-glaxo-logo.jpg&amp;imgrefurl=http://www.corporatecomplianceinsights.com/2009/glaxo-buys-stiefel-glaxosmithkline-governance-hong-kong-world-bank&amp;usg=__momsQY4E4kJOiFfCa61yoe-2gOA=&amp;h=225&amp;w=327&amp;sz=42&amp;hl=en&amp;start=6&amp;um=1&amp;tbnid=98S20HdRuoiNzM:&amp;tbnh=81&amp;tbnw=118&amp;prev=/images?q=glaxo+smith+kline&amp;hl=en&amp;sa=N&amp;um=1" TargetMode="External"/><Relationship Id="rId81" Type="http://schemas.openxmlformats.org/officeDocument/2006/relationships/image" Target="../media/image61.jpeg"/><Relationship Id="rId4" Type="http://schemas.openxmlformats.org/officeDocument/2006/relationships/image" Target="../media/image8.png"/><Relationship Id="rId9" Type="http://schemas.openxmlformats.org/officeDocument/2006/relationships/hyperlink" Target="http://images.google.com/imgres?imgurl=http://ceoworld.biz/ceo/wp-content/uploads/2009/04/bristol_myers-squibb.gif&amp;imgrefurl=http://ceoworld.biz/ceo/2009/04/10/bristol-myers-eyes-major-acquisitions-says-james-cornelius/&amp;usg=__KxXCEMqcJI_GI3VuE39F_ZCNgKk=&amp;h=160&amp;w=198&amp;sz=8&amp;hl=en&amp;start=1&amp;um=1&amp;tbnid=vB-3DN8CVX-AbM:&amp;tbnh=84&amp;tbnw=104&amp;prev=/images?q=bristol+myers+squibb&amp;hl=en&amp;um=1" TargetMode="External"/><Relationship Id="rId14" Type="http://schemas.openxmlformats.org/officeDocument/2006/relationships/image" Target="../media/image13.jpeg"/><Relationship Id="rId22" Type="http://schemas.openxmlformats.org/officeDocument/2006/relationships/hyperlink" Target="http://www.merck.com/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://images.google.co.uk/imgres?imgurl=http://www.siia.net/codies/2009/finalists/logos/TRLOGO.jpg&amp;imgrefurl=http://www.siia.net/codies/2009/finalist_detail.asp?id=56&amp;usg=__NymS_xDIZYPZFQiKuLhmaIrJOfM=&amp;h=225&amp;w=896&amp;sz=60&amp;hl=en&amp;start=2&amp;sig2=kIAI_vHIMwvws9S8-U9yHw&amp;tbnid=bAHlTzQuHomi6M:&amp;tbnh=37&amp;tbnw=146&amp;prev=/images?q=thomson+reuters&amp;gbv=2&amp;hl=en&amp;ei=23pcS5K9Cc2NjAfWvMmeAg" TargetMode="External"/><Relationship Id="rId35" Type="http://schemas.openxmlformats.org/officeDocument/2006/relationships/hyperlink" Target="http://www.io-informatics.com/" TargetMode="External"/><Relationship Id="rId43" Type="http://schemas.openxmlformats.org/officeDocument/2006/relationships/image" Target="../media/image30.gif"/><Relationship Id="rId48" Type="http://schemas.openxmlformats.org/officeDocument/2006/relationships/image" Target="../media/image34.gif"/><Relationship Id="rId56" Type="http://schemas.openxmlformats.org/officeDocument/2006/relationships/image" Target="../media/image40.png"/><Relationship Id="rId64" Type="http://schemas.openxmlformats.org/officeDocument/2006/relationships/image" Target="../media/image46.jpeg"/><Relationship Id="rId69" Type="http://schemas.openxmlformats.org/officeDocument/2006/relationships/image" Target="../media/image51.jpeg"/><Relationship Id="rId77" Type="http://schemas.openxmlformats.org/officeDocument/2006/relationships/image" Target="../media/image59.jpeg"/><Relationship Id="rId8" Type="http://schemas.openxmlformats.org/officeDocument/2006/relationships/image" Target="../media/image10.jpeg"/><Relationship Id="rId51" Type="http://schemas.openxmlformats.org/officeDocument/2006/relationships/hyperlink" Target="http://www.answerconsulting.com/" TargetMode="External"/><Relationship Id="rId72" Type="http://schemas.openxmlformats.org/officeDocument/2006/relationships/image" Target="../media/image54.gif"/><Relationship Id="rId80" Type="http://schemas.openxmlformats.org/officeDocument/2006/relationships/hyperlink" Target="http://images.google.com/imgres?imgurl=http://www.film-paa-net.dk/logo_LUNDBECK.gif&amp;imgrefurl=http://www.film-paa-net.dk/CLIENTS.htm&amp;usg=__3Er8v9_9dI7s8VCIvMBT0mtkkSM=&amp;h=141&amp;w=236&amp;sz=8&amp;hl=en&amp;start=2&amp;um=1&amp;tbnid=joZezF1RcEz8VM:&amp;tbnh=65&amp;tbnw=109&amp;prev=/images?q=lundbeck+pharma&amp;hl=en&amp;um=1" TargetMode="External"/><Relationship Id="rId3" Type="http://schemas.openxmlformats.org/officeDocument/2006/relationships/hyperlink" Target="http://www.novartis.com/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33" Type="http://schemas.openxmlformats.org/officeDocument/2006/relationships/image" Target="../media/image24.jpeg"/><Relationship Id="rId38" Type="http://schemas.openxmlformats.org/officeDocument/2006/relationships/image" Target="../media/image27.png"/><Relationship Id="rId46" Type="http://schemas.openxmlformats.org/officeDocument/2006/relationships/image" Target="../media/image33.png"/><Relationship Id="rId59" Type="http://schemas.openxmlformats.org/officeDocument/2006/relationships/image" Target="../media/image42.jpeg"/><Relationship Id="rId67" Type="http://schemas.openxmlformats.org/officeDocument/2006/relationships/image" Target="../media/image49.png"/><Relationship Id="rId20" Type="http://schemas.openxmlformats.org/officeDocument/2006/relationships/image" Target="../media/image17.png"/><Relationship Id="rId41" Type="http://schemas.openxmlformats.org/officeDocument/2006/relationships/image" Target="../media/image29.png"/><Relationship Id="rId54" Type="http://schemas.openxmlformats.org/officeDocument/2006/relationships/image" Target="../media/image38.gif"/><Relationship Id="rId62" Type="http://schemas.openxmlformats.org/officeDocument/2006/relationships/image" Target="../media/image45.gif"/><Relationship Id="rId70" Type="http://schemas.openxmlformats.org/officeDocument/2006/relationships/image" Target="../media/image52.jpeg"/><Relationship Id="rId75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hyperlink" Target="http://images.google.com/imgres?imgurl=http://www.bioxpr.be/software/img/bioxpr_mini.png&amp;imgrefurl=http://www.bioxpr.be/software/bioxpress.php&amp;usg=__XfExuSNs_NgKCq4jrpvjjVTyjko=&amp;h=64&amp;w=150&amp;sz=6&amp;hl=en&amp;start=8&amp;um=1&amp;tbnid=W-77-d5NSTs2YM:&amp;tbnh=41&amp;tbnw=96&amp;prev=/images?q=bioxpr&amp;hl=en&amp;um=1" TargetMode="External"/><Relationship Id="rId23" Type="http://schemas.openxmlformats.org/officeDocument/2006/relationships/image" Target="../media/image19.jpeg"/><Relationship Id="rId28" Type="http://schemas.openxmlformats.org/officeDocument/2006/relationships/hyperlink" Target="http://www.collaborativedrug.com/" TargetMode="External"/><Relationship Id="rId36" Type="http://schemas.openxmlformats.org/officeDocument/2006/relationships/image" Target="../media/image26.png"/><Relationship Id="rId49" Type="http://schemas.openxmlformats.org/officeDocument/2006/relationships/image" Target="../media/image35.gif"/><Relationship Id="rId57" Type="http://schemas.openxmlformats.org/officeDocument/2006/relationships/hyperlink" Target="http://www.google.co.uk/imgres?imgurl=http://blog.emman.in/wp-content/uploads/2010/09/HCL-Technologies.jpg&amp;imgrefurl=http://blog.emman.in/hcl-technologies-walkin-for-jobs-at-chennaibangalore-and-more-places-on-9th-october-2010.html&amp;usg=__zZROwoLMffHIIRA3knaJq4TwrWc=&amp;h=175&amp;w=250&amp;sz=10&amp;hl=en&amp;start=1&amp;sig2=oRguck7UViw9kffS0GUjJQ&amp;zoom=1&amp;itbs=1&amp;tbnid=0WJOQlT7JbjvYM:&amp;tbnh=78&amp;tbnw=111&amp;prev=/images?q=hcl+technologies&amp;hl=en&amp;safe=active&amp;sa=G&amp;gbv=2&amp;tbs=isch:1&amp;ei=wR8STbzaFMyzhAfQweW3D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openhelm.org/" TargetMode="Externa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356176" cy="1524000"/>
          </a:xfrm>
        </p:spPr>
        <p:txBody>
          <a:bodyPr/>
          <a:lstStyle/>
          <a:p>
            <a:r>
              <a:rPr lang="en-US" sz="3800" dirty="0" smtClean="0"/>
              <a:t>HELM</a:t>
            </a:r>
            <a:r>
              <a:rPr lang="en-US" sz="3800" dirty="0" smtClean="0"/>
              <a:t>: an </a:t>
            </a:r>
            <a:r>
              <a:rPr lang="en-US" sz="3800" dirty="0"/>
              <a:t>open </a:t>
            </a:r>
            <a:r>
              <a:rPr lang="en-US" sz="3800" dirty="0" smtClean="0"/>
              <a:t>standard for representing large molecules</a:t>
            </a:r>
            <a:endParaRPr lang="en-US" sz="3800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Roland W. </a:t>
            </a:r>
            <a:r>
              <a:rPr lang="en-GB" dirty="0" err="1" smtClean="0"/>
              <a:t>Knispel</a:t>
            </a:r>
            <a:r>
              <a:rPr lang="en-GB" dirty="0" smtClean="0"/>
              <a:t>, </a:t>
            </a:r>
            <a:r>
              <a:rPr lang="en-GB" dirty="0" err="1" smtClean="0"/>
              <a:t>ChemAxon</a:t>
            </a:r>
            <a:endParaRPr lang="en-GB" dirty="0" smtClean="0"/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Domain Lead – Sergio </a:t>
            </a:r>
            <a:r>
              <a:rPr lang="en-GB" dirty="0" err="1" smtClean="0"/>
              <a:t>Rotstein</a:t>
            </a:r>
            <a:r>
              <a:rPr lang="en-GB" dirty="0" smtClean="0"/>
              <a:t>, Pfizer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9857" y="2238856"/>
            <a:ext cx="3788415" cy="193041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>
                <a:latin typeface="+mn-lt"/>
              </a:rPr>
              <a:t>L</a:t>
            </a:r>
            <a:r>
              <a:rPr lang="de-DE" sz="2000" dirty="0" smtClean="0">
                <a:latin typeface="+mn-lt"/>
              </a:rPr>
              <a:t>inear chains of Monomers or monomer units of a single biological molecule type (e.g. peptide chain, singular nucleic acid strand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59058"/>
              </p:ext>
            </p:extLst>
          </p:nvPr>
        </p:nvGraphicFramePr>
        <p:xfrm>
          <a:off x="5580112" y="4293096"/>
          <a:ext cx="3240360" cy="212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270"/>
                <a:gridCol w="2344090"/>
              </a:tblGrid>
              <a:tr h="224327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Monomer (unit)</a:t>
                      </a:r>
                      <a:endParaRPr lang="en-US" dirty="0"/>
                    </a:p>
                  </a:txBody>
                  <a:tcPr/>
                </a:tc>
              </a:tr>
              <a:tr h="2139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Peptide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- Alanine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Nucleic 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R(A)P</a:t>
                      </a:r>
                    </a:p>
                    <a:p>
                      <a:r>
                        <a:rPr lang="en-US" sz="1600" dirty="0" smtClean="0"/>
                        <a:t>R – Ribose</a:t>
                      </a:r>
                    </a:p>
                    <a:p>
                      <a:r>
                        <a:rPr lang="de-DE" sz="1600" dirty="0" smtClean="0"/>
                        <a:t>A – Adenine</a:t>
                      </a:r>
                    </a:p>
                    <a:p>
                      <a:r>
                        <a:rPr lang="de-DE" sz="1600" dirty="0" smtClean="0"/>
                        <a:t>P – Phosphate</a:t>
                      </a:r>
                      <a:endParaRPr lang="en-US" sz="1600" dirty="0"/>
                    </a:p>
                  </a:txBody>
                  <a:tcPr/>
                </a:tc>
              </a:tr>
              <a:tr h="35518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[PEG3] – Pegylation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57" y="2238856"/>
            <a:ext cx="3788415" cy="193041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Entire chemical structure information of the macromolecule</a:t>
            </a:r>
          </a:p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de-DE" sz="2000" dirty="0" smtClean="0">
                <a:latin typeface="+mn-lt"/>
                <a:cs typeface="Liberation Mono" pitchFamily="50" charset="0"/>
              </a:rPr>
              <a:t>May include annotations per Simple polymer</a:t>
            </a:r>
            <a:endParaRPr lang="en-US" sz="2000" dirty="0" smtClean="0">
              <a:latin typeface="+mn-lt"/>
              <a:cs typeface="Liberation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Peptide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9316"/>
            <a:ext cx="8424936" cy="19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2" y="1772816"/>
            <a:ext cx="8496944" cy="191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Oligonucleotide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1400"/>
            <a:ext cx="86185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Stem-loops (e.g. </a:t>
            </a:r>
            <a:r>
              <a:rPr lang="en-US" dirty="0" err="1" smtClean="0"/>
              <a:t>Tetraloops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437112"/>
            <a:ext cx="8280920" cy="1823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1713019" y="1412776"/>
            <a:ext cx="5883317" cy="30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Example: Oligonucleotide Peptide Conjugate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4250"/>
            <a:ext cx="80105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Biologics\Presentations\0own\pics\HELM_glycoprote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r="49044" b="29299"/>
          <a:stretch/>
        </p:blipFill>
        <p:spPr bwMode="auto">
          <a:xfrm>
            <a:off x="251520" y="1196752"/>
            <a:ext cx="5435987" cy="3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63836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    </a:t>
            </a:r>
            <a:r>
              <a:rPr lang="en-US" sz="600" dirty="0" smtClean="0"/>
              <a:t> </a:t>
            </a:r>
            <a:r>
              <a:rPr lang="en-US" sz="1800" dirty="0" smtClean="0"/>
              <a:t> M     </a:t>
            </a:r>
            <a:r>
              <a:rPr lang="en-US" sz="800" dirty="0" smtClean="0"/>
              <a:t> </a:t>
            </a:r>
            <a:r>
              <a:rPr lang="en-US" sz="1800" dirty="0" smtClean="0"/>
              <a:t>E      L</a:t>
            </a:r>
            <a:endParaRPr lang="en-GB" sz="600" kern="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797152"/>
            <a:ext cx="8712968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</a:p>
          <a:p>
            <a:pPr marL="0" indent="0">
              <a:buNone/>
              <a:defRPr/>
            </a:pPr>
            <a:r>
              <a:rPr lang="en-US" sz="600" dirty="0" smtClean="0"/>
              <a:t>CHEM1{BMA</a:t>
            </a:r>
            <a:r>
              <a:rPr lang="en-US" sz="600" dirty="0"/>
              <a:t>}|CHEM2{MAN}|CHEM3{MAN}|CHEM4{NAG}|CHEM5{FUL}|CHEM6{NAG}|CHEM7{NAG}|CHEM8{NAG}|CHEM9{FUL}|CHEM10{BMA}|CHEM11{BMA}|CHEM12{NAG}|CHEM13{NAG}|CHEM14{FUL}|CHEM15{NAG}|CHEM16{FUL}|CHEM17{NAG}|CHEM18{MAN}|CHEM19{BMA}|CHEM20{MAN}|CHEM21{MAN}|CHEM22{NAG}|CHEM23{NAG}|CHEM24{FUL}|CHEM25{MAN}|CHEM26{BMA}|CHEM27{NAG}|CHEM28{NAG}|PEPTIDE1{H.M.E.L.A.L.[</a:t>
            </a:r>
            <a:r>
              <a:rPr lang="en-US" sz="600" dirty="0" err="1"/>
              <a:t>Ngly</a:t>
            </a:r>
            <a:r>
              <a:rPr lang="en-US" sz="600" dirty="0"/>
              <a:t>].V.T.E.S.F.D.A.W.E.N.T.V.T.E.Q.A.I.E.D.V.W.Q.L.F.E.T.S.I.K.P.C.V.K.L.S.P.L.C.I.G.A.G.H.C.[</a:t>
            </a:r>
            <a:r>
              <a:rPr lang="en-US" sz="600" dirty="0" err="1"/>
              <a:t>Ngly</a:t>
            </a:r>
            <a:r>
              <a:rPr lang="en-US" sz="600" dirty="0"/>
              <a:t>].T.S.I.I.Q.E.S.C.D.K.H.Y.W.D.T.I.R.F.R.Y.C.A.P.P.G.Y.A.L.L.R.C.[</a:t>
            </a:r>
            <a:r>
              <a:rPr lang="en-US" sz="600" dirty="0" err="1"/>
              <a:t>Ngly</a:t>
            </a:r>
            <a:r>
              <a:rPr lang="en-US" sz="600" dirty="0"/>
              <a:t>].D.T.[</a:t>
            </a:r>
            <a:r>
              <a:rPr lang="en-US" sz="600" dirty="0" err="1"/>
              <a:t>Ngly</a:t>
            </a:r>
            <a:r>
              <a:rPr lang="en-US" sz="600" dirty="0"/>
              <a:t>].Y.S.G.F.M.P.K.C.S.K.V.V.V.S.S.C.T.R.M.M.E.T.Q.T.S.T.W.F.G.F.[</a:t>
            </a:r>
            <a:r>
              <a:rPr lang="en-US" sz="600" dirty="0" err="1"/>
              <a:t>Ngly</a:t>
            </a:r>
            <a:r>
              <a:rPr lang="en-US" sz="600" dirty="0"/>
              <a:t>].G.T.R.A.E.[</a:t>
            </a:r>
            <a:r>
              <a:rPr lang="en-US" sz="600" dirty="0" err="1"/>
              <a:t>Ngly</a:t>
            </a:r>
            <a:r>
              <a:rPr lang="en-US" sz="600" dirty="0"/>
              <a:t>].R.T.Y.I.Y.W.H.G.R.D.[</a:t>
            </a:r>
            <a:r>
              <a:rPr lang="en-US" sz="600" dirty="0" err="1"/>
              <a:t>Ngly</a:t>
            </a:r>
            <a:r>
              <a:rPr lang="en-US" sz="600" dirty="0"/>
              <a:t>].R.T.I.I.S.L.N.K.Y.Y.[</a:t>
            </a:r>
            <a:r>
              <a:rPr lang="en-US" sz="600" dirty="0" err="1"/>
              <a:t>Ngly</a:t>
            </a:r>
            <a:r>
              <a:rPr lang="en-US" sz="600" dirty="0"/>
              <a:t>].L.T.M.K.C.R.G.A.G.W.C.W.F.G.G.N.W.K.D.A.I.K.E.M.K.Q.T.I.V.K.H.P.R.Y.T.G.T.[</a:t>
            </a:r>
            <a:r>
              <a:rPr lang="en-US" sz="600" dirty="0" err="1"/>
              <a:t>Ngly</a:t>
            </a:r>
            <a:r>
              <a:rPr lang="en-US" sz="600" dirty="0"/>
              <a:t>].N.T.D.K.I.[</a:t>
            </a:r>
            <a:r>
              <a:rPr lang="en-US" sz="600" dirty="0" err="1"/>
              <a:t>Ngly</a:t>
            </a:r>
            <a:r>
              <a:rPr lang="en-US" sz="600" dirty="0"/>
              <a:t>].L.T.A.P.R.G.G.D.P.E.V.T.F.M.W.T.N.C.R.G.E.F.L.Y.C.K.M.N.W.F.L.N.W.V.E.D.R.D.V.T.N.Q.R.P.K.E.R.H.R.R.N.Y.V.P.C.H.I.R.Q.I.I.N.T.W.H.K.V.G.K.N.V.Y.L.P.P.R.E.G.D.L.T.C.[</a:t>
            </a:r>
            <a:r>
              <a:rPr lang="en-US" sz="600" dirty="0" err="1"/>
              <a:t>Ngly</a:t>
            </a:r>
            <a:r>
              <a:rPr lang="en-US" sz="600" dirty="0"/>
              <a:t>].S.T.V.T.S.L.I.A.N.I.D.W.T.D.G.[</a:t>
            </a:r>
            <a:r>
              <a:rPr lang="en-US" sz="600" dirty="0" err="1"/>
              <a:t>Ngly</a:t>
            </a:r>
            <a:r>
              <a:rPr lang="en-US" sz="600" dirty="0"/>
              <a:t>].Q.T.[</a:t>
            </a:r>
            <a:r>
              <a:rPr lang="en-US" sz="600" dirty="0" err="1"/>
              <a:t>Ngly</a:t>
            </a:r>
            <a:r>
              <a:rPr lang="en-US" sz="600" dirty="0"/>
              <a:t>].I.T.M.S.A.E.V.A.E.L.Y.R.L.E.L.G.D.Y.K.L.V.E.I.T}|CHEM29{NAG}|CHEM30{NAG}|CHEM31{BMA}|CHEM32{MAN}|CHEM33{MAN}|CHEM34{MAN}|CHEM35{NAG}|CHEM36{NAG}|CHEM37{BMA}|CHEM38{MAN}|CHEM39{BMA}|CHEM40{BMA}|CHEM41{MAN}|CHEM42{NAG}|CHEM43{NAG}|CHEM44{BMA}|CHEM45{NAG}|CHEM46{NAG}|CHEM47{FUL}|CHEM48{NDG}|CHEM49{NAG}|CHEM50{MAN}|CHEM51{BMA}|CHEM52{BMA}|CHEM53{NAG}|CHEM54{NDG}|CHEM55{FUL}$CHEM1,CHEM2,1:R2-1:R1|CHEM5,CHEM6,1:R1-1:R3|CHEM16,CHEM15,1:R1-1:R3|PEPTIDE1,CHEM30,52:R3-1:R1|PEPTIDE1,CHEM8,87:R3-1:R3|CHEM19,CHEM21,1:R3-1:R1|CHEM8,CHEM7,1:R1-1:R2|CHEM22,CHEM23,1:R1-1:R2|PEPTIDE1,CHEM28,292:R3-1:R1|PEPTIDE1,CHEM43,273:R3-1:R1|PEPTIDE1,CHEM46,146:R3-1:R1|PEPTIDE1,CHEM15,135:R3-1:R1|CHEM10,CHEM8,1:R1-1:R2|PEPTIDE1,CHEM36,289:R3-1:R1|CHEM51,CHEM50,1:R2-1:R1|CHEM39,CHEM41,1:R3-1:R1|PEPTIDE1,CHEM12,124:R3-1:R1|PEPTIDE1,CHEM29,7:R3-1:R1|CHEM39,CHEM38,1:R1-1:R2|CHEM20,CHEM19,1:R1-1:R2|CHEM17,CHEM15,1:R1-1:R2|CHEM12,CHEM13,1:R2-1:R1|CHEM46,CHEM47,1:R3-1:R1|CHEM32,CHEM31,1:R1-1:R3|CHEM52,CHEM51,1:R3-1:R1|PEPTIDE1,CHEM23,84:R3-1:R1|CHEM28,CHEM27,1:R2-1:R1|CHEM4,CHEM1,1:R2-1:R1|CHEM31,CHEM33,1:R2-1:R1|PEPTIDE1,CHEM54,190:R3-1:R1|CHEM34,CHEM33,1:R1-1:R2|CHEM18,CHEM17,1:R1-1:R2|CHEM31,CHEM35,1:R1-1:R2|CHEM9,CHEM7,1:R1-1:R3|CHEM26,CHEM27,1:R1-1:R2|CHEM54,CHEM53,1:R2-1:R1|CHEM6,CHEM4,1:R2-1:R1|CHEM1,CHEM3,1:R3-1:R1|CHEM25,CHEM26,1:R1-1:R2|CHEM54,CHEM55,1:R3-1:R1|CHEM43,CHEM42,1:R2-1:R1|CHEM40,CHEM37,1:R2-1:R1|CHEM46,CHEM45,1:R2-1:R1|CHEM12,CHEM14,1:R3-1:R1|CHEM42,CHEM40,1:R2-1:R1|PEPTIDE1,CHEM6,118:R3-1:R1|CHEM24,CHEM23,1:R1-1:R3|CHEM22,CHEM19,1:R2-1:R1|CHEM53,CHEM52,1:R2-1:R1|CHEM48,CHEM49,1:R2-1:R1|PEPTIDE1,CHEM48,184:R3-1:R1|CHEM45,CHEM44,1:R2-1:R1|CHEM37,CHEM38,1:R2-1:R1|CHEM11,CHEM10,1:R1-1:R2|CHEM36,CHEM35,1:R2-1:R1$$$</a:t>
            </a:r>
            <a:endParaRPr lang="en-GB" sz="600" kern="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Glycoprotein (PDB:3FUS)</a:t>
            </a:r>
            <a:endParaRPr lang="en-GB" dirty="0" smtClean="0"/>
          </a:p>
        </p:txBody>
      </p:sp>
      <p:pic>
        <p:nvPicPr>
          <p:cNvPr id="34819" name="Picture 3" descr="D:\Biologics\Presentations\0own\pics\HELM_glycoprotei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20955" r="38288" b="31901"/>
          <a:stretch/>
        </p:blipFill>
        <p:spPr bwMode="auto">
          <a:xfrm>
            <a:off x="6086954" y="1518037"/>
            <a:ext cx="2013438" cy="29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Biologics\Presentations\0own\pics\HELM_glycoprote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r="49044" b="29299"/>
          <a:stretch/>
        </p:blipFill>
        <p:spPr bwMode="auto">
          <a:xfrm>
            <a:off x="251520" y="1196752"/>
            <a:ext cx="5435987" cy="3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7284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92D050"/>
                </a:solidFill>
              </a:rPr>
              <a:t>H    </a:t>
            </a:r>
            <a:r>
              <a:rPr lang="en-US" sz="6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 E     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L     </a:t>
            </a:r>
            <a:r>
              <a:rPr lang="en-US" sz="1000" b="1" dirty="0" smtClean="0">
                <a:solidFill>
                  <a:srgbClr val="92D050"/>
                </a:solidFill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M</a:t>
            </a:r>
            <a:endParaRPr lang="en-GB" sz="600" b="1" kern="0" dirty="0" smtClean="0">
              <a:solidFill>
                <a:srgbClr val="92D05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797152"/>
            <a:ext cx="8712968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</a:p>
          <a:p>
            <a:pPr marL="0" indent="0">
              <a:buNone/>
              <a:defRPr/>
            </a:pPr>
            <a:r>
              <a:rPr lang="en-US" sz="600" dirty="0" smtClean="0"/>
              <a:t>CHEM1{BMA</a:t>
            </a:r>
            <a:r>
              <a:rPr lang="en-US" sz="600" dirty="0"/>
              <a:t>}|CHEM2{MAN}|CHEM3{MAN}|CHEM4{NAG}|CHEM5{FUL}|CHEM6{NAG}|CHEM7{NAG}|CHEM8{NAG}|CHEM9{FUL}|CHEM10{BMA}|CHEM11{BMA}|CHEM12{NAG}|CHEM13{NAG}|CHEM14{FUL}|CHEM15{NAG}|CHEM16{FUL}|CHEM17{NAG}|CHEM18{MAN}|CHEM19{BMA}|CHEM20{MAN}|CHEM21{MAN}|CHEM22{NAG}|CHEM23{NAG}|CHEM24{FUL}|CHEM25{MAN}|CHEM26{BMA}|CHEM27{NAG}|CHEM28{NAG}|PEPTIDE1{H.M.E.L.A.L.[</a:t>
            </a:r>
            <a:r>
              <a:rPr lang="en-US" sz="600" dirty="0" err="1"/>
              <a:t>Ngly</a:t>
            </a:r>
            <a:r>
              <a:rPr lang="en-US" sz="600" dirty="0"/>
              <a:t>].V.T.E.S.F.D.A.W.E.N.T.V.T.E.Q.A.I.E.D.V.W.Q.L.F.E.T.S.I.K.P.C.V.K.L.S.P.L.C.I.G.A.G.H.C.[</a:t>
            </a:r>
            <a:r>
              <a:rPr lang="en-US" sz="600" dirty="0" err="1"/>
              <a:t>Ngly</a:t>
            </a:r>
            <a:r>
              <a:rPr lang="en-US" sz="600" dirty="0"/>
              <a:t>].T.S.I.I.Q.E.S.C.D.K.H.Y.W.D.T.I.R.F.R.Y.C.A.P.P.G.Y.A.L.L.R.C.[</a:t>
            </a:r>
            <a:r>
              <a:rPr lang="en-US" sz="600" dirty="0" err="1"/>
              <a:t>Ngly</a:t>
            </a:r>
            <a:r>
              <a:rPr lang="en-US" sz="600" dirty="0"/>
              <a:t>].D.T.[</a:t>
            </a:r>
            <a:r>
              <a:rPr lang="en-US" sz="600" dirty="0" err="1"/>
              <a:t>Ngly</a:t>
            </a:r>
            <a:r>
              <a:rPr lang="en-US" sz="600" dirty="0"/>
              <a:t>].Y.S.G.F.M.P.K.C.S.K.V.V.V.S.S.C.T.R.M.M.E.T.Q.T.S.T.W.F.G.F.[</a:t>
            </a:r>
            <a:r>
              <a:rPr lang="en-US" sz="600" dirty="0" err="1"/>
              <a:t>Ngly</a:t>
            </a:r>
            <a:r>
              <a:rPr lang="en-US" sz="600" dirty="0"/>
              <a:t>].G.T.R.A.E.[</a:t>
            </a:r>
            <a:r>
              <a:rPr lang="en-US" sz="600" dirty="0" err="1"/>
              <a:t>Ngly</a:t>
            </a:r>
            <a:r>
              <a:rPr lang="en-US" sz="600" dirty="0"/>
              <a:t>].R.T.Y.I.Y.W.H.G.R.D.[</a:t>
            </a:r>
            <a:r>
              <a:rPr lang="en-US" sz="600" dirty="0" err="1"/>
              <a:t>Ngly</a:t>
            </a:r>
            <a:r>
              <a:rPr lang="en-US" sz="600" dirty="0"/>
              <a:t>].R.T.I.I.S.L.N.K.Y.Y.[</a:t>
            </a:r>
            <a:r>
              <a:rPr lang="en-US" sz="600" dirty="0" err="1"/>
              <a:t>Ngly</a:t>
            </a:r>
            <a:r>
              <a:rPr lang="en-US" sz="600" dirty="0"/>
              <a:t>].L.T.M.K.C.R.G.A.G.W.C.W.F.G.G.N.W.K.D.A.I.K.E.M.K.Q.T.I.V.K.H.P.R.Y.T.G.T.[</a:t>
            </a:r>
            <a:r>
              <a:rPr lang="en-US" sz="600" dirty="0" err="1"/>
              <a:t>Ngly</a:t>
            </a:r>
            <a:r>
              <a:rPr lang="en-US" sz="600" dirty="0"/>
              <a:t>].N.T.D.K.I.[</a:t>
            </a:r>
            <a:r>
              <a:rPr lang="en-US" sz="600" dirty="0" err="1"/>
              <a:t>Ngly</a:t>
            </a:r>
            <a:r>
              <a:rPr lang="en-US" sz="600" dirty="0"/>
              <a:t>].L.T.A.P.R.G.G.D.P.E.V.T.F.M.W.T.N.C.R.G.E.F.L.Y.C.K.M.N.W.F.L.N.W.V.E.D.R.D.V.T.N.Q.R.P.K.E.R.H.R.R.N.Y.V.P.C.H.I.R.Q.I.I.N.T.W.H.K.V.G.K.N.V.Y.L.P.P.R.E.G.D.L.T.C.[</a:t>
            </a:r>
            <a:r>
              <a:rPr lang="en-US" sz="600" dirty="0" err="1"/>
              <a:t>Ngly</a:t>
            </a:r>
            <a:r>
              <a:rPr lang="en-US" sz="600" dirty="0"/>
              <a:t>].S.T.V.T.S.L.I.A.N.I.D.W.T.D.G.[</a:t>
            </a:r>
            <a:r>
              <a:rPr lang="en-US" sz="600" dirty="0" err="1"/>
              <a:t>Ngly</a:t>
            </a:r>
            <a:r>
              <a:rPr lang="en-US" sz="600" dirty="0"/>
              <a:t>].Q.T.[</a:t>
            </a:r>
            <a:r>
              <a:rPr lang="en-US" sz="600" dirty="0" err="1"/>
              <a:t>Ngly</a:t>
            </a:r>
            <a:r>
              <a:rPr lang="en-US" sz="600" dirty="0"/>
              <a:t>].I.T.M.S.A.E.V.A.E.L.Y.R.L.E.L.G.D.Y.K.L.V.E.I.T}|CHEM29{NAG}|CHEM30{NAG}|CHEM31{BMA}|CHEM32{MAN}|CHEM33{MAN}|CHEM34{MAN}|CHEM35{NAG}|CHEM36{NAG}|CHEM37{BMA}|CHEM38{MAN}|CHEM39{BMA}|CHEM40{BMA}|CHEM41{MAN}|CHEM42{NAG}|CHEM43{NAG}|CHEM44{BMA}|CHEM45{NAG}|CHEM46{NAG}|CHEM47{FUL}|CHEM48{NDG}|CHEM49{NAG}|CHEM50{MAN}|CHEM51{BMA}|CHEM52{BMA}|CHEM53{NAG}|CHEM54{NDG}|CHEM55{FUL}$CHEM1,CHEM2,1:R2-1:R1|CHEM5,CHEM6,1:R1-1:R3|CHEM16,CHEM15,1:R1-1:R3|PEPTIDE1,CHEM30,52:R3-1:R1|PEPTIDE1,CHEM8,87:R3-1:R3|CHEM19,CHEM21,1:R3-1:R1|CHEM8,CHEM7,1:R1-1:R2|CHEM22,CHEM23,1:R1-1:R2|PEPTIDE1,CHEM28,292:R3-1:R1|PEPTIDE1,CHEM43,273:R3-1:R1|PEPTIDE1,CHEM46,146:R3-1:R1|PEPTIDE1,CHEM15,135:R3-1:R1|CHEM10,CHEM8,1:R1-1:R2|PEPTIDE1,CHEM36,289:R3-1:R1|CHEM51,CHEM50,1:R2-1:R1|CHEM39,CHEM41,1:R3-1:R1|PEPTIDE1,CHEM12,124:R3-1:R1|PEPTIDE1,CHEM29,7:R3-1:R1|CHEM39,CHEM38,1:R1-1:R2|CHEM20,CHEM19,1:R1-1:R2|CHEM17,CHEM15,1:R1-1:R2|CHEM12,CHEM13,1:R2-1:R1|CHEM46,CHEM47,1:R3-1:R1|CHEM32,CHEM31,1:R1-1:R3|CHEM52,CHEM51,1:R3-1:R1|PEPTIDE1,CHEM23,84:R3-1:R1|CHEM28,CHEM27,1:R2-1:R1|CHEM4,CHEM1,1:R2-1:R1|CHEM31,CHEM33,1:R2-1:R1|PEPTIDE1,CHEM54,190:R3-1:R1|CHEM34,CHEM33,1:R1-1:R2|CHEM18,CHEM17,1:R1-1:R2|CHEM31,CHEM35,1:R1-1:R2|CHEM9,CHEM7,1:R1-1:R3|CHEM26,CHEM27,1:R1-1:R2|CHEM54,CHEM53,1:R2-1:R1|CHEM6,CHEM4,1:R2-1:R1|CHEM1,CHEM3,1:R3-1:R1|CHEM25,CHEM26,1:R1-1:R2|CHEM54,CHEM55,1:R3-1:R1|CHEM43,CHEM42,1:R2-1:R1|CHEM40,CHEM37,1:R2-1:R1|CHEM46,CHEM45,1:R2-1:R1|CHEM12,CHEM14,1:R3-1:R1|CHEM42,CHEM40,1:R2-1:R1|PEPTIDE1,CHEM6,118:R3-1:R1|CHEM24,CHEM23,1:R1-1:R3|CHEM22,CHEM19,1:R2-1:R1|CHEM53,CHEM52,1:R2-1:R1|CHEM48,CHEM49,1:R2-1:R1|PEPTIDE1,CHEM48,184:R3-1:R1|CHEM45,CHEM44,1:R2-1:R1|CHEM37,CHEM38,1:R2-1:R1|CHEM11,CHEM10,1:R1-1:R2|CHEM36,CHEM35,1:R2-1:R1$$$</a:t>
            </a:r>
            <a:endParaRPr lang="en-GB" sz="600" kern="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Glycoprotein (PDB:3FUS)</a:t>
            </a:r>
            <a:endParaRPr lang="en-GB" dirty="0" smtClean="0"/>
          </a:p>
        </p:txBody>
      </p:sp>
      <p:pic>
        <p:nvPicPr>
          <p:cNvPr id="34819" name="Picture 3" descr="D:\Biologics\Presentations\0own\pics\HELM_glycoprotei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20955" r="38288" b="31901"/>
          <a:stretch/>
        </p:blipFill>
        <p:spPr bwMode="auto">
          <a:xfrm>
            <a:off x="6086954" y="1518037"/>
            <a:ext cx="2013438" cy="29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63836" y="1196752"/>
            <a:ext cx="28402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    </a:t>
            </a:r>
            <a:r>
              <a:rPr lang="en-US" sz="600" dirty="0" smtClean="0"/>
              <a:t> </a:t>
            </a:r>
            <a:r>
              <a:rPr lang="en-US" sz="1800" dirty="0" smtClean="0"/>
              <a:t> M     </a:t>
            </a:r>
            <a:r>
              <a:rPr lang="en-US" sz="800" dirty="0" smtClean="0"/>
              <a:t> </a:t>
            </a:r>
            <a:r>
              <a:rPr lang="en-US" sz="1800" dirty="0" smtClean="0"/>
              <a:t>E      L</a:t>
            </a:r>
            <a:endParaRPr lang="en-GB" sz="600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153008" y="1147061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987824" y="4132347"/>
            <a:ext cx="235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FFFF"/>
                </a:solidFill>
                <a:latin typeface="+mj-lt"/>
              </a:rPr>
              <a:t>Cit</a:t>
            </a:r>
            <a:endParaRPr lang="en-US" sz="20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4274" y="4134615"/>
            <a:ext cx="235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990099"/>
                </a:solidFill>
                <a:latin typeface="+mj-lt"/>
              </a:rPr>
              <a:t>spacer</a:t>
            </a:r>
            <a:endParaRPr lang="en-US" sz="2000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Brentuximab vedotin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7389" y="5158931"/>
            <a:ext cx="182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+mj-lt"/>
              </a:rPr>
              <a:t>Auristatin E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4754" y="5158932"/>
            <a:ext cx="198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+mj-lt"/>
              </a:rPr>
              <a:t>Linker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48" y="4974267"/>
            <a:ext cx="198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+mj-lt"/>
              </a:rPr>
              <a:t>anti-CD30 IgG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980727"/>
            <a:ext cx="235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33CC"/>
                </a:solidFill>
                <a:latin typeface="+mj-lt"/>
              </a:rPr>
              <a:t>c</a:t>
            </a:r>
            <a:r>
              <a:rPr lang="de-DE" sz="2000" dirty="0" smtClean="0">
                <a:solidFill>
                  <a:srgbClr val="0033CC"/>
                </a:solidFill>
                <a:latin typeface="+mj-lt"/>
              </a:rPr>
              <a:t>onjugation</a:t>
            </a:r>
          </a:p>
          <a:p>
            <a:pPr algn="ctr"/>
            <a:r>
              <a:rPr lang="de-DE" sz="2000" dirty="0" smtClean="0">
                <a:solidFill>
                  <a:srgbClr val="0033CC"/>
                </a:solidFill>
                <a:latin typeface="+mj-lt"/>
              </a:rPr>
              <a:t>linker</a:t>
            </a:r>
            <a:endParaRPr lang="en-US" sz="2000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2308" y="1288133"/>
            <a:ext cx="2948299" cy="2648138"/>
            <a:chOff x="111095" y="1765038"/>
            <a:chExt cx="2948299" cy="2648138"/>
          </a:xfrm>
        </p:grpSpPr>
        <p:pic>
          <p:nvPicPr>
            <p:cNvPr id="4" name="Picture 3" descr="C:\Users\Rknispel\Desktop\Capture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12" b="43573"/>
            <a:stretch/>
          </p:blipFill>
          <p:spPr bwMode="auto">
            <a:xfrm>
              <a:off x="111095" y="1765038"/>
              <a:ext cx="2948299" cy="264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108488" y="3100155"/>
              <a:ext cx="144016" cy="113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93866" y="3100156"/>
              <a:ext cx="865528" cy="68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83768" y="3010527"/>
              <a:ext cx="142862" cy="68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3" name="Picture 5" descr="C:\Users\Rknispel\Desktop\t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63" y="2206377"/>
            <a:ext cx="6731001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355469" y="1268760"/>
            <a:ext cx="0" cy="3195503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483768" y="4132348"/>
            <a:ext cx="235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Val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455" y="5856409"/>
            <a:ext cx="2530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PEPTIDE1,PEPTIDE2,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PEPTIDE3,PEPTIDE4</a:t>
            </a:r>
            <a:endParaRPr lang="en-US" sz="20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3187" y="6010297"/>
            <a:ext cx="963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CHEM1</a:t>
            </a:r>
            <a:endParaRPr lang="en-US" sz="2000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37860" y="6010297"/>
            <a:ext cx="1061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CHEM2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Brentuximab vedotin </a:t>
            </a:r>
            <a:r>
              <a:rPr lang="de-DE" sz="2000" dirty="0" smtClean="0"/>
              <a:t>(HELM v1.0)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12308" y="1412776"/>
            <a:ext cx="86383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 smtClean="0">
              <a:solidFill>
                <a:srgbClr val="000000"/>
              </a:solidFill>
              <a:latin typeface="+mn-lt"/>
            </a:endParaRPr>
          </a:p>
          <a:p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PEPTIDE1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{…}|PEPTIDE2{…}|PEPTIDE3{…}|PEPTIDE4{…}|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CHEM1{[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CathBLink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]}|CHEM2{[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AurE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]}$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PEPTIDE4,PEPTIDE4,200:R3‑144:R3|…$</a:t>
            </a:r>
          </a:p>
          <a:p>
            <a:endParaRPr lang="en-US" sz="20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$</a:t>
            </a:r>
          </a:p>
          <a:p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PEPTIDE1{</a:t>
            </a:r>
            <a:r>
              <a:rPr lang="en-US" sz="2000" dirty="0" err="1" smtClean="0">
                <a:latin typeface="+mn-lt"/>
              </a:rPr>
              <a:t>lc</a:t>
            </a:r>
            <a:r>
              <a:rPr lang="en-US" sz="2000" dirty="0" smtClean="0">
                <a:latin typeface="+mn-lt"/>
              </a:rPr>
              <a:t>}|PEPTIDE2{</a:t>
            </a:r>
            <a:r>
              <a:rPr lang="en-US" sz="2000" dirty="0" err="1" smtClean="0">
                <a:latin typeface="+mn-lt"/>
              </a:rPr>
              <a:t>lc</a:t>
            </a:r>
            <a:r>
              <a:rPr lang="en-US" sz="2000" dirty="0">
                <a:latin typeface="+mn-lt"/>
              </a:rPr>
              <a:t>}|PEPTIDE3{</a:t>
            </a:r>
            <a:r>
              <a:rPr lang="en-US" sz="2000" dirty="0" err="1">
                <a:latin typeface="+mn-lt"/>
              </a:rPr>
              <a:t>hc</a:t>
            </a:r>
            <a:r>
              <a:rPr lang="en-US" sz="2000" dirty="0">
                <a:latin typeface="+mn-lt"/>
              </a:rPr>
              <a:t>}|PEPTIDE4{</a:t>
            </a:r>
            <a:r>
              <a:rPr lang="en-US" sz="2000" dirty="0" err="1">
                <a:latin typeface="+mn-lt"/>
              </a:rPr>
              <a:t>hc</a:t>
            </a:r>
            <a:r>
              <a:rPr lang="en-US" sz="2000" dirty="0" smtClean="0">
                <a:latin typeface="+mn-lt"/>
              </a:rPr>
              <a:t>}|CHEM1{linker}|CHEM2{conjugate}$</a:t>
            </a:r>
          </a:p>
        </p:txBody>
      </p:sp>
    </p:spTree>
    <p:extLst>
      <p:ext uri="{BB962C8B-B14F-4D97-AF65-F5344CB8AC3E}">
        <p14:creationId xmlns:p14="http://schemas.microsoft.com/office/powerpoint/2010/main" val="17985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Mission…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2204864"/>
            <a:ext cx="73628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 smtClean="0">
                <a:latin typeface="Trebuchet MS"/>
                <a:cs typeface="+mn-cs"/>
              </a:rPr>
              <a:t>Lower </a:t>
            </a:r>
            <a:r>
              <a:rPr lang="en-GB" sz="3600" dirty="0">
                <a:latin typeface="Trebuchet MS"/>
                <a:cs typeface="+mn-cs"/>
              </a:rPr>
              <a:t>the barriers to innovation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>
                <a:latin typeface="Trebuchet MS"/>
                <a:cs typeface="+mn-cs"/>
              </a:rPr>
              <a:t>by improving inter-operability of R&amp;D business processes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3600" dirty="0">
                <a:latin typeface="Trebuchet MS"/>
                <a:cs typeface="+mn-cs"/>
              </a:rPr>
              <a:t>through </a:t>
            </a:r>
            <a:r>
              <a:rPr lang="en-GB" sz="3600" dirty="0" smtClean="0">
                <a:latin typeface="Trebuchet MS"/>
                <a:cs typeface="+mn-cs"/>
              </a:rPr>
              <a:t>pre-competitive </a:t>
            </a:r>
            <a:r>
              <a:rPr lang="en-GB" sz="3600" dirty="0">
                <a:latin typeface="Trebuchet MS"/>
                <a:cs typeface="+mn-cs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505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Brentuximab vedotin </a:t>
            </a:r>
            <a:r>
              <a:rPr lang="de-DE" sz="2000" dirty="0" smtClean="0"/>
              <a:t>(HELM 1.x ?)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12308" y="1412776"/>
            <a:ext cx="86383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PEPTIDE1{…}|PEPTIDE2{…}|PEPTIDE3{…}|PEPTIDE4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{…}|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CHEM1{SMILES/CID/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HELMAbbreviation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}|CHEM2{SMILES/CID/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HELMAbbreviation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$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PEPTIDE4,PEPTIDE4,200:R3‑144:R3|…|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CHEM1,PEPTIDE1+PEPTIDE2+PEPTIDE3+PEPTIDE4,1:R1-generic:R3|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CHEM1,CHEM2,1:R2-1:R1</a:t>
            </a:r>
            <a:r>
              <a:rPr lang="en-US" sz="2000" dirty="0" smtClean="0">
                <a:latin typeface="+mn-lt"/>
              </a:rPr>
              <a:t>$</a:t>
            </a:r>
          </a:p>
          <a:p>
            <a:endParaRPr lang="en-US" sz="20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$</a:t>
            </a:r>
          </a:p>
          <a:p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PEPTIDE1{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lc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}|PEPTIDE2{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lc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 PEPTIDE3{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hc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}|PEPTIDE4{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hc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adcComponent:linker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}|CHEM1{CID:CXN2‑714}|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CHEM2{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adcComponent:conjugate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}|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CHEM2{CID:CXN17-286}|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CHEM1{</a:t>
            </a:r>
            <a:r>
              <a:rPr lang="en-US" sz="2000" b="1" dirty="0" err="1" smtClean="0">
                <a:solidFill>
                  <a:schemeClr val="accent6"/>
                </a:solidFill>
                <a:latin typeface="+mn-lt"/>
              </a:rPr>
              <a:t>adcConjTarget:E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CHEM1{adcRatio:4.2}|CHEM2{adcRatio:4.2}|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PEPTIDE1{adcConjSiteOccupancy:34,0.8}</a:t>
            </a:r>
            <a:r>
              <a:rPr lang="en-US" sz="2000" dirty="0" smtClean="0">
                <a:latin typeface="+mn-lt"/>
              </a:rPr>
              <a:t>$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1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to establish HELM as a standard?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894" y="1556792"/>
            <a:ext cx="8199386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defTabSz="825500">
              <a:spcBef>
                <a:spcPts val="100"/>
              </a:spcBef>
              <a:defRPr/>
            </a:pPr>
            <a:r>
              <a:rPr lang="de-DE" altLang="zh-CN" sz="2400" dirty="0" smtClean="0">
                <a:solidFill>
                  <a:srgbClr val="000000"/>
                </a:solidFill>
                <a:latin typeface="+mn-lt"/>
              </a:rPr>
              <a:t>Aim:</a:t>
            </a:r>
            <a:endParaRPr lang="en-US" altLang="zh-CN" sz="2400" dirty="0" smtClean="0">
              <a:solidFill>
                <a:srgbClr val="000000"/>
              </a:solidFill>
              <a:latin typeface="+mn-lt"/>
            </a:endParaRPr>
          </a:p>
          <a:p>
            <a:pPr marL="268287" lvl="1" defTabSz="825500">
              <a:spcBef>
                <a:spcPts val="1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“Standard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reference notation for macromolecules in 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</a:rPr>
              <a:t>pharma</a:t>
            </a: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 compound registration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systems”</a:t>
            </a:r>
            <a:endParaRPr lang="en-US" altLang="zh-CN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895" y="3233750"/>
            <a:ext cx="7567530" cy="3407735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latin typeface="+mn-lt"/>
                <a:cs typeface="Arial" pitchFamily="34" charset="0"/>
              </a:rPr>
              <a:t>Prior to project start in Q4 2012: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itchFamily="34" charset="0"/>
              </a:rPr>
              <a:t>HELM implemented at one pharmaceutical company in production environment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n-lt"/>
                <a:cs typeface="Arial" pitchFamily="34" charset="0"/>
              </a:rPr>
              <a:t>Journal article on HELM published in JCIM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n-lt"/>
                <a:cs typeface="Arial" pitchFamily="34" charset="0"/>
              </a:rPr>
              <a:t>No commercial software supporting HELM available</a:t>
            </a:r>
            <a:endParaRPr lang="de-DE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charset="0"/>
                <a:ea typeface="MS PGothic" charset="0"/>
              </a:rPr>
              <a:t>Achievements </a:t>
            </a:r>
            <a:endParaRPr lang="en-GB" dirty="0">
              <a:latin typeface="Trebuchet MS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90" y="1844699"/>
            <a:ext cx="6697662" cy="4392613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Externalization (‘De-</a:t>
            </a:r>
            <a:r>
              <a:rPr lang="en-GB" sz="2400" dirty="0" err="1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Pfizerizing</a:t>
            </a:r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’) of </a:t>
            </a:r>
            <a:r>
              <a:rPr lang="en-GB" sz="240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source </a:t>
            </a:r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code</a:t>
            </a:r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Creation of </a:t>
            </a:r>
            <a:r>
              <a:rPr lang="en-GB" sz="240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an applet version of </a:t>
            </a:r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the HELM Editor (former PME), </a:t>
            </a:r>
            <a:r>
              <a:rPr lang="en-GB" sz="240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enabling installation-free </a:t>
            </a:r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evaluation</a:t>
            </a:r>
          </a:p>
          <a:p>
            <a:endParaRPr lang="en-GB" sz="2400" dirty="0" smtClean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Editor user guide written, </a:t>
            </a:r>
            <a:r>
              <a:rPr lang="en-GB" sz="240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video </a:t>
            </a:r>
            <a:r>
              <a:rPr lang="en-GB" sz="240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tutorials for end users and developers available</a:t>
            </a:r>
          </a:p>
          <a:p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GB" sz="240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5496" y="1412776"/>
            <a:ext cx="1296144" cy="5256584"/>
          </a:xfrm>
          <a:prstGeom prst="downArrow">
            <a:avLst>
              <a:gd name="adj1" fmla="val 39451"/>
              <a:gd name="adj2" fmla="val 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129569" y="184073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Q1 2013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29569" y="52672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Q2 2013</a:t>
            </a:r>
            <a:endParaRPr lang="en-US" sz="2000" dirty="0">
              <a:latin typeface="+mn-lt"/>
            </a:endParaRPr>
          </a:p>
        </p:txBody>
      </p:sp>
      <p:pic>
        <p:nvPicPr>
          <p:cNvPr id="13314" name="Picture 2" descr="http://wiki.bu.edu/wiki/ece-clotho/images/thumb/3/32/Developer2.png/300px-Develop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1819"/>
            <a:ext cx="1829044" cy="17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2690" y="1412776"/>
            <a:ext cx="576155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2400" kern="0" dirty="0" err="1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GitHub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 chosen as Open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Source 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repository and source code uploaded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Permissible MIT license selected and incorporation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into the code</a:t>
            </a: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Selection of Apache Contributor License and customization of terms specific for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the Pistoia Alliance</a:t>
            </a: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Definition of initial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governance structure 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for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evolution of 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HELM </a:t>
            </a:r>
            <a:r>
              <a:rPr lang="en-US" sz="2400" kern="0" dirty="0">
                <a:solidFill>
                  <a:schemeClr val="tx1"/>
                </a:solidFill>
                <a:latin typeface="Trebuchet MS" charset="0"/>
                <a:ea typeface="MS PGothic" charset="0"/>
              </a:rPr>
              <a:t>after 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release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78738" y="2895666"/>
            <a:ext cx="2945790" cy="3099779"/>
            <a:chOff x="9468544" y="1625575"/>
            <a:chExt cx="4455386" cy="4688291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544" y="1912159"/>
              <a:ext cx="4455386" cy="440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980712" y="1912159"/>
              <a:ext cx="2592288" cy="292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04848" y="2495010"/>
              <a:ext cx="1368152" cy="501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520772" y="4006120"/>
              <a:ext cx="2052228" cy="719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12960" y="5594843"/>
              <a:ext cx="576064" cy="719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89606" y="1625575"/>
              <a:ext cx="2706200" cy="791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Contributors under</a:t>
              </a:r>
            </a:p>
            <a:p>
              <a:r>
                <a:rPr lang="de-DE" sz="1400" dirty="0" smtClean="0">
                  <a:latin typeface="+mn-lt"/>
                </a:rPr>
                <a:t>Benevolent Dictator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07316" y="2504728"/>
              <a:ext cx="1123017" cy="465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GitHub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75506" y="4020724"/>
              <a:ext cx="1624786" cy="465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MIT license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5496" y="1412776"/>
            <a:ext cx="1296144" cy="5256584"/>
          </a:xfrm>
          <a:prstGeom prst="downArrow">
            <a:avLst>
              <a:gd name="adj1" fmla="val 39451"/>
              <a:gd name="adj2" fmla="val 0"/>
            </a:avLst>
          </a:prstGeom>
          <a:gradFill>
            <a:gsLst>
              <a:gs pos="0">
                <a:schemeClr val="accent5"/>
              </a:gs>
              <a:gs pos="50000">
                <a:schemeClr val="accent5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29569" y="389908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Q2 2013</a:t>
            </a:r>
            <a:endParaRPr lang="en-US" sz="2000" dirty="0">
              <a:latin typeface="+mn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Achievements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2690" y="1628800"/>
            <a:ext cx="6193606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de-DE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HELM notation standard definition v1.0 released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de-DE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Assessment of suggested HELM extensions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en-US" sz="2400" kern="0" dirty="0" err="1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RfP</a:t>
            </a:r>
            <a:r>
              <a:rPr lang="en-US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 release for Self-contained exchangeable HELM format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  <a:p>
            <a:r>
              <a:rPr lang="de-DE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Pilot project with ChEMBL (EBI) exploring data </a:t>
            </a:r>
            <a:r>
              <a:rPr lang="de-DE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migration </a:t>
            </a:r>
            <a:r>
              <a:rPr lang="de-DE" sz="24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to HELM format</a:t>
            </a:r>
            <a:endParaRPr lang="en-US" sz="24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5496" y="1412776"/>
            <a:ext cx="1296144" cy="5256584"/>
          </a:xfrm>
          <a:prstGeom prst="downArrow">
            <a:avLst>
              <a:gd name="adj1" fmla="val 39451"/>
              <a:gd name="adj2" fmla="val 0"/>
            </a:avLst>
          </a:prstGeom>
          <a:gradFill>
            <a:gsLst>
              <a:gs pos="0">
                <a:schemeClr val="accent1">
                  <a:lumMod val="9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29569" y="188285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Q3 2013</a:t>
            </a:r>
            <a:endParaRPr lang="en-US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9568" y="443101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Q4 2013</a:t>
            </a:r>
            <a:endParaRPr lang="en-US" sz="2000" dirty="0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73272"/>
            <a:ext cx="1512168" cy="217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357195" y="5799167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now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Achievements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Does HELM meet requirements?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0895" y="2420888"/>
            <a:ext cx="7567530" cy="396173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latin typeface="+mn-lt"/>
                <a:cs typeface="Arial" pitchFamily="34" charset="0"/>
              </a:rPr>
              <a:t>Requirements: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Use case coverage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latin typeface="+mn-lt"/>
                <a:cs typeface="Arial" pitchFamily="34" charset="0"/>
              </a:rPr>
              <a:t>  Specification and Documentation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Interoperability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</a:t>
            </a:r>
            <a:r>
              <a:rPr lang="en-US" sz="2400" dirty="0" err="1" smtClean="0">
                <a:latin typeface="+mn-lt"/>
                <a:cs typeface="Arial" pitchFamily="34" charset="0"/>
              </a:rPr>
              <a:t>Registrability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latin typeface="+mn-lt"/>
                <a:cs typeface="Arial" pitchFamily="34" charset="0"/>
              </a:rPr>
              <a:t>  Long-term </a:t>
            </a:r>
            <a:r>
              <a:rPr lang="de-DE" sz="2400" dirty="0">
                <a:latin typeface="+mn-lt"/>
                <a:cs typeface="Arial" pitchFamily="34" charset="0"/>
              </a:rPr>
              <a:t>stability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Adoption</a:t>
            </a:r>
            <a:endParaRPr lang="de-DE" sz="2400" b="1" dirty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94" y="1556792"/>
            <a:ext cx="8199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defTabSz="825500">
              <a:spcBef>
                <a:spcPts val="1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“Standard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reference notation for macromolecules in 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</a:rPr>
              <a:t>pharma</a:t>
            </a: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 compound registration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systems”</a:t>
            </a:r>
            <a:endParaRPr lang="en-US" altLang="zh-CN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case coverage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5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+mn-lt"/>
              </a:rPr>
              <a:t>Unmodified and modified biological 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Nucleic acids – dsDNA, siRNA, locked DNA/RNA...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Proteins – Antibodies, proteins with PTMs</a:t>
            </a:r>
          </a:p>
          <a:p>
            <a:pPr marL="914400" lvl="1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400" dirty="0" smtClean="0">
                <a:solidFill>
                  <a:schemeClr val="bg2"/>
                </a:solidFill>
                <a:latin typeface="+mn-lt"/>
              </a:rPr>
              <a:t>Glycoproteins (dedicated sugar polymer type preferred)</a:t>
            </a:r>
          </a:p>
          <a:p>
            <a:pPr lvl="1" eaLnBrk="1" hangingPunct="1">
              <a:lnSpc>
                <a:spcPct val="110000"/>
              </a:lnSpc>
            </a:pPr>
            <a:endParaRPr lang="de-DE" sz="2400" dirty="0" smtClean="0">
              <a:latin typeface="+mn-lt"/>
            </a:endParaRPr>
          </a:p>
          <a:p>
            <a:pPr lvl="1" eaLnBrk="1" hangingPunct="1">
              <a:lnSpc>
                <a:spcPct val="110000"/>
              </a:lnSpc>
            </a:pPr>
            <a:endParaRPr lang="en-US" sz="800" dirty="0">
              <a:latin typeface="+mn-lt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+mn-lt"/>
              </a:rPr>
              <a:t>Conjugated 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400" dirty="0" smtClean="0">
                <a:latin typeface="+mn-lt"/>
              </a:rPr>
              <a:t>Well-defined conjugated molecules – RNA-tagged peptides, DNA-tagged reactants</a:t>
            </a:r>
          </a:p>
          <a:p>
            <a:pPr marL="914400" lvl="1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400" dirty="0" smtClean="0">
                <a:solidFill>
                  <a:schemeClr val="bg2"/>
                </a:solidFill>
                <a:latin typeface="+mn-lt"/>
              </a:rPr>
              <a:t>Stochastically conjugated molecules – ADCs (controlled attribute vocabulary for textual annotations preferred)</a:t>
            </a: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Specification and Documentation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2155" t="10750" r="5067" b="6325"/>
          <a:stretch/>
        </p:blipFill>
        <p:spPr bwMode="auto">
          <a:xfrm>
            <a:off x="755576" y="1223174"/>
            <a:ext cx="7644751" cy="5230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19672" y="5805264"/>
            <a:ext cx="6365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 smtClean="0">
                <a:latin typeface="+mn-lt"/>
              </a:rPr>
              <a:t>www.openhelm.org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Interoperability</a:t>
            </a:r>
            <a:endParaRPr lang="en-US" dirty="0"/>
          </a:p>
        </p:txBody>
      </p:sp>
      <p:pic>
        <p:nvPicPr>
          <p:cNvPr id="6146" name="Picture 2" descr="http://www.unialliance.ac.uk/wp-content/uploads/2012/06/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92" y="1268760"/>
            <a:ext cx="3703312" cy="27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323528" y="1448718"/>
            <a:ext cx="4824536" cy="219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8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Internally:</a:t>
            </a:r>
          </a:p>
          <a:p>
            <a:pPr marL="0" indent="0">
              <a:buNone/>
            </a:pPr>
            <a:r>
              <a:rPr lang="de-DE" sz="28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Can I easily implement a HELM-based solution into my existing IT infrastructure?</a:t>
            </a:r>
            <a:endParaRPr lang="en-US" sz="28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4067944" y="4149080"/>
            <a:ext cx="5040560" cy="219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8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Externally:</a:t>
            </a:r>
          </a:p>
          <a:p>
            <a:pPr marL="0" indent="0">
              <a:buNone/>
            </a:pPr>
            <a:r>
              <a:rPr lang="de-DE" sz="2800" kern="0" dirty="0" smtClean="0">
                <a:solidFill>
                  <a:schemeClr val="tx1"/>
                </a:solidFill>
                <a:latin typeface="Trebuchet MS" charset="0"/>
                <a:ea typeface="MS PGothic" charset="0"/>
              </a:rPr>
              <a:t>Will HELM allow me to exchange molecule data fully, unambiguously and efficiently with my partners?</a:t>
            </a:r>
            <a:endParaRPr lang="en-US" sz="2800" kern="0" dirty="0">
              <a:solidFill>
                <a:schemeClr val="tx1"/>
              </a:solidFill>
              <a:latin typeface="Trebuchet MS" charset="0"/>
              <a:ea typeface="MS PGothic" charset="0"/>
            </a:endParaRPr>
          </a:p>
        </p:txBody>
      </p:sp>
      <p:pic>
        <p:nvPicPr>
          <p:cNvPr id="6148" name="Picture 4" descr="http://www.growthaccelerator.com/wp-content/uploads/2013/01/Collabora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1"/>
          <a:stretch/>
        </p:blipFill>
        <p:spPr bwMode="auto">
          <a:xfrm>
            <a:off x="107504" y="3933056"/>
            <a:ext cx="39632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Interoperability: internal systems</a:t>
            </a:r>
            <a:endParaRPr lang="en-US" dirty="0"/>
          </a:p>
        </p:txBody>
      </p:sp>
      <p:sp>
        <p:nvSpPr>
          <p:cNvPr id="45" name="Bent Arrow 44"/>
          <p:cNvSpPr/>
          <p:nvPr/>
        </p:nvSpPr>
        <p:spPr>
          <a:xfrm flipV="1">
            <a:off x="899592" y="1484784"/>
            <a:ext cx="1440160" cy="3021754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411760" y="3429000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47" name="Textfeld 2"/>
          <p:cNvSpPr txBox="1"/>
          <p:nvPr/>
        </p:nvSpPr>
        <p:spPr>
          <a:xfrm>
            <a:off x="2475628" y="449080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8" name="Flussdiagramm: Magnetplattenspeicher 15"/>
          <p:cNvSpPr/>
          <p:nvPr/>
        </p:nvSpPr>
        <p:spPr bwMode="auto">
          <a:xfrm>
            <a:off x="6126271" y="198884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49" name="Textfeld 2"/>
          <p:cNvSpPr txBox="1"/>
          <p:nvPr/>
        </p:nvSpPr>
        <p:spPr>
          <a:xfrm>
            <a:off x="6127836" y="2465223"/>
            <a:ext cx="25171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Flussdiagramm: Magnetplattenspeicher 15"/>
          <p:cNvSpPr/>
          <p:nvPr/>
        </p:nvSpPr>
        <p:spPr bwMode="auto">
          <a:xfrm>
            <a:off x="6124363" y="500230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51" name="Textfeld 2"/>
          <p:cNvSpPr txBox="1"/>
          <p:nvPr/>
        </p:nvSpPr>
        <p:spPr>
          <a:xfrm>
            <a:off x="6117725" y="5478683"/>
            <a:ext cx="2533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2" name="Elbow Connector 51"/>
          <p:cNvCxnSpPr>
            <a:stCxn id="46" idx="0"/>
            <a:endCxn id="49" idx="1"/>
          </p:cNvCxnSpPr>
          <p:nvPr/>
        </p:nvCxnSpPr>
        <p:spPr>
          <a:xfrm rot="5400000" flipH="1" flipV="1">
            <a:off x="4455618" y="1756782"/>
            <a:ext cx="771416" cy="257302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6" idx="2"/>
            <a:endCxn id="51" idx="1"/>
          </p:cNvCxnSpPr>
          <p:nvPr/>
        </p:nvCxnSpPr>
        <p:spPr>
          <a:xfrm rot="16200000" flipH="1">
            <a:off x="4433816" y="3987135"/>
            <a:ext cx="804908" cy="256290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51520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75558" y="16601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HELM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251519" y="2213248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93616" y="224460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Sequence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841916" y="21328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204559" y="2164214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SMILES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841916" y="162566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110463" y="1657020"/>
            <a:ext cx="104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MDL Mol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251520" y="280721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11011" y="28385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...?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841916" y="57710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924516" y="5802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 sequence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48" idx="3"/>
            <a:endCxn id="50" idx="1"/>
          </p:cNvCxnSpPr>
          <p:nvPr/>
        </p:nvCxnSpPr>
        <p:spPr>
          <a:xfrm flipH="1">
            <a:off x="7384503" y="3012720"/>
            <a:ext cx="1908" cy="198958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ssdiagramm: Magnetplattenspeicher 15"/>
          <p:cNvSpPr/>
          <p:nvPr/>
        </p:nvSpPr>
        <p:spPr bwMode="auto">
          <a:xfrm>
            <a:off x="2566772" y="3645845"/>
            <a:ext cx="1965207" cy="690281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5" name="Textfeld 2"/>
          <p:cNvSpPr txBox="1"/>
          <p:nvPr/>
        </p:nvSpPr>
        <p:spPr>
          <a:xfrm>
            <a:off x="2603925" y="3887607"/>
            <a:ext cx="18909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HELM monomers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1195840"/>
            <a:ext cx="9143999" cy="56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Pistoia Alliance Membership</a:t>
            </a:r>
          </a:p>
        </p:txBody>
      </p:sp>
      <p:pic>
        <p:nvPicPr>
          <p:cNvPr id="17411" name="Picture 4" descr="Novartis">
            <a:hlinkClick r:id="rId3" tooltip="Novarti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19288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Pfizer Pharmaceutical Company: The World's Largest Pharmaceutical Compan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195840"/>
            <a:ext cx="12239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://tbn1.google.com/images?q=tbn:0VWpfaup7DE-sM:http://www.advantum.com/res/Logotypes/astrazenec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762" y="1712913"/>
            <a:ext cx="16208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tbn3.google.com/images?q=tbn:vB-3DN8CVX-AbM:http://ceoworld.biz/ceo/wp-content/uploads/2009/04/bristol_myers-squibb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4829" y="1206539"/>
            <a:ext cx="1149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http://tbn3.google.com/images?q=tbn:9fRXQP-3si_uLM:http://www.sbrionline.info/Partner/accelrys_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92" y="2479205"/>
            <a:ext cx="1594297" cy="4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http://tbn3.google.com/images?q=tbn:ckYP7FHh9oTbzM:http://moltable.ncl.res.in/icci/chemaxon_logo_lg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697" y="2228602"/>
            <a:ext cx="865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http://tbn3.google.com/images?q=tbn:W-77-d5NSTs2YM:http://www.bioxpr.be/software/img/bioxpr_mini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64915" y="4458213"/>
            <a:ext cx="128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6119548"/>
            <a:ext cx="1551087" cy="3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3" descr="http://tbn2.google.com/images?q=tbn:GjMqu0MIqIHaAM:http://www.aiche.org/uploadedImages/SBE/Corporate/RocheLog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1476375"/>
            <a:ext cx="1231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07041" y="5271746"/>
            <a:ext cx="1928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29714" y="5930762"/>
            <a:ext cx="900476" cy="3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 descr="Merck &amp; Co., Inc.">
            <a:hlinkClick r:id="rId22" tooltip="Merck &amp; Co., Inc.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20072" y="1791081"/>
            <a:ext cx="1572429" cy="4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" descr="RSC - Advancing the Chemical Sciences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82974" y="3886200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http://www.boehringer-ingelheim.co.uk/images/logo_BI.gif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57400" y="3371850"/>
            <a:ext cx="1190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8" descr="CDD - Collaborative Drug Discovery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0487" y="2278411"/>
            <a:ext cx="12922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" descr="http://t1.gstatic.com/images?q=tbn:bAHlTzQuHomi6M:http://www.siia.net/codies/2009/finalists/logos/TRLOGO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908240" y="2278411"/>
            <a:ext cx="2135992" cy="5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4" descr="http://t0.gstatic.com/images?q=tbn:IwSsKiUaYcnK_M:http://accelrys.com/company/strategic-alliances/images/EBI-EMBL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429250" y="4465613"/>
            <a:ext cx="13096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6" descr="Infosys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029200" y="3200400"/>
            <a:ext cx="973062" cy="50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3" descr="http://www.io-informatics.com/images/logo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620000" y="4989513"/>
            <a:ext cx="13049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2" descr="http://www.ariadnegenomics.com/fileadmin/stuff/ariadne2/img/nav/logo.gif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44008" y="5165576"/>
            <a:ext cx="141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ayer A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581400" y="3228091"/>
            <a:ext cx="1409701" cy="573716"/>
          </a:xfrm>
          <a:prstGeom prst="rect">
            <a:avLst/>
          </a:prstGeom>
          <a:noFill/>
        </p:spPr>
      </p:pic>
      <p:pic>
        <p:nvPicPr>
          <p:cNvPr id="4100" name="Picture 4" descr="http://www.syapse.com/images/logo.pn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648200" y="6019800"/>
            <a:ext cx="1085850" cy="330476"/>
          </a:xfrm>
          <a:prstGeom prst="rect">
            <a:avLst/>
          </a:prstGeom>
          <a:noFill/>
        </p:spPr>
      </p:pic>
      <p:pic>
        <p:nvPicPr>
          <p:cNvPr id="2" name="Picture 2" descr="Merck Group Website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352925" y="2278411"/>
            <a:ext cx="904875" cy="628651"/>
          </a:xfrm>
          <a:prstGeom prst="rect">
            <a:avLst/>
          </a:prstGeom>
          <a:noFill/>
        </p:spPr>
      </p:pic>
      <p:pic>
        <p:nvPicPr>
          <p:cNvPr id="3" name="Picture 2" descr="Eagle Genomics"/>
          <p:cNvPicPr>
            <a:picLocks noChangeAspect="1" noChangeArrowheads="1"/>
          </p:cNvPicPr>
          <p:nvPr/>
        </p:nvPicPr>
        <p:blipFill>
          <a:blip r:embed="rId44" cstate="print"/>
          <a:srcRect r="66736"/>
          <a:stretch>
            <a:fillRect/>
          </a:stretch>
        </p:blipFill>
        <p:spPr bwMode="auto">
          <a:xfrm>
            <a:off x="7973468" y="5794200"/>
            <a:ext cx="1143000" cy="1038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4" descr="http://www.bluereference.com/Logo.png"/>
          <p:cNvPicPr>
            <a:picLocks noChangeAspect="1" noChangeArrowheads="1"/>
          </p:cNvPicPr>
          <p:nvPr/>
        </p:nvPicPr>
        <p:blipFill>
          <a:blip r:embed="rId45" cstate="print"/>
          <a:srcRect r="56739" b="14507"/>
          <a:stretch>
            <a:fillRect/>
          </a:stretch>
        </p:blipFill>
        <p:spPr bwMode="auto">
          <a:xfrm>
            <a:off x="251520" y="6431740"/>
            <a:ext cx="2031454" cy="413516"/>
          </a:xfrm>
          <a:prstGeom prst="rect">
            <a:avLst/>
          </a:prstGeom>
          <a:noFill/>
        </p:spPr>
      </p:pic>
      <p:pic>
        <p:nvPicPr>
          <p:cNvPr id="42" name="Picture 2" descr="C:\Users\m504703\AppData\Local\Microsoft\Windows\Temporary Internet Files\Content.Outlook\69Y5SE8T\Small Edge 2009 (2)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342166" y="5668432"/>
            <a:ext cx="925034" cy="732223"/>
          </a:xfrm>
          <a:prstGeom prst="rect">
            <a:avLst/>
          </a:prstGeom>
          <a:noFill/>
        </p:spPr>
      </p:pic>
      <p:pic>
        <p:nvPicPr>
          <p:cNvPr id="2050" name="Picture 2" descr="CCDC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788996" y="4028162"/>
            <a:ext cx="945054" cy="378022"/>
          </a:xfrm>
          <a:prstGeom prst="rect">
            <a:avLst/>
          </a:prstGeom>
          <a:noFill/>
        </p:spPr>
      </p:pic>
      <p:pic>
        <p:nvPicPr>
          <p:cNvPr id="3074" name="Picture 2" descr="http://www.symyx.com/company/images/partners_biowisdom.gif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124200" y="6388748"/>
            <a:ext cx="1264940" cy="469252"/>
          </a:xfrm>
          <a:prstGeom prst="rect">
            <a:avLst/>
          </a:prstGeom>
          <a:noFill/>
        </p:spPr>
      </p:pic>
      <p:pic>
        <p:nvPicPr>
          <p:cNvPr id="43" name="Picture 3" descr="C:\Users\m504703\AppData\Local\Microsoft\Windows\Temporary Internet Files\Content.Outlook\69Y5SE8T\GGA Logo - JPG File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81000" y="4663068"/>
            <a:ext cx="685800" cy="397363"/>
          </a:xfrm>
          <a:prstGeom prst="rect">
            <a:avLst/>
          </a:prstGeom>
          <a:noFill/>
        </p:spPr>
      </p:pic>
      <p:pic>
        <p:nvPicPr>
          <p:cNvPr id="3076" name="Picture 4" descr="Answer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066800" y="5597624"/>
            <a:ext cx="1094960" cy="293928"/>
          </a:xfrm>
          <a:prstGeom prst="rect">
            <a:avLst/>
          </a:prstGeom>
          <a:noFill/>
        </p:spPr>
      </p:pic>
      <p:pic>
        <p:nvPicPr>
          <p:cNvPr id="5" name="Picture 2" descr="Ipsen">
            <a:hlinkClick r:id="rId53" tooltip="Ipsen"/>
          </p:cNvPr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499992" y="6461720"/>
            <a:ext cx="1276350" cy="352426"/>
          </a:xfrm>
          <a:prstGeom prst="rect">
            <a:avLst/>
          </a:prstGeom>
          <a:noFill/>
        </p:spPr>
      </p:pic>
      <p:pic>
        <p:nvPicPr>
          <p:cNvPr id="1026" name="Picture 2" descr="C:\Users\m504703\AppData\Local\Microsoft\Windows\Temporary Internet Files\Content.Outlook\V9AEJDW3\SP newLogo.pn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043608" y="4949738"/>
            <a:ext cx="1350657" cy="612862"/>
          </a:xfrm>
          <a:prstGeom prst="rect">
            <a:avLst/>
          </a:prstGeom>
          <a:noFill/>
        </p:spPr>
      </p:pic>
      <p:pic>
        <p:nvPicPr>
          <p:cNvPr id="45" name="Picture 4" descr="image001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996708" y="4506873"/>
            <a:ext cx="990450" cy="52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ttp://t2.gstatic.com/images?q=tbn:0WJOQlT7JbjvYM: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885646" y="3138866"/>
            <a:ext cx="734354" cy="516033"/>
          </a:xfrm>
          <a:prstGeom prst="rect">
            <a:avLst/>
          </a:prstGeom>
          <a:noFill/>
        </p:spPr>
      </p:pic>
      <p:pic>
        <p:nvPicPr>
          <p:cNvPr id="47" name="Picture 4" descr="http://www.haxel.com/icic/2011/exhibitors/infochem/images/infochem300dpi_01trans.jpg?isImage=1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459488" y="5115262"/>
            <a:ext cx="1008112" cy="678094"/>
          </a:xfrm>
          <a:prstGeom prst="rect">
            <a:avLst/>
          </a:prstGeom>
          <a:noFill/>
        </p:spPr>
      </p:pic>
      <p:pic>
        <p:nvPicPr>
          <p:cNvPr id="48" name="Picture 8" descr="http://www.chemweb.com/press-releases/nottingham-faculty-and-students-gain-a-new-nmr-tool-with-acd-labs-software/image_mini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0" y="5105400"/>
            <a:ext cx="842962" cy="952499"/>
          </a:xfrm>
          <a:prstGeom prst="rect">
            <a:avLst/>
          </a:prstGeom>
          <a:noFill/>
        </p:spPr>
      </p:pic>
      <p:pic>
        <p:nvPicPr>
          <p:cNvPr id="49" name="Picture 2" descr="C:\Users\m504703\AppData\Local\Microsoft\Windows\Temporary Internet Files\Content.Outlook\L5PCEG9A\CONST logo - PB Informatics - low res.jpg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610361" y="4228340"/>
            <a:ext cx="1319201" cy="395425"/>
          </a:xfrm>
          <a:prstGeom prst="rect">
            <a:avLst/>
          </a:prstGeom>
          <a:noFill/>
        </p:spPr>
      </p:pic>
      <p:pic>
        <p:nvPicPr>
          <p:cNvPr id="50" name="Picture 6" descr="http://www.schrodinger.com/img/logo.gif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87824" y="4949552"/>
            <a:ext cx="1619250" cy="238125"/>
          </a:xfrm>
          <a:prstGeom prst="rect">
            <a:avLst/>
          </a:prstGeom>
          <a:noFill/>
        </p:spPr>
      </p:pic>
      <p:pic>
        <p:nvPicPr>
          <p:cNvPr id="51" name="Picture 2" descr="http://t1.gstatic.com/images?q=tbn:ANd9GcQxf6jJXQSgrmgtjsZBhJ1QfvbBqrh_lMqRvGbVOvQBFkDxE4y4D_075_M">
            <a:hlinkClick r:id="rId63"/>
          </p:cNvPr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6200" y="3891614"/>
            <a:ext cx="592138" cy="5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ifesciences.alto-marketing.com/wp-content/uploads/2010/10/titian-logo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2507041" y="4162425"/>
            <a:ext cx="1238250" cy="790575"/>
          </a:xfrm>
          <a:prstGeom prst="rect">
            <a:avLst/>
          </a:prstGeom>
          <a:noFill/>
        </p:spPr>
      </p:pic>
      <p:pic>
        <p:nvPicPr>
          <p:cNvPr id="7" name="Picture 4" descr="Binocular Vision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4191000" y="5638800"/>
            <a:ext cx="1905000" cy="238125"/>
          </a:xfrm>
          <a:prstGeom prst="rect">
            <a:avLst/>
          </a:prstGeom>
          <a:noFill/>
        </p:spPr>
      </p:pic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7772400" y="144000"/>
            <a:ext cx="11811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Q4 2013</a:t>
            </a:r>
            <a:endParaRPr lang="en-GB" dirty="0"/>
          </a:p>
        </p:txBody>
      </p:sp>
      <p:pic>
        <p:nvPicPr>
          <p:cNvPr id="94210" name="Picture 2" descr="C:\Users\m504703\AppData\Local\Microsoft\Windows\Temporary Internet Files\Content.Outlook\L5PCEG9A\Fulcrum.png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7772400" y="5380568"/>
            <a:ext cx="876299" cy="486832"/>
          </a:xfrm>
          <a:prstGeom prst="rect">
            <a:avLst/>
          </a:prstGeom>
          <a:noFill/>
        </p:spPr>
      </p:pic>
      <p:sp>
        <p:nvSpPr>
          <p:cNvPr id="9" name="AutoShape 2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63500" y="-2333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215900" y="-809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368300" y="71437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bath.ac.uk/mas/images/PerkinElmerLogo.jp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43600"/>
            <a:ext cx="1215480" cy="5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500" y="1219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Board</a:t>
            </a:r>
            <a:endParaRPr lang="en-GB" u="sng" dirty="0"/>
          </a:p>
        </p:txBody>
      </p:sp>
      <p:sp>
        <p:nvSpPr>
          <p:cNvPr id="13" name="Rectangle 12"/>
          <p:cNvSpPr/>
          <p:nvPr/>
        </p:nvSpPr>
        <p:spPr>
          <a:xfrm>
            <a:off x="63500" y="1219200"/>
            <a:ext cx="9018263" cy="1840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4307920"/>
            <a:ext cx="812801" cy="645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92" y="2301552"/>
            <a:ext cx="1495815" cy="64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33800"/>
            <a:ext cx="1181100" cy="257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91" y="3928646"/>
            <a:ext cx="400793" cy="44395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73" y="3856064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605051"/>
            <a:ext cx="914399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image001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95" y="3124739"/>
            <a:ext cx="485775" cy="5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4" descr="http://www.knime.org/files/framework_logo_150.jpg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864846" y="5877272"/>
            <a:ext cx="1357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omixon-JPG.jpg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6300192" y="6381328"/>
            <a:ext cx="1226854" cy="467116"/>
          </a:xfrm>
          <a:prstGeom prst="rect">
            <a:avLst/>
          </a:prstGeom>
        </p:spPr>
      </p:pic>
      <p:pic>
        <p:nvPicPr>
          <p:cNvPr id="17413" name="Picture 8" descr="http://tbn2.google.com/images?q=tbn:98S20HdRuoiNzM:http://www.corporatecomplianceinsights.com/wp-content/uploads/2009/04/glaxosmithkline-glaxo-logo.jpg">
            <a:hlinkClick r:id="rId78"/>
          </p:cNvPr>
          <p:cNvPicPr>
            <a:picLocks noChangeAspect="1" noChangeArrowheads="1"/>
          </p:cNvPicPr>
          <p:nvPr/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2915816" y="1427163"/>
            <a:ext cx="11398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7" descr="http://tbn2.google.com/images?q=tbn:joZezF1RcEz8VM:http://www.film-paa-net.dk/logo_LUNDBECK.gif">
            <a:hlinkClick r:id="rId80"/>
          </p:cNvPr>
          <p:cNvPicPr>
            <a:picLocks noChangeAspect="1" noChangeArrowheads="1"/>
          </p:cNvPicPr>
          <p:nvPr/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851920" y="1301453"/>
            <a:ext cx="11525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1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Interoperability: collaborators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414908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STRUCTURAL FORMULA</a:t>
            </a:r>
          </a:p>
          <a:p>
            <a:r>
              <a:rPr lang="en-US" dirty="0">
                <a:latin typeface="+mn-lt"/>
              </a:rPr>
              <a:t>(3</a:t>
            </a:r>
            <a:r>
              <a:rPr lang="en-US" dirty="0" smtClean="0">
                <a:latin typeface="+mn-lt"/>
              </a:rPr>
              <a:t>'→5')(P-</a:t>
            </a:r>
            <a:r>
              <a:rPr lang="en-US" dirty="0" err="1" smtClean="0">
                <a:latin typeface="+mn-lt"/>
              </a:rPr>
              <a:t>thio</a:t>
            </a:r>
            <a:r>
              <a:rPr lang="en-US" dirty="0">
                <a:latin typeface="+mn-lt"/>
              </a:rPr>
              <a:t>)(</a:t>
            </a:r>
            <a:r>
              <a:rPr lang="en-US" dirty="0" smtClean="0">
                <a:latin typeface="+mn-lt"/>
              </a:rPr>
              <a:t>G-C-C-U-C-</a:t>
            </a:r>
            <a:r>
              <a:rPr lang="en-US" dirty="0" err="1" smtClean="0">
                <a:latin typeface="+mn-lt"/>
              </a:rPr>
              <a:t>dA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dG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dT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dC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dT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dG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dC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dT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dT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dC</a:t>
            </a:r>
            <a:r>
              <a:rPr lang="en-US" dirty="0" smtClean="0">
                <a:latin typeface="+mn-lt"/>
              </a:rPr>
              <a:t>-G-C-A-C-C) Na19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Modified </a:t>
            </a:r>
            <a:r>
              <a:rPr lang="en-US" dirty="0">
                <a:latin typeface="+mn-lt"/>
              </a:rPr>
              <a:t>nucleosides</a:t>
            </a:r>
          </a:p>
          <a:p>
            <a:r>
              <a:rPr lang="en-US" dirty="0" smtClean="0">
                <a:latin typeface="+mn-lt"/>
              </a:rPr>
              <a:t>A= </a:t>
            </a:r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'-O-</a:t>
            </a:r>
            <a:r>
              <a:rPr lang="en-US" dirty="0">
                <a:latin typeface="+mn-lt"/>
              </a:rPr>
              <a:t>(2-methoxyethyl)adenosine</a:t>
            </a:r>
          </a:p>
          <a:p>
            <a:r>
              <a:rPr lang="en-US" dirty="0" smtClean="0">
                <a:latin typeface="+mn-lt"/>
              </a:rPr>
              <a:t>C= </a:t>
            </a:r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'-O-</a:t>
            </a:r>
            <a:r>
              <a:rPr lang="en-US" dirty="0">
                <a:latin typeface="+mn-lt"/>
              </a:rPr>
              <a:t>(2-methoxyethyl)-5-methylcytidine</a:t>
            </a:r>
          </a:p>
          <a:p>
            <a:r>
              <a:rPr lang="en-US" dirty="0" smtClean="0">
                <a:latin typeface="+mn-lt"/>
              </a:rPr>
              <a:t>G= </a:t>
            </a:r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'-O-</a:t>
            </a:r>
            <a:r>
              <a:rPr lang="en-US" dirty="0">
                <a:latin typeface="+mn-lt"/>
              </a:rPr>
              <a:t>(2-methoxyethyl)</a:t>
            </a:r>
            <a:r>
              <a:rPr lang="en-US" dirty="0" err="1">
                <a:latin typeface="+mn-lt"/>
              </a:rPr>
              <a:t>guanosine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U= </a:t>
            </a:r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'-O-</a:t>
            </a:r>
            <a:r>
              <a:rPr lang="en-US" dirty="0">
                <a:latin typeface="+mn-lt"/>
              </a:rPr>
              <a:t>(2-methoxyethyl)-5-methyluridine</a:t>
            </a:r>
          </a:p>
          <a:p>
            <a:r>
              <a:rPr lang="en-US" dirty="0" err="1" smtClean="0">
                <a:latin typeface="+mn-lt"/>
              </a:rPr>
              <a:t>dC</a:t>
            </a:r>
            <a:r>
              <a:rPr lang="en-US" dirty="0" smtClean="0">
                <a:latin typeface="+mn-lt"/>
              </a:rPr>
              <a:t>= </a:t>
            </a:r>
            <a:r>
              <a:rPr lang="en-US" dirty="0">
                <a:latin typeface="+mn-lt"/>
              </a:rPr>
              <a:t>2'-deoxy-5-methylcytidine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0205"/>
            <a:ext cx="6883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546487" y="2179779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Original PDF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85914" y="5169504"/>
            <a:ext cx="184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Copied text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573016"/>
            <a:ext cx="341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Information mismatch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87824" y="3573016"/>
            <a:ext cx="0" cy="52322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Interoperability: collaborators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" y="1196752"/>
            <a:ext cx="5048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/>
          <a:stretch/>
        </p:blipFill>
        <p:spPr bwMode="auto">
          <a:xfrm>
            <a:off x="1608156" y="2348880"/>
            <a:ext cx="4962525" cy="83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/>
          <a:stretch/>
        </p:blipFill>
        <p:spPr bwMode="auto">
          <a:xfrm>
            <a:off x="2824602" y="3252038"/>
            <a:ext cx="5048250" cy="9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/>
          <a:stretch/>
        </p:blipFill>
        <p:spPr bwMode="auto">
          <a:xfrm>
            <a:off x="4104456" y="4178358"/>
            <a:ext cx="4572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352572" y="1556792"/>
            <a:ext cx="18002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32592" y="1556792"/>
            <a:ext cx="0" cy="72008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36148" y="2276872"/>
            <a:ext cx="39964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36148" y="2276872"/>
            <a:ext cx="0" cy="216024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36148" y="2492896"/>
            <a:ext cx="1524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53044" y="2492896"/>
            <a:ext cx="18002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33064" y="2492896"/>
            <a:ext cx="0" cy="72008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36620" y="3212976"/>
            <a:ext cx="39964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36620" y="3212976"/>
            <a:ext cx="0" cy="216024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36620" y="3429000"/>
            <a:ext cx="1524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36848" y="3429000"/>
            <a:ext cx="18002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016868" y="3429000"/>
            <a:ext cx="0" cy="72008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20424" y="4149080"/>
            <a:ext cx="39964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20424" y="4149080"/>
            <a:ext cx="0" cy="216024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20424" y="4365104"/>
            <a:ext cx="1524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>
          <a:xfrm>
            <a:off x="467544" y="4989388"/>
            <a:ext cx="8280920" cy="1823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/>
              <a:t>HELM notation:</a:t>
            </a:r>
          </a:p>
          <a:p>
            <a:pPr marL="0" indent="0">
              <a:buNone/>
              <a:defRPr/>
            </a:pPr>
            <a:r>
              <a:rPr lang="en-US" sz="1800" dirty="0"/>
              <a:t>RNA1{[R2MOE](G)[</a:t>
            </a:r>
            <a:r>
              <a:rPr lang="en-US" sz="1800" dirty="0" err="1"/>
              <a:t>sP</a:t>
            </a:r>
            <a:r>
              <a:rPr lang="en-US" sz="1800" dirty="0"/>
              <a:t>].[R2MOE](C)[</a:t>
            </a:r>
            <a:r>
              <a:rPr lang="en-US" sz="1800" dirty="0" err="1"/>
              <a:t>sP</a:t>
            </a:r>
            <a:r>
              <a:rPr lang="en-US" sz="1800" dirty="0"/>
              <a:t>].[R2MOE](C)[</a:t>
            </a:r>
            <a:r>
              <a:rPr lang="en-US" sz="1800" dirty="0" err="1"/>
              <a:t>sP</a:t>
            </a:r>
            <a:r>
              <a:rPr lang="en-US" sz="1800" dirty="0"/>
              <a:t>].[R2MOE](U)[</a:t>
            </a:r>
            <a:r>
              <a:rPr lang="en-US" sz="1800" dirty="0" err="1"/>
              <a:t>sP</a:t>
            </a:r>
            <a:r>
              <a:rPr lang="en-US" sz="1800" dirty="0"/>
              <a:t>].[R2MOE](C)[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](A)[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](G)[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](T)[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]([</a:t>
            </a:r>
            <a:r>
              <a:rPr lang="en-US" sz="1800" dirty="0" err="1"/>
              <a:t>mC</a:t>
            </a:r>
            <a:r>
              <a:rPr lang="en-US" sz="1800" dirty="0"/>
              <a:t>])[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](T)[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](G)[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]([</a:t>
            </a:r>
            <a:r>
              <a:rPr lang="en-US" sz="1800" dirty="0" err="1"/>
              <a:t>mC</a:t>
            </a:r>
            <a:r>
              <a:rPr lang="en-US" sz="1800" dirty="0"/>
              <a:t>])[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](T)[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](T)[</a:t>
            </a:r>
            <a:r>
              <a:rPr lang="en-US" sz="1800" dirty="0" err="1"/>
              <a:t>sP</a:t>
            </a:r>
            <a:r>
              <a:rPr lang="en-US" sz="1800" dirty="0"/>
              <a:t>].[</a:t>
            </a:r>
            <a:r>
              <a:rPr lang="en-US" sz="1800" dirty="0" err="1"/>
              <a:t>dR</a:t>
            </a:r>
            <a:r>
              <a:rPr lang="en-US" sz="1800" dirty="0"/>
              <a:t>]([</a:t>
            </a:r>
            <a:r>
              <a:rPr lang="en-US" sz="1800" dirty="0" err="1"/>
              <a:t>mC</a:t>
            </a:r>
            <a:r>
              <a:rPr lang="en-US" sz="1800" dirty="0"/>
              <a:t>])[</a:t>
            </a:r>
            <a:r>
              <a:rPr lang="en-US" sz="1800" dirty="0" err="1"/>
              <a:t>sP</a:t>
            </a:r>
            <a:r>
              <a:rPr lang="en-US" sz="1800" dirty="0"/>
              <a:t>].[R2MOE](G)[</a:t>
            </a:r>
            <a:r>
              <a:rPr lang="en-US" sz="1800" dirty="0" err="1"/>
              <a:t>sP</a:t>
            </a:r>
            <a:r>
              <a:rPr lang="en-US" sz="1800" dirty="0"/>
              <a:t>].[R2MOE](C)[</a:t>
            </a:r>
            <a:r>
              <a:rPr lang="en-US" sz="1800" dirty="0" err="1"/>
              <a:t>sP</a:t>
            </a:r>
            <a:r>
              <a:rPr lang="en-US" sz="1800" dirty="0"/>
              <a:t>].[R2MOE](A)[</a:t>
            </a:r>
            <a:r>
              <a:rPr lang="en-US" sz="1800" dirty="0" err="1"/>
              <a:t>sP</a:t>
            </a:r>
            <a:r>
              <a:rPr lang="en-US" sz="1800" dirty="0"/>
              <a:t>].[R2MOE](C)[</a:t>
            </a:r>
            <a:r>
              <a:rPr lang="en-US" sz="1800" dirty="0" err="1"/>
              <a:t>sP</a:t>
            </a:r>
            <a:r>
              <a:rPr lang="en-US" sz="1800" dirty="0"/>
              <a:t>].[R2MOE](C)}$$$$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53044" y="1655222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+mn-lt"/>
              </a:rPr>
              <a:t>Mipomersen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3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Interoperability: collaborators</a:t>
            </a:r>
            <a:endParaRPr 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84213" y="1524497"/>
            <a:ext cx="7848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Available tools currently export HELM notation without monomer information 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Self-contained exchangeable HELM projected to be available in Q2 2014 (RfP started in Q4 2013)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Harmonization of differing monomer dictionaries between partner organizations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400" dirty="0">
              <a:solidFill>
                <a:schemeClr val="bg2"/>
              </a:solidFill>
              <a:latin typeface="+mn-lt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Simplified approach covered by self-contained exchangeable HELM RfP, but no full solution yet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3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Registrability</a:t>
            </a:r>
            <a:endParaRPr lang="en-US" dirty="0"/>
          </a:p>
        </p:txBody>
      </p:sp>
      <p:sp>
        <p:nvSpPr>
          <p:cNvPr id="45" name="Bent Arrow 44"/>
          <p:cNvSpPr/>
          <p:nvPr/>
        </p:nvSpPr>
        <p:spPr>
          <a:xfrm flipV="1">
            <a:off x="899592" y="1484784"/>
            <a:ext cx="1440160" cy="3021754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411760" y="3429000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47" name="Textfeld 2"/>
          <p:cNvSpPr txBox="1"/>
          <p:nvPr/>
        </p:nvSpPr>
        <p:spPr>
          <a:xfrm>
            <a:off x="2475628" y="449080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8" name="Flussdiagramm: Magnetplattenspeicher 15"/>
          <p:cNvSpPr/>
          <p:nvPr/>
        </p:nvSpPr>
        <p:spPr bwMode="auto">
          <a:xfrm>
            <a:off x="6126271" y="198884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49" name="Textfeld 2"/>
          <p:cNvSpPr txBox="1"/>
          <p:nvPr/>
        </p:nvSpPr>
        <p:spPr>
          <a:xfrm>
            <a:off x="6127836" y="2465223"/>
            <a:ext cx="25171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Flussdiagramm: Magnetplattenspeicher 15"/>
          <p:cNvSpPr/>
          <p:nvPr/>
        </p:nvSpPr>
        <p:spPr bwMode="auto">
          <a:xfrm>
            <a:off x="6124363" y="500230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51" name="Textfeld 2"/>
          <p:cNvSpPr txBox="1"/>
          <p:nvPr/>
        </p:nvSpPr>
        <p:spPr>
          <a:xfrm>
            <a:off x="6117725" y="5478683"/>
            <a:ext cx="2533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2" name="Elbow Connector 51"/>
          <p:cNvCxnSpPr>
            <a:stCxn id="46" idx="0"/>
            <a:endCxn id="49" idx="1"/>
          </p:cNvCxnSpPr>
          <p:nvPr/>
        </p:nvCxnSpPr>
        <p:spPr>
          <a:xfrm rot="5400000" flipH="1" flipV="1">
            <a:off x="4455618" y="1756782"/>
            <a:ext cx="771416" cy="257302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6" idx="2"/>
            <a:endCxn id="51" idx="1"/>
          </p:cNvCxnSpPr>
          <p:nvPr/>
        </p:nvCxnSpPr>
        <p:spPr>
          <a:xfrm rot="16200000" flipH="1">
            <a:off x="4433816" y="3987135"/>
            <a:ext cx="804908" cy="256290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51520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75558" y="16601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HELM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251519" y="2213248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93616" y="224460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Sequence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841916" y="21328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204559" y="2164214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SMILES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841916" y="162566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110463" y="1657020"/>
            <a:ext cx="104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MDL Mol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251520" y="280721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11011" y="28385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...?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841916" y="57710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924516" y="5802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 sequence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48" idx="3"/>
            <a:endCxn id="50" idx="1"/>
          </p:cNvCxnSpPr>
          <p:nvPr/>
        </p:nvCxnSpPr>
        <p:spPr>
          <a:xfrm flipH="1">
            <a:off x="7384503" y="3012720"/>
            <a:ext cx="1908" cy="198958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ssdiagramm: Magnetplattenspeicher 15"/>
          <p:cNvSpPr/>
          <p:nvPr/>
        </p:nvSpPr>
        <p:spPr bwMode="auto">
          <a:xfrm>
            <a:off x="2566772" y="3645845"/>
            <a:ext cx="1965207" cy="690281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5" name="Textfeld 2"/>
          <p:cNvSpPr txBox="1"/>
          <p:nvPr/>
        </p:nvSpPr>
        <p:spPr>
          <a:xfrm>
            <a:off x="2603925" y="3887607"/>
            <a:ext cx="18909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HELM monomers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868144" y="1484784"/>
            <a:ext cx="3024336" cy="47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ent Arrow 44"/>
          <p:cNvSpPr/>
          <p:nvPr/>
        </p:nvSpPr>
        <p:spPr>
          <a:xfrm flipV="1">
            <a:off x="899592" y="1484784"/>
            <a:ext cx="1440160" cy="3021754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Registrability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11760" y="3429000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7" name="Textfeld 2"/>
          <p:cNvSpPr txBox="1"/>
          <p:nvPr/>
        </p:nvSpPr>
        <p:spPr>
          <a:xfrm>
            <a:off x="2475628" y="4490806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Flussdiagramm: Magnetplattenspeicher 15"/>
          <p:cNvSpPr/>
          <p:nvPr/>
        </p:nvSpPr>
        <p:spPr bwMode="auto">
          <a:xfrm>
            <a:off x="6126271" y="198884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6127836" y="2465223"/>
            <a:ext cx="25171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lussdiagramm: Magnetplattenspeicher 15"/>
          <p:cNvSpPr/>
          <p:nvPr/>
        </p:nvSpPr>
        <p:spPr bwMode="auto">
          <a:xfrm>
            <a:off x="6124363" y="5002300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2" name="Textfeld 2"/>
          <p:cNvSpPr txBox="1"/>
          <p:nvPr/>
        </p:nvSpPr>
        <p:spPr>
          <a:xfrm>
            <a:off x="6117725" y="5478683"/>
            <a:ext cx="2533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3" name="Elbow Connector 12"/>
          <p:cNvCxnSpPr>
            <a:stCxn id="6" idx="0"/>
            <a:endCxn id="10" idx="1"/>
          </p:cNvCxnSpPr>
          <p:nvPr/>
        </p:nvCxnSpPr>
        <p:spPr>
          <a:xfrm rot="5400000" flipH="1" flipV="1">
            <a:off x="4455618" y="1756782"/>
            <a:ext cx="771416" cy="257302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12" idx="1"/>
          </p:cNvCxnSpPr>
          <p:nvPr/>
        </p:nvCxnSpPr>
        <p:spPr>
          <a:xfrm rot="16200000" flipH="1">
            <a:off x="4433816" y="3987135"/>
            <a:ext cx="804908" cy="256290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1520" y="162880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5558" y="16601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HELM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51519" y="2213248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616" y="224460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Sequence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41916" y="21328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04559" y="2164214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SMILES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841916" y="162566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10463" y="1657020"/>
            <a:ext cx="104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MDL Mol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51520" y="280721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3332" y="2838572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Mol/SMILES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41916" y="57710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24516" y="5802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NA sequence</a:t>
            </a:r>
            <a:endParaRPr lang="en-US" dirty="0"/>
          </a:p>
        </p:txBody>
      </p:sp>
      <p:sp>
        <p:nvSpPr>
          <p:cNvPr id="28" name="Flussdiagramm: Magnetplattenspeicher 15"/>
          <p:cNvSpPr/>
          <p:nvPr/>
        </p:nvSpPr>
        <p:spPr bwMode="auto">
          <a:xfrm>
            <a:off x="6117725" y="3482658"/>
            <a:ext cx="2520280" cy="102388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29" name="Textfeld 2"/>
          <p:cNvSpPr txBox="1"/>
          <p:nvPr/>
        </p:nvSpPr>
        <p:spPr>
          <a:xfrm>
            <a:off x="6825479" y="3959041"/>
            <a:ext cx="11047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</a:rPr>
              <a:t>HELM DB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97872" y="3428999"/>
            <a:ext cx="522200" cy="1437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Textfeld 2"/>
          <p:cNvSpPr txBox="1"/>
          <p:nvPr/>
        </p:nvSpPr>
        <p:spPr>
          <a:xfrm rot="16200000">
            <a:off x="4152227" y="3974884"/>
            <a:ext cx="161399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 smtClean="0">
                <a:solidFill>
                  <a:schemeClr val="bg1"/>
                </a:solidFill>
              </a:rPr>
              <a:t>Canonicalization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20072" y="4149080"/>
            <a:ext cx="89765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86418" y="3023238"/>
            <a:ext cx="0" cy="45942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77865" y="4509120"/>
            <a:ext cx="0" cy="45942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21772" y="1484784"/>
            <a:ext cx="232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Integrated Registration</a:t>
            </a:r>
            <a:endParaRPr lang="en-US" dirty="0"/>
          </a:p>
        </p:txBody>
      </p:sp>
      <p:sp>
        <p:nvSpPr>
          <p:cNvPr id="33" name="Flussdiagramm: Magnetplattenspeicher 15"/>
          <p:cNvSpPr/>
          <p:nvPr/>
        </p:nvSpPr>
        <p:spPr bwMode="auto">
          <a:xfrm>
            <a:off x="2566772" y="3645845"/>
            <a:ext cx="1965207" cy="690281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2603925" y="3887607"/>
            <a:ext cx="18909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Calibri" pitchFamily="34" charset="0"/>
              </a:rPr>
              <a:t>HELM monomers</a:t>
            </a:r>
            <a:endParaRPr lang="en-US" sz="19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Registrability</a:t>
            </a:r>
            <a:endParaRPr 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Consistent automated registration of new HELM monomers is challenging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de-DE" sz="28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32944" r="50186" b="34033"/>
          <a:stretch/>
        </p:blipFill>
        <p:spPr>
          <a:xfrm>
            <a:off x="834493" y="2951387"/>
            <a:ext cx="3456384" cy="318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6541" y="6135687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1-Phospho-histidine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4973" y="2996952"/>
            <a:ext cx="31614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2 Monomers:</a:t>
            </a:r>
          </a:p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Histidine + Phosphate</a:t>
            </a:r>
          </a:p>
          <a:p>
            <a:pPr algn="ctr"/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>
                <a:solidFill>
                  <a:srgbClr val="000000"/>
                </a:solidFill>
                <a:latin typeface="+mn-lt"/>
              </a:rPr>
              <a:t>o</a:t>
            </a: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r</a:t>
            </a:r>
          </a:p>
          <a:p>
            <a:pPr algn="ctr"/>
            <a:endParaRPr lang="de-DE" sz="2400" dirty="0" smtClean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1 Monomer:</a:t>
            </a:r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1-Phospho-histidine</a:t>
            </a:r>
          </a:p>
          <a:p>
            <a:pPr algn="ctr"/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latin typeface="+mn-lt"/>
              </a:rPr>
              <a:t>?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Long-term stability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PA to „sign-post“ the HELM standard and foster adoption throughout PA community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PA to provide </a:t>
            </a:r>
            <a:r>
              <a:rPr lang="de-DE" sz="2800" i="1" dirty="0" smtClean="0">
                <a:latin typeface="+mn-lt"/>
              </a:rPr>
              <a:t>ad interim</a:t>
            </a:r>
            <a:r>
              <a:rPr lang="de-DE" sz="2800" dirty="0" smtClean="0">
                <a:latin typeface="+mn-lt"/>
              </a:rPr>
              <a:t> governance for controlled evolution of the standard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Release of HELM tools to the Open Source public domain facilitates public discourse 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 smtClean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Widespread adoption</a:t>
            </a: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Which tools are available?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51520" y="2281408"/>
            <a:ext cx="3286921" cy="21557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08743" y="2869327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35169" y="3186577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772611" y="3931133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1521" y="2412057"/>
            <a:ext cx="2286112" cy="1437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762049" y="2965397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2" b="42554"/>
          <a:stretch/>
        </p:blipFill>
        <p:spPr bwMode="auto">
          <a:xfrm>
            <a:off x="3923928" y="1844824"/>
            <a:ext cx="4924045" cy="296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51723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https://github.com/PistoiaHELM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4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Vendors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Pharma-/Polymer chemistry companies</a:t>
            </a: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de-DE" sz="2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de-DE" sz="2800" dirty="0" smtClean="0">
                <a:latin typeface="+mn-lt"/>
              </a:rPr>
              <a:t>Content providers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Academia</a:t>
            </a: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endParaRPr lang="de-DE" sz="2800" dirty="0">
              <a:solidFill>
                <a:schemeClr val="bg2"/>
              </a:solidFill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de-DE" sz="2800" dirty="0" smtClean="0">
                <a:solidFill>
                  <a:schemeClr val="bg2"/>
                </a:solidFill>
                <a:latin typeface="+mn-lt"/>
              </a:rPr>
              <a:t>State agencies</a:t>
            </a:r>
            <a:endParaRPr lang="en-US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19724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Open HELM Standard is young, requires thorough assessment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8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</a:t>
            </a:r>
            <a:r>
              <a:rPr lang="en-US" dirty="0" smtClean="0"/>
              <a:t>meets </a:t>
            </a:r>
            <a:r>
              <a:rPr lang="en-US" smtClean="0"/>
              <a:t>most requirements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0895" y="2420888"/>
            <a:ext cx="7567530" cy="396173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latin typeface="+mn-lt"/>
                <a:cs typeface="Arial" pitchFamily="34" charset="0"/>
              </a:rPr>
              <a:t>Requirements: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Use case coverage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latin typeface="+mn-lt"/>
                <a:cs typeface="Arial" pitchFamily="34" charset="0"/>
              </a:rPr>
              <a:t>  Specification and Documentation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Interoperability</a:t>
            </a: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</a:t>
            </a:r>
            <a:r>
              <a:rPr lang="en-US" sz="2400" dirty="0" err="1" smtClean="0">
                <a:latin typeface="+mn-lt"/>
                <a:cs typeface="Arial" pitchFamily="34" charset="0"/>
              </a:rPr>
              <a:t>Registrability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de-DE" sz="2400" dirty="0" smtClean="0">
                <a:latin typeface="+mn-lt"/>
                <a:cs typeface="Arial" pitchFamily="34" charset="0"/>
              </a:rPr>
              <a:t>  Long-term </a:t>
            </a:r>
            <a:r>
              <a:rPr lang="de-DE" sz="2400" dirty="0">
                <a:latin typeface="+mn-lt"/>
                <a:cs typeface="Arial" pitchFamily="34" charset="0"/>
              </a:rPr>
              <a:t>stability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800100" lvl="1" indent="-342900" defTabSz="407484" hangingPunct="0">
              <a:lnSpc>
                <a:spcPct val="150000"/>
              </a:lnSpc>
              <a:buClr>
                <a:srgbClr val="00000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  <a:cs typeface="Arial" pitchFamily="34" charset="0"/>
              </a:rPr>
              <a:t>  Adoption – over to you!</a:t>
            </a:r>
            <a:endParaRPr lang="de-DE" sz="2400" b="1" dirty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94" y="1556792"/>
            <a:ext cx="8199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defTabSz="825500">
              <a:spcBef>
                <a:spcPts val="1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With your help we can make HELM the “language of the macromolecules”</a:t>
            </a:r>
            <a:endParaRPr lang="en-US" altLang="zh-CN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382" y="361381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816" y="415937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1430" y="4705980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2957" y="5251735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(</a:t>
            </a:r>
            <a:r>
              <a:rPr lang="en-GB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9219" y="3052551"/>
            <a:ext cx="678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(</a:t>
            </a:r>
            <a:r>
              <a:rPr lang="en-GB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en-GB" sz="2800" dirty="0" smtClean="0">
                <a:solidFill>
                  <a:srgbClr val="FF0000"/>
                </a:solidFill>
                <a:sym typeface="Wingdings 2"/>
              </a:rPr>
              <a:t>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Pistoia Alliance Activities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7913511"/>
              </p:ext>
            </p:extLst>
          </p:nvPr>
        </p:nvGraphicFramePr>
        <p:xfrm>
          <a:off x="179512" y="1340768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6760443" y="1484852"/>
            <a:ext cx="864096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SESL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6519164" y="2250955"/>
            <a:ext cx="1555973" cy="718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Sequence services</a:t>
            </a:r>
            <a:endParaRPr lang="en-GB" sz="1600" dirty="0"/>
          </a:p>
        </p:txBody>
      </p:sp>
      <p:sp>
        <p:nvSpPr>
          <p:cNvPr id="13" name="Oval 12"/>
          <p:cNvSpPr/>
          <p:nvPr/>
        </p:nvSpPr>
        <p:spPr>
          <a:xfrm>
            <a:off x="7480523" y="1774148"/>
            <a:ext cx="1555973" cy="718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Sequence squeeze</a:t>
            </a:r>
            <a:endParaRPr lang="en-GB" sz="1600" dirty="0"/>
          </a:p>
        </p:txBody>
      </p:sp>
      <p:sp>
        <p:nvSpPr>
          <p:cNvPr id="14" name="Oval 13"/>
          <p:cNvSpPr/>
          <p:nvPr/>
        </p:nvSpPr>
        <p:spPr>
          <a:xfrm>
            <a:off x="5724128" y="3140968"/>
            <a:ext cx="1555973" cy="71874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App strategy</a:t>
            </a:r>
            <a:endParaRPr lang="en-GB" sz="1600" dirty="0"/>
          </a:p>
        </p:txBody>
      </p:sp>
      <p:sp>
        <p:nvSpPr>
          <p:cNvPr id="15" name="Oval 14"/>
          <p:cNvSpPr/>
          <p:nvPr/>
        </p:nvSpPr>
        <p:spPr>
          <a:xfrm>
            <a:off x="6527809" y="3853070"/>
            <a:ext cx="1078878" cy="577396"/>
          </a:xfrm>
          <a:prstGeom prst="ellipse">
            <a:avLst/>
          </a:prstGeom>
          <a:solidFill>
            <a:srgbClr val="92D050"/>
          </a:solidFill>
          <a:ln w="635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HELM</a:t>
            </a:r>
            <a:endParaRPr lang="en-GB" sz="1600" dirty="0"/>
          </a:p>
        </p:txBody>
      </p:sp>
      <p:sp>
        <p:nvSpPr>
          <p:cNvPr id="16" name="Oval 15"/>
          <p:cNvSpPr/>
          <p:nvPr/>
        </p:nvSpPr>
        <p:spPr>
          <a:xfrm>
            <a:off x="7280101" y="3341296"/>
            <a:ext cx="999727" cy="51177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CSCS</a:t>
            </a:r>
            <a:endParaRPr lang="en-GB" sz="1600" dirty="0"/>
          </a:p>
        </p:txBody>
      </p:sp>
      <p:sp>
        <p:nvSpPr>
          <p:cNvPr id="17" name="Oval 16"/>
          <p:cNvSpPr/>
          <p:nvPr/>
        </p:nvSpPr>
        <p:spPr>
          <a:xfrm>
            <a:off x="7783115" y="3718688"/>
            <a:ext cx="999729" cy="65280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T</a:t>
            </a:r>
            <a:r>
              <a:rPr lang="en-GB" sz="1600" dirty="0" err="1" smtClean="0"/>
              <a:t>ransMART</a:t>
            </a:r>
            <a:endParaRPr lang="en-GB" sz="1600" dirty="0"/>
          </a:p>
        </p:txBody>
      </p:sp>
      <p:sp>
        <p:nvSpPr>
          <p:cNvPr id="18" name="Oval 17"/>
          <p:cNvSpPr/>
          <p:nvPr/>
        </p:nvSpPr>
        <p:spPr>
          <a:xfrm>
            <a:off x="5724128" y="4869160"/>
            <a:ext cx="1683071" cy="648072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Analysome</a:t>
            </a:r>
            <a:endParaRPr lang="en-GB" sz="1600" dirty="0"/>
          </a:p>
        </p:txBody>
      </p:sp>
      <p:sp>
        <p:nvSpPr>
          <p:cNvPr id="19" name="Oval 18"/>
          <p:cNvSpPr/>
          <p:nvPr/>
        </p:nvSpPr>
        <p:spPr>
          <a:xfrm>
            <a:off x="7479971" y="4868677"/>
            <a:ext cx="1190332" cy="648072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BARD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>
            <a:off x="5940153" y="5555009"/>
            <a:ext cx="1113506" cy="648072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DCCAV</a:t>
            </a:r>
            <a:endParaRPr lang="en-GB" sz="1600" dirty="0"/>
          </a:p>
        </p:txBody>
      </p:sp>
      <p:sp>
        <p:nvSpPr>
          <p:cNvPr id="21" name="Oval 20"/>
          <p:cNvSpPr/>
          <p:nvPr/>
        </p:nvSpPr>
        <p:spPr>
          <a:xfrm>
            <a:off x="7192491" y="5555009"/>
            <a:ext cx="1277942" cy="784336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SRPCPD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8075137" y="2420888"/>
            <a:ext cx="792088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ELN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011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HELM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475656" y="3917374"/>
            <a:ext cx="6365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 smtClean="0">
                <a:latin typeface="+mn-lt"/>
              </a:rPr>
              <a:t>For </a:t>
            </a:r>
            <a:r>
              <a:rPr lang="en-GB" sz="2800" dirty="0">
                <a:latin typeface="+mn-lt"/>
              </a:rPr>
              <a:t>more information please visit</a:t>
            </a:r>
          </a:p>
          <a:p>
            <a:pPr algn="ctr" eaLnBrk="1" hangingPunct="1"/>
            <a:r>
              <a:rPr lang="en-GB" sz="2800" dirty="0">
                <a:latin typeface="+mn-lt"/>
                <a:hlinkClick r:id="rId2"/>
              </a:rPr>
              <a:t>http://openhelm.org</a:t>
            </a:r>
            <a:r>
              <a:rPr lang="en-GB" sz="2800" dirty="0">
                <a:latin typeface="+mn-lt"/>
              </a:rPr>
              <a:t> </a:t>
            </a:r>
          </a:p>
          <a:p>
            <a:pPr algn="ctr" eaLnBrk="1" hangingPunct="1"/>
            <a:endParaRPr lang="en-GB" sz="2800" dirty="0">
              <a:latin typeface="+mn-lt"/>
            </a:endParaRPr>
          </a:p>
          <a:p>
            <a:pPr algn="ctr" eaLnBrk="1" hangingPunct="1"/>
            <a:r>
              <a:rPr lang="en-GB" sz="2800" dirty="0">
                <a:latin typeface="+mn-lt"/>
              </a:rPr>
              <a:t>or contact us at info@openhelm.org</a:t>
            </a:r>
          </a:p>
        </p:txBody>
      </p:sp>
      <p:pic>
        <p:nvPicPr>
          <p:cNvPr id="6" name="Picture 2" descr="D:\Biologics\Presentations\0own\pics\logos\HELM_logo_full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" y="1484784"/>
            <a:ext cx="57606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2060848"/>
            <a:ext cx="8687227" cy="373090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de-DE" sz="2800" dirty="0">
                <a:latin typeface="+mn-lt"/>
                <a:cs typeface="Arial" pitchFamily="34" charset="0"/>
              </a:rPr>
              <a:t>„</a:t>
            </a:r>
            <a:r>
              <a:rPr lang="en-US" sz="2800" dirty="0">
                <a:latin typeface="+mn-lt"/>
                <a:cs typeface="Arial" pitchFamily="34" charset="0"/>
              </a:rPr>
              <a:t>At present most </a:t>
            </a:r>
            <a:r>
              <a:rPr lang="en-US" sz="2800" dirty="0" err="1">
                <a:latin typeface="+mn-lt"/>
                <a:cs typeface="Arial" pitchFamily="34" charset="0"/>
              </a:rPr>
              <a:t>pharma</a:t>
            </a:r>
            <a:r>
              <a:rPr lang="en-US" sz="2800" dirty="0">
                <a:latin typeface="+mn-lt"/>
                <a:cs typeface="Arial" pitchFamily="34" charset="0"/>
              </a:rPr>
              <a:t> companies have </a:t>
            </a:r>
            <a:r>
              <a:rPr lang="en-US" sz="2800" b="1" dirty="0">
                <a:latin typeface="+mn-lt"/>
                <a:cs typeface="Arial" pitchFamily="34" charset="0"/>
              </a:rPr>
              <a:t>no way of storing complete structural </a:t>
            </a:r>
            <a:r>
              <a:rPr lang="en-US" sz="2800" b="1" dirty="0" smtClean="0">
                <a:latin typeface="+mn-lt"/>
                <a:cs typeface="Arial" pitchFamily="34" charset="0"/>
              </a:rPr>
              <a:t>machine-readable </a:t>
            </a:r>
            <a:r>
              <a:rPr lang="en-US" sz="2800" b="1" dirty="0">
                <a:latin typeface="+mn-lt"/>
                <a:cs typeface="Arial" pitchFamily="34" charset="0"/>
              </a:rPr>
              <a:t>information</a:t>
            </a:r>
            <a:r>
              <a:rPr lang="en-US" sz="2800" dirty="0">
                <a:latin typeface="+mn-lt"/>
                <a:cs typeface="Arial" pitchFamily="34" charset="0"/>
              </a:rPr>
              <a:t> about the macromolecules they prepare or use in their research projects</a:t>
            </a:r>
            <a:r>
              <a:rPr lang="en-US" sz="2800" dirty="0" smtClean="0">
                <a:latin typeface="+mn-lt"/>
                <a:cs typeface="Arial" pitchFamily="34" charset="0"/>
              </a:rPr>
              <a:t>.”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sz="2800" dirty="0" smtClean="0">
                <a:latin typeface="+mn-lt"/>
                <a:cs typeface="Arial" pitchFamily="34" charset="0"/>
              </a:rPr>
              <a:t>			HELM </a:t>
            </a:r>
            <a:r>
              <a:rPr lang="en-US" sz="2800" dirty="0">
                <a:latin typeface="+mn-lt"/>
                <a:cs typeface="Arial" pitchFamily="34" charset="0"/>
              </a:rPr>
              <a:t>project charter </a:t>
            </a:r>
            <a:r>
              <a:rPr lang="en-US" sz="2800" dirty="0" smtClean="0">
                <a:latin typeface="+mn-lt"/>
                <a:cs typeface="Arial" pitchFamily="34" charset="0"/>
              </a:rPr>
              <a:t>/ Dec</a:t>
            </a:r>
            <a:r>
              <a:rPr lang="en-US" sz="2800" dirty="0">
                <a:latin typeface="+mn-lt"/>
                <a:cs typeface="Arial" pitchFamily="34" charset="0"/>
              </a:rPr>
              <a:t>. </a:t>
            </a:r>
            <a:r>
              <a:rPr lang="en-US" sz="2800" dirty="0" smtClean="0">
                <a:latin typeface="+mn-lt"/>
                <a:cs typeface="Arial" pitchFamily="34" charset="0"/>
              </a:rPr>
              <a:t>2012</a:t>
            </a:r>
            <a:endParaRPr lang="de-DE" sz="28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Unmet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</a:t>
            </a:r>
            <a:endParaRPr lang="en-GB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/>
          <a:stretch/>
        </p:blipFill>
        <p:spPr bwMode="auto">
          <a:xfrm>
            <a:off x="2411760" y="1239298"/>
            <a:ext cx="4464496" cy="29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47"/>
          <p:cNvGrpSpPr/>
          <p:nvPr/>
        </p:nvGrpSpPr>
        <p:grpSpPr>
          <a:xfrm>
            <a:off x="219804" y="4674096"/>
            <a:ext cx="8719128" cy="2488207"/>
            <a:chOff x="-64630" y="-523965"/>
            <a:chExt cx="7121610" cy="1874460"/>
          </a:xfrm>
        </p:grpSpPr>
        <p:sp>
          <p:nvSpPr>
            <p:cNvPr id="8" name="Rectangle 7"/>
            <p:cNvSpPr/>
            <p:nvPr/>
          </p:nvSpPr>
          <p:spPr>
            <a:xfrm>
              <a:off x="-64630" y="-523965"/>
              <a:ext cx="7121610" cy="1083900"/>
            </a:xfrm>
            <a:prstGeom prst="rect">
              <a:avLst/>
            </a:prstGeom>
          </p:spPr>
          <p:style>
            <a:ln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14300" indent="-114300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GB" altLang="zh-CN" sz="1400" b="1" i="1" dirty="0"/>
                <a:t>Projected Shared Project Costs </a:t>
              </a:r>
              <a:r>
                <a:rPr lang="en-GB" altLang="zh-CN" sz="1400" b="1" i="1" dirty="0" smtClean="0"/>
                <a:t>~$125,000 </a:t>
              </a:r>
              <a:r>
                <a:rPr lang="en-GB" altLang="zh-CN" sz="1400" b="1" i="1" dirty="0"/>
                <a:t>[Project </a:t>
              </a:r>
              <a:r>
                <a:rPr lang="en-GB" altLang="zh-CN" sz="1400" b="1" i="1" dirty="0" smtClean="0"/>
                <a:t>Coordinator, Governance, Promotion, Meeting</a:t>
              </a:r>
              <a:r>
                <a:rPr lang="en-GB" altLang="zh-CN" sz="1400" b="1" i="1" dirty="0"/>
                <a:t>]</a:t>
              </a:r>
            </a:p>
            <a:p>
              <a:pPr marL="114300" indent="-114300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GB" altLang="zh-CN" sz="1400" b="1" i="1" dirty="0"/>
                <a:t>Estimated value for the industry of implementing this project is ~$</a:t>
              </a:r>
              <a:r>
                <a:rPr lang="en-GB" altLang="zh-CN" sz="1400" b="1" i="1" dirty="0" smtClean="0"/>
                <a:t>437m</a:t>
              </a:r>
              <a:endParaRPr lang="en-GB" altLang="zh-CN" sz="1400" b="1" i="1" dirty="0"/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chemeClr val="tx1"/>
                  </a:solidFill>
                </a:rPr>
                <a:t>Driven by productivity savings (e.g. fewer notation queries/resolutions from non-standard language)</a:t>
              </a:r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rgbClr val="000000"/>
                  </a:solidFill>
                </a:rPr>
                <a:t>Standard reference notation for macromolecules in pharma compound registration systems</a:t>
              </a:r>
            </a:p>
            <a:p>
              <a:pPr marL="447675" lvl="1" indent="-179388" algn="l" defTabSz="825500">
                <a:spcBef>
                  <a:spcPts val="100"/>
                </a:spcBef>
                <a:buFont typeface="Wingdings" pitchFamily="2" charset="2"/>
                <a:buChar char="§"/>
                <a:defRPr/>
              </a:pPr>
              <a:r>
                <a:rPr lang="en-US" altLang="zh-CN" sz="1400" dirty="0" smtClean="0">
                  <a:solidFill>
                    <a:srgbClr val="000000"/>
                  </a:solidFill>
                </a:rPr>
                <a:t>The PA is the best-positioned, formally-established, x-company organization equipped to coordinate this kind of pre-competitive collaboration</a:t>
              </a:r>
            </a:p>
            <a:p>
              <a:pPr algn="l">
                <a:buFont typeface="Wingdings" pitchFamily="2" charset="2"/>
                <a:buChar char="§"/>
              </a:pP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59935"/>
              <a:ext cx="7056980" cy="790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219804" y="4310228"/>
            <a:ext cx="8719128" cy="360000"/>
            <a:chOff x="0" y="20767"/>
            <a:chExt cx="7056980" cy="518400"/>
          </a:xfrm>
          <a:solidFill>
            <a:srgbClr val="1B3059"/>
          </a:solidFill>
        </p:grpSpPr>
        <p:sp>
          <p:nvSpPr>
            <p:cNvPr id="11" name="Rectangle 10"/>
            <p:cNvSpPr/>
            <p:nvPr/>
          </p:nvSpPr>
          <p:spPr>
            <a:xfrm>
              <a:off x="0" y="20767"/>
              <a:ext cx="7056980" cy="518400"/>
            </a:xfrm>
            <a:prstGeom prst="rect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20767"/>
              <a:ext cx="7056980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Business Case</a:t>
              </a:r>
              <a:endParaRPr lang="en-US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smtClean="0"/>
              <a:t>H</a:t>
            </a:r>
            <a:r>
              <a:rPr lang="en-US" sz="2800" dirty="0" smtClean="0"/>
              <a:t>ierarchical </a:t>
            </a:r>
            <a:r>
              <a:rPr lang="en-US" sz="2800" u="sng" dirty="0" smtClean="0"/>
              <a:t>E</a:t>
            </a:r>
            <a:r>
              <a:rPr lang="en-US" sz="2800" dirty="0" smtClean="0"/>
              <a:t>diting </a:t>
            </a:r>
            <a:r>
              <a:rPr lang="en-US" sz="2800" u="sng" dirty="0" smtClean="0"/>
              <a:t>L</a:t>
            </a:r>
            <a:r>
              <a:rPr lang="en-US" sz="2800" dirty="0" smtClean="0"/>
              <a:t>anguage for </a:t>
            </a:r>
            <a:r>
              <a:rPr lang="en-US" sz="2800" u="sng" dirty="0" smtClean="0"/>
              <a:t>M</a:t>
            </a:r>
            <a:r>
              <a:rPr lang="en-US" sz="2800" dirty="0" smtClean="0"/>
              <a:t>acromolecules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893640" y="2479253"/>
            <a:ext cx="1981200" cy="1371600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684213" y="1641475"/>
            <a:ext cx="7848600" cy="462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Macromolecules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Non-small molecules, Biologics</a:t>
            </a:r>
          </a:p>
          <a:p>
            <a:pPr lvl="1" eaLnBrk="1" hangingPunct="1">
              <a:lnSpc>
                <a:spcPct val="110000"/>
              </a:lnSpc>
            </a:pPr>
            <a:endParaRPr lang="en-US" sz="800" dirty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Editing </a:t>
            </a:r>
            <a:r>
              <a:rPr lang="en-US" sz="2800" dirty="0" smtClean="0">
                <a:latin typeface="+mn-lt"/>
              </a:rPr>
              <a:t>Language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Notation system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Grammar and vocabulary</a:t>
            </a:r>
          </a:p>
          <a:p>
            <a:pPr lvl="1" eaLnBrk="1" hangingPunct="1">
              <a:lnSpc>
                <a:spcPct val="110000"/>
              </a:lnSpc>
            </a:pPr>
            <a:endParaRPr lang="de-DE" sz="800" dirty="0" smtClean="0">
              <a:latin typeface="+mn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Hierarchy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Atom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Monomer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Simple Polymer</a:t>
            </a:r>
          </a:p>
          <a:p>
            <a:pPr marL="914400" lvl="1" indent="-4572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Complex Polymer</a:t>
            </a:r>
            <a:endParaRPr lang="en-US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488668"/>
            <a:ext cx="540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Zhang </a:t>
            </a:r>
            <a:r>
              <a:rPr lang="en-US" i="1" dirty="0" smtClean="0"/>
              <a:t>et al.</a:t>
            </a:r>
            <a:r>
              <a:rPr lang="en-US" dirty="0" smtClean="0"/>
              <a:t>, J</a:t>
            </a:r>
            <a:r>
              <a:rPr lang="en-US" dirty="0"/>
              <a:t>. Chem. Inf. Model 2012, 52, </a:t>
            </a:r>
            <a:r>
              <a:rPr lang="en-US" dirty="0" smtClean="0"/>
              <a:t>pp2796-2806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9208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57" y="2238856"/>
            <a:ext cx="3788415" cy="119175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20000"/>
              </a:lnSpc>
              <a:buSzPct val="8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Molecules described by a HELM notation consist of atoms and bonds</a:t>
            </a:r>
          </a:p>
        </p:txBody>
      </p:sp>
    </p:spTree>
    <p:extLst>
      <p:ext uri="{BB962C8B-B14F-4D97-AF65-F5344CB8AC3E}">
        <p14:creationId xmlns:p14="http://schemas.microsoft.com/office/powerpoint/2010/main" val="31719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045" y="1469268"/>
            <a:ext cx="8687227" cy="233559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Higher level components are </a:t>
            </a:r>
            <a:r>
              <a:rPr lang="en-US" sz="2000" dirty="0" smtClean="0">
                <a:latin typeface="+mn-lt"/>
                <a:cs typeface="Arial" pitchFamily="34" charset="0"/>
              </a:rPr>
              <a:t>a combination </a:t>
            </a:r>
            <a:r>
              <a:rPr lang="en-US" sz="2000" dirty="0">
                <a:latin typeface="+mn-lt"/>
                <a:cs typeface="Arial" pitchFamily="34" charset="0"/>
              </a:rPr>
              <a:t>of lower level components</a:t>
            </a:r>
          </a:p>
          <a:p>
            <a:pPr>
              <a:lnSpc>
                <a:spcPct val="150000"/>
              </a:lnSpc>
              <a:buSzPct val="80000"/>
            </a:pPr>
            <a:endParaRPr lang="de-DE" sz="2000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  <a:p>
            <a:pPr marL="259204" indent="-259204"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lang="de-DE" sz="2000" b="1" dirty="0"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hierarchy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044860" y="4604838"/>
            <a:ext cx="3853732" cy="522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88" y="4707393"/>
            <a:ext cx="111007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Monomer</a:t>
            </a:r>
            <a:endParaRPr lang="en-US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4860" y="5780676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263" y="5883231"/>
            <a:ext cx="71092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Atom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4863" y="3428999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276" y="3531554"/>
            <a:ext cx="17689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Simple polymer</a:t>
            </a: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4861" y="2253161"/>
            <a:ext cx="3853732" cy="52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088" y="2355716"/>
            <a:ext cx="1969285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Complex polymer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30410" y="2253161"/>
            <a:ext cx="718492" cy="4050110"/>
          </a:xfrm>
          <a:prstGeom prst="downArrow">
            <a:avLst>
              <a:gd name="adj1" fmla="val 64613"/>
              <a:gd name="adj2" fmla="val 5876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+mn-lt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76673" y="2437095"/>
            <a:ext cx="625969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916" y="5403868"/>
            <a:ext cx="57948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29156"/>
          <a:stretch/>
        </p:blipFill>
        <p:spPr bwMode="auto">
          <a:xfrm>
            <a:off x="5231865" y="2253774"/>
            <a:ext cx="3588607" cy="31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toia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xn design template on white">
  <a:themeElements>
    <a:clrScheme name="1_cxn design template on white 10">
      <a:dk1>
        <a:srgbClr val="00776B"/>
      </a:dk1>
      <a:lt1>
        <a:srgbClr val="FFFFFF"/>
      </a:lt1>
      <a:dk2>
        <a:srgbClr val="FCBF49"/>
      </a:dk2>
      <a:lt2>
        <a:srgbClr val="808080"/>
      </a:lt2>
      <a:accent1>
        <a:srgbClr val="00FFFF"/>
      </a:accent1>
      <a:accent2>
        <a:srgbClr val="3333CC"/>
      </a:accent2>
      <a:accent3>
        <a:srgbClr val="FFFFFF"/>
      </a:accent3>
      <a:accent4>
        <a:srgbClr val="00655A"/>
      </a:accent4>
      <a:accent5>
        <a:srgbClr val="AAFFFF"/>
      </a:accent5>
      <a:accent6>
        <a:srgbClr val="2D2DB9"/>
      </a:accent6>
      <a:hlink>
        <a:srgbClr val="0000CC"/>
      </a:hlink>
      <a:folHlink>
        <a:srgbClr val="B2B2B2"/>
      </a:folHlink>
    </a:clrScheme>
    <a:fontScheme name="1_cxn design template 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1_cxn design template on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xn design template on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8">
        <a:dk1>
          <a:srgbClr val="000000"/>
        </a:dk1>
        <a:lt1>
          <a:srgbClr val="006666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B8B8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9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10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1890</Words>
  <Application>Microsoft Office PowerPoint</Application>
  <PresentationFormat>On-screen Show (4:3)</PresentationFormat>
  <Paragraphs>381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MS PGothic</vt:lpstr>
      <vt:lpstr>Wingdings</vt:lpstr>
      <vt:lpstr>Wingdings 2</vt:lpstr>
      <vt:lpstr>Liberation Mono</vt:lpstr>
      <vt:lpstr>Trebuchet MS</vt:lpstr>
      <vt:lpstr>Courier New</vt:lpstr>
      <vt:lpstr>DejaVu Sans</vt:lpstr>
      <vt:lpstr>Calibri</vt:lpstr>
      <vt:lpstr>Pistoia template</vt:lpstr>
      <vt:lpstr>1_cxn design template on white</vt:lpstr>
      <vt:lpstr>PowerPoint Presentation</vt:lpstr>
      <vt:lpstr>The Pistoia Mission…</vt:lpstr>
      <vt:lpstr>Pistoia Alliance Membership</vt:lpstr>
      <vt:lpstr>Pistoia Alliance Activities</vt:lpstr>
      <vt:lpstr>Unmet need</vt:lpstr>
      <vt:lpstr>HELM</vt:lpstr>
      <vt:lpstr>Hierarchical Editing Language for Macromolecules</vt:lpstr>
      <vt:lpstr>Structure hierarchy</vt:lpstr>
      <vt:lpstr>Structure hierarchy</vt:lpstr>
      <vt:lpstr>Structure hierarchy</vt:lpstr>
      <vt:lpstr>Structure hierarchy</vt:lpstr>
      <vt:lpstr>Example: Linear Peptide</vt:lpstr>
      <vt:lpstr>Example: Linear Oligonucleotide</vt:lpstr>
      <vt:lpstr>Example: Stem-loops (e.g. Tetraloops)</vt:lpstr>
      <vt:lpstr>Example: Oligonucleotide Peptide Conjugate</vt:lpstr>
      <vt:lpstr>Example: Glycoprotein (PDB:3FUS)</vt:lpstr>
      <vt:lpstr>Example: Glycoprotein (PDB:3FUS)</vt:lpstr>
      <vt:lpstr>Example: Brentuximab vedotin</vt:lpstr>
      <vt:lpstr>Example: Brentuximab vedotin (HELM v1.0)</vt:lpstr>
      <vt:lpstr>Example: Brentuximab vedotin (HELM 1.x ?)</vt:lpstr>
      <vt:lpstr>How to establish HELM as a standard?</vt:lpstr>
      <vt:lpstr>Achievements </vt:lpstr>
      <vt:lpstr>Achievements</vt:lpstr>
      <vt:lpstr>Achievements</vt:lpstr>
      <vt:lpstr>Does HELM meet requirements?</vt:lpstr>
      <vt:lpstr>Use case coverage</vt:lpstr>
      <vt:lpstr>Specification and Documentation</vt:lpstr>
      <vt:lpstr>Interoperability</vt:lpstr>
      <vt:lpstr>Interoperability: internal systems</vt:lpstr>
      <vt:lpstr>Interoperability: collaborators</vt:lpstr>
      <vt:lpstr>Interoperability: collaborators</vt:lpstr>
      <vt:lpstr>Interoperability: collaborators</vt:lpstr>
      <vt:lpstr>Registrability</vt:lpstr>
      <vt:lpstr>Registrability</vt:lpstr>
      <vt:lpstr>Registrability</vt:lpstr>
      <vt:lpstr>Long-term stability</vt:lpstr>
      <vt:lpstr>Which tools are available?</vt:lpstr>
      <vt:lpstr>Adoption</vt:lpstr>
      <vt:lpstr>HELM meets most requirements</vt:lpstr>
      <vt:lpstr>HELM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Rknispel</cp:lastModifiedBy>
  <cp:revision>150</cp:revision>
  <cp:lastPrinted>2013-09-20T15:04:55Z</cp:lastPrinted>
  <dcterms:created xsi:type="dcterms:W3CDTF">2013-02-18T10:26:54Z</dcterms:created>
  <dcterms:modified xsi:type="dcterms:W3CDTF">2014-01-21T16:39:12Z</dcterms:modified>
</cp:coreProperties>
</file>