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59" r:id="rId2"/>
    <p:sldId id="761" r:id="rId3"/>
    <p:sldId id="763" r:id="rId4"/>
    <p:sldId id="764" r:id="rId5"/>
    <p:sldId id="772" r:id="rId6"/>
    <p:sldId id="765" r:id="rId7"/>
    <p:sldId id="776" r:id="rId8"/>
    <p:sldId id="773" r:id="rId9"/>
    <p:sldId id="782" r:id="rId10"/>
    <p:sldId id="777" r:id="rId11"/>
    <p:sldId id="781" r:id="rId12"/>
    <p:sldId id="780" r:id="rId13"/>
    <p:sldId id="767" r:id="rId14"/>
    <p:sldId id="768" r:id="rId15"/>
    <p:sldId id="787" r:id="rId16"/>
    <p:sldId id="783" r:id="rId17"/>
    <p:sldId id="788" r:id="rId18"/>
    <p:sldId id="789" r:id="rId19"/>
    <p:sldId id="790" r:id="rId20"/>
    <p:sldId id="762" r:id="rId21"/>
    <p:sldId id="769" r:id="rId22"/>
    <p:sldId id="791" r:id="rId23"/>
    <p:sldId id="792" r:id="rId24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orient="horz" pos="384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4704">
          <p15:clr>
            <a:srgbClr val="A4A3A4"/>
          </p15:clr>
        </p15:guide>
        <p15:guide id="6" pos="5424">
          <p15:clr>
            <a:srgbClr val="A4A3A4"/>
          </p15:clr>
        </p15:guide>
        <p15:guide id="7" pos="384">
          <p15:clr>
            <a:srgbClr val="A4A3A4"/>
          </p15:clr>
        </p15:guide>
        <p15:guide id="8" pos="3936">
          <p15:clr>
            <a:srgbClr val="A4A3A4"/>
          </p15:clr>
        </p15:guide>
        <p15:guide id="9" pos="4272">
          <p15:clr>
            <a:srgbClr val="A4A3A4"/>
          </p15:clr>
        </p15:guide>
        <p15:guide id="10" pos="2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8C5D"/>
    <a:srgbClr val="FF3300"/>
    <a:srgbClr val="173B64"/>
    <a:srgbClr val="A9E3C6"/>
    <a:srgbClr val="FFFF99"/>
    <a:srgbClr val="2143A1"/>
    <a:srgbClr val="3BA19C"/>
    <a:srgbClr val="36947B"/>
    <a:srgbClr val="A9B2C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0" autoAdjust="0"/>
    <p:restoredTop sz="89815" autoAdjust="0"/>
  </p:normalViewPr>
  <p:slideViewPr>
    <p:cSldViewPr snapToObjects="1">
      <p:cViewPr>
        <p:scale>
          <a:sx n="100" d="100"/>
          <a:sy n="100" d="100"/>
        </p:scale>
        <p:origin x="1542" y="468"/>
      </p:cViewPr>
      <p:guideLst>
        <p:guide orient="horz" pos="1200"/>
        <p:guide orient="horz" pos="624"/>
        <p:guide orient="horz" pos="384"/>
        <p:guide orient="horz" pos="3168"/>
        <p:guide pos="4704"/>
        <p:guide pos="5424"/>
        <p:guide pos="384"/>
        <p:guide pos="3936"/>
        <p:guide pos="4272"/>
        <p:guide pos="2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1506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t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t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b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23A9E6-A197-4234-8084-99068B00AB0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99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B1C483-5161-44F5-98D4-B730574E53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690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API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HELMNotationParser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extract</a:t>
            </a:r>
            <a:r>
              <a:rPr lang="de-DE" dirty="0"/>
              <a:t> all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notation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1C483-5161-44F5-98D4-B730574E53A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964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fingerprint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notation</a:t>
            </a:r>
            <a:endParaRPr lang="de-DE" dirty="0"/>
          </a:p>
          <a:p>
            <a:pPr lvl="1"/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helm</a:t>
            </a:r>
            <a:r>
              <a:rPr lang="de-DE" dirty="0"/>
              <a:t> </a:t>
            </a:r>
            <a:r>
              <a:rPr lang="de-DE" dirty="0" err="1"/>
              <a:t>notations</a:t>
            </a:r>
            <a:r>
              <a:rPr lang="de-DE" dirty="0"/>
              <a:t> via </a:t>
            </a:r>
            <a:r>
              <a:rPr lang="de-DE" dirty="0" err="1"/>
              <a:t>fingerprint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1C483-5161-44F5-98D4-B730574E53A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44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2241" y="5028572"/>
            <a:ext cx="1873863" cy="1833164"/>
          </a:xfrm>
          <a:prstGeom prst="rect">
            <a:avLst/>
          </a:prstGeom>
          <a:solidFill>
            <a:srgbClr val="91DC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4136" name="Rectangle 106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63713" y="2612504"/>
            <a:ext cx="6400800" cy="1176536"/>
          </a:xfrm>
        </p:spPr>
        <p:txBody>
          <a:bodyPr lIns="91440" tIns="45720" rIns="91440" bIns="45720"/>
          <a:lstStyle>
            <a:lvl1pPr marL="0" indent="0" algn="r">
              <a:buFont typeface="Wingdings 3" pitchFamily="18" charset="2"/>
              <a:buNone/>
              <a:defRPr>
                <a:solidFill>
                  <a:srgbClr val="173B64"/>
                </a:solidFill>
              </a:defRPr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pic>
        <p:nvPicPr>
          <p:cNvPr id="2052" name="Picture 4" descr="http://www.quattro-research.com/wp-content/uploads/software-solutions-for-life-science-chemistr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306" y="5028571"/>
            <a:ext cx="5675285" cy="18331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205" y="836712"/>
            <a:ext cx="2581275" cy="78105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 bwMode="auto">
          <a:xfrm>
            <a:off x="7275117" y="5028571"/>
            <a:ext cx="1873863" cy="1839300"/>
          </a:xfrm>
          <a:prstGeom prst="rect">
            <a:avLst/>
          </a:prstGeom>
          <a:solidFill>
            <a:srgbClr val="91DC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3873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4FED3-F7EB-4A65-BD01-012305613D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6001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35788" y="844550"/>
            <a:ext cx="2106612" cy="46561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1188" y="844550"/>
            <a:ext cx="6172200" cy="465613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B64B4-33A6-4F17-8E38-2926C33BBE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06097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844550"/>
            <a:ext cx="8431212" cy="5969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11188" y="1600200"/>
            <a:ext cx="2855912" cy="39004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19500" y="1600200"/>
            <a:ext cx="2857500" cy="39004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FBB69-2B93-4376-90E9-69A3D5A6E0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6734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5372-B929-454B-AC40-6926AEC9B8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983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02DD7-3429-40B2-A3A2-244CE04602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3786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2855912" cy="39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19500" y="1600200"/>
            <a:ext cx="2857500" cy="39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6D7F7-3994-4EDF-812C-AC8AA0F99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84768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4F77-E695-471D-B292-3569A8AF71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2022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35376-096F-4B9E-AF0B-577937939A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8777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383EA-C4C5-4A02-9912-F94C844E8B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928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5FEB-30EB-4DF1-8A7A-723C1AF01C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0968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AEF67-FC9F-49A6-8D0F-E20D73E3B6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0523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844550"/>
            <a:ext cx="843121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5865812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89950" y="6499225"/>
            <a:ext cx="7620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2143A1"/>
                </a:solidFill>
              </a:defRPr>
            </a:lvl1pPr>
          </a:lstStyle>
          <a:p>
            <a:pPr>
              <a:defRPr/>
            </a:pPr>
            <a:fld id="{ADDD1306-1064-423A-837A-B3EDBE2C75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29" name="Line 28"/>
          <p:cNvSpPr>
            <a:spLocks noChangeShapeType="1"/>
          </p:cNvSpPr>
          <p:nvPr/>
        </p:nvSpPr>
        <p:spPr bwMode="auto">
          <a:xfrm>
            <a:off x="0" y="6597650"/>
            <a:ext cx="8567738" cy="0"/>
          </a:xfrm>
          <a:prstGeom prst="line">
            <a:avLst/>
          </a:prstGeom>
          <a:noFill/>
          <a:ln w="38100">
            <a:solidFill>
              <a:srgbClr val="A9E3C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4" name="Picture 2" descr="http://www.quattro-research.com/wp-content/themes/quattroresearch/gfx/quattro-research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27" y="303244"/>
            <a:ext cx="1763045" cy="5334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Font typeface="Wingdings 3" pitchFamily="18" charset="2"/>
        <a:buChar char="_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955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Font typeface="Wingdings" pitchFamily="2" charset="2"/>
        <a:buChar char="§"/>
        <a:defRPr sz="2000">
          <a:solidFill>
            <a:srgbClr val="173B64"/>
          </a:solidFill>
          <a:latin typeface="+mn-lt"/>
        </a:defRPr>
      </a:lvl2pPr>
      <a:lvl3pPr marL="1147763" indent="-214313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Font typeface="Wingdings 3" pitchFamily="18" charset="2"/>
        <a:buChar char="_"/>
        <a:defRPr>
          <a:solidFill>
            <a:schemeClr val="tx1"/>
          </a:solidFill>
          <a:latin typeface="+mn-lt"/>
        </a:defRPr>
      </a:lvl3pPr>
      <a:lvl4pPr marL="1658938" indent="-2286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•"/>
        <a:defRPr sz="1600">
          <a:solidFill>
            <a:srgbClr val="173B64"/>
          </a:solidFill>
          <a:latin typeface="+mn-lt"/>
        </a:defRPr>
      </a:lvl4pPr>
      <a:lvl5pPr marL="2078038" indent="-2286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5pPr>
      <a:lvl6pPr marL="25352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6pPr>
      <a:lvl7pPr marL="29924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7pPr>
      <a:lvl8pPr marL="34496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8pPr>
      <a:lvl9pPr marL="39068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>
          <a:xfrm>
            <a:off x="539552" y="2276872"/>
            <a:ext cx="7624961" cy="2664296"/>
          </a:xfrm>
        </p:spPr>
        <p:txBody>
          <a:bodyPr/>
          <a:lstStyle/>
          <a:p>
            <a:r>
              <a:rPr lang="en-US" dirty="0"/>
              <a:t>Searching in HELM notations</a:t>
            </a:r>
          </a:p>
          <a:p>
            <a:endParaRPr lang="en-US" dirty="0"/>
          </a:p>
          <a:p>
            <a:endParaRPr lang="en-US" dirty="0"/>
          </a:p>
          <a:p>
            <a:pPr algn="l"/>
            <a:br>
              <a:rPr lang="en-US" sz="1400" i="1" dirty="0"/>
            </a:br>
            <a:r>
              <a:rPr lang="en-US" sz="1400" i="1" dirty="0"/>
              <a:t>Eva Bültel, </a:t>
            </a:r>
            <a:br>
              <a:rPr lang="en-US" sz="1400" i="1" dirty="0"/>
            </a:br>
            <a:r>
              <a:rPr lang="en-US" sz="1400" i="1" dirty="0"/>
              <a:t>quattro research GmbH</a:t>
            </a:r>
            <a:r>
              <a:rPr lang="en-US" sz="1600" dirty="0"/>
              <a:t> </a:t>
            </a:r>
          </a:p>
          <a:p>
            <a:pPr algn="l"/>
            <a:r>
              <a:rPr lang="en-US" sz="1400" i="1" dirty="0"/>
              <a:t>15.02.2018</a:t>
            </a:r>
          </a:p>
        </p:txBody>
      </p:sp>
    </p:spTree>
    <p:extLst>
      <p:ext uri="{BB962C8B-B14F-4D97-AF65-F5344CB8AC3E}">
        <p14:creationId xmlns:p14="http://schemas.microsoft.com/office/powerpoint/2010/main" val="13037390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6A2E7-B5E7-49AA-8822-33A9289D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HELMSimilarityLibrary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CFE8EC-6A59-4B47-B586-8D14B2A6A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7878762" cy="3900488"/>
          </a:xfrm>
        </p:spPr>
        <p:txBody>
          <a:bodyPr/>
          <a:lstStyle/>
          <a:p>
            <a:r>
              <a:rPr lang="de-DE" dirty="0"/>
              <a:t>Generate </a:t>
            </a:r>
            <a:r>
              <a:rPr lang="de-DE" dirty="0" err="1"/>
              <a:t>fingerprint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4C8881-C1A1-4E5D-8FBA-C078CFE0A0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CB17DAC-5FCC-4655-8A7B-FF886C157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9893"/>
            <a:ext cx="6481092" cy="391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6982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2ED6B-0CA9-468F-BEF8-0ECA63ED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HELMSimilarityLibrary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5D6B22-F49B-4995-A70E-C4A8343F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7878762" cy="3900488"/>
          </a:xfrm>
        </p:spPr>
        <p:txBody>
          <a:bodyPr/>
          <a:lstStyle/>
          <a:p>
            <a:r>
              <a:rPr lang="de-DE" dirty="0"/>
              <a:t>Generate </a:t>
            </a:r>
            <a:r>
              <a:rPr lang="de-DE" dirty="0" err="1"/>
              <a:t>fingerprint</a:t>
            </a:r>
            <a:endParaRPr lang="de-DE" dirty="0"/>
          </a:p>
          <a:p>
            <a:pPr lvl="1"/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fingerprint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 1024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notation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E242E5-1C9E-40E0-9889-E64C186140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D5B742A-041D-4952-904A-1171BD79B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419" y="3030035"/>
            <a:ext cx="6811613" cy="296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3646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4590F-C817-458D-B28B-3E2889AC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HELMSimilarityLibrary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B20510-A1E4-403F-9DA3-62627E6E6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7878762" cy="3900488"/>
          </a:xfrm>
        </p:spPr>
        <p:txBody>
          <a:bodyPr/>
          <a:lstStyle/>
          <a:p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tanimoto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7ACBE8-28B4-4DCF-ABB8-C6B1976B22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6DF945A-A11B-4F43-8EA3-8EB464E5F1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92" b="32119"/>
          <a:stretch/>
        </p:blipFill>
        <p:spPr>
          <a:xfrm>
            <a:off x="1310023" y="2110283"/>
            <a:ext cx="6481092" cy="144016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BC5877F-E755-4ABD-993E-1E81E3D4BE8E}"/>
              </a:ext>
            </a:extLst>
          </p:cNvPr>
          <p:cNvSpPr txBox="1"/>
          <p:nvPr/>
        </p:nvSpPr>
        <p:spPr>
          <a:xfrm>
            <a:off x="899592" y="224558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A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5DEF7E-A1B1-4341-84B3-32EF37DC4174}"/>
              </a:ext>
            </a:extLst>
          </p:cNvPr>
          <p:cNvSpPr txBox="1"/>
          <p:nvPr/>
        </p:nvSpPr>
        <p:spPr>
          <a:xfrm>
            <a:off x="907976" y="2830363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BECD977-2995-46F6-B645-B69B6AA238C7}"/>
                  </a:ext>
                </a:extLst>
              </p:cNvPr>
              <p:cNvSpPr txBox="1"/>
              <p:nvPr/>
            </p:nvSpPr>
            <p:spPr>
              <a:xfrm>
                <a:off x="899592" y="3597063"/>
                <a:ext cx="7179927" cy="2402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=9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</a:rPr>
                        <m:t>Tanimoto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9+7</m:t>
                              </m:r>
                            </m:e>
                          </m:d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=0.4545=45.45 %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𝑠𝑖𝑚𝑖𝑙𝑎𝑟𝑖𝑡𝑦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BECD977-2995-46F6-B645-B69B6AA23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597063"/>
                <a:ext cx="7179927" cy="24026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3990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4590F-C817-458D-B28B-3E2889AC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HELMSimilarityLibrary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7ACBE8-28B4-4DCF-ABB8-C6B1976B22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45533C8-AA54-45BA-ACBD-1CA573450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11202"/>
            <a:ext cx="7345187" cy="512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6426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79368-39E6-467D-9C34-9CC2B469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Examples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49BB34-6755-438D-A58F-F2643BFBE6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FA13113-F793-4DCF-9C65-60552E1E2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10" y="1312984"/>
            <a:ext cx="4873570" cy="518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26886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ACF391-BD84-4FB5-B53A-2365D0EB9C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999A6E3-DF88-441A-8A2E-D95C3753D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0948"/>
            <a:ext cx="5904656" cy="6258277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9ED99BAD-A596-4F4B-9E3B-60248E222BAA}"/>
              </a:ext>
            </a:extLst>
          </p:cNvPr>
          <p:cNvSpPr/>
          <p:nvPr/>
        </p:nvSpPr>
        <p:spPr bwMode="auto">
          <a:xfrm>
            <a:off x="4139952" y="1052736"/>
            <a:ext cx="792088" cy="21602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40886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8119BC-D03C-4D9B-BF16-4F07167B7F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8E76E80-B7DB-4D0B-8C69-5C1C65379F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59"/>
          <a:stretch/>
        </p:blipFill>
        <p:spPr>
          <a:xfrm>
            <a:off x="251520" y="829709"/>
            <a:ext cx="7124755" cy="5652314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EE15A9C0-5BF8-45FB-8998-29AE9F34A761}"/>
              </a:ext>
            </a:extLst>
          </p:cNvPr>
          <p:cNvSpPr/>
          <p:nvPr/>
        </p:nvSpPr>
        <p:spPr bwMode="auto">
          <a:xfrm>
            <a:off x="1259632" y="3834992"/>
            <a:ext cx="2190664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9E7B9F8-246C-4EED-B667-1E68D85A08B8}"/>
              </a:ext>
            </a:extLst>
          </p:cNvPr>
          <p:cNvSpPr/>
          <p:nvPr/>
        </p:nvSpPr>
        <p:spPr bwMode="auto">
          <a:xfrm>
            <a:off x="1259631" y="4061560"/>
            <a:ext cx="1244023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EE78284-0889-4F6B-A87E-523098E04F01}"/>
              </a:ext>
            </a:extLst>
          </p:cNvPr>
          <p:cNvSpPr/>
          <p:nvPr/>
        </p:nvSpPr>
        <p:spPr bwMode="auto">
          <a:xfrm>
            <a:off x="2803139" y="4061330"/>
            <a:ext cx="100050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358ABFC-F433-4A54-8723-82EE76AF407F}"/>
              </a:ext>
            </a:extLst>
          </p:cNvPr>
          <p:cNvSpPr/>
          <p:nvPr/>
        </p:nvSpPr>
        <p:spPr bwMode="auto">
          <a:xfrm>
            <a:off x="262946" y="1124744"/>
            <a:ext cx="1368152" cy="28803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06B18D7-4EED-43AB-B94D-60BA7B4529AA}"/>
              </a:ext>
            </a:extLst>
          </p:cNvPr>
          <p:cNvSpPr/>
          <p:nvPr/>
        </p:nvSpPr>
        <p:spPr bwMode="auto">
          <a:xfrm>
            <a:off x="2545239" y="4295231"/>
            <a:ext cx="946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3FE032B-609F-405D-B341-845F67633922}"/>
              </a:ext>
            </a:extLst>
          </p:cNvPr>
          <p:cNvSpPr/>
          <p:nvPr/>
        </p:nvSpPr>
        <p:spPr bwMode="auto">
          <a:xfrm>
            <a:off x="1259632" y="4277109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7F7EB7F-2E3A-44DC-B565-D5197581E54C}"/>
              </a:ext>
            </a:extLst>
          </p:cNvPr>
          <p:cNvSpPr/>
          <p:nvPr/>
        </p:nvSpPr>
        <p:spPr bwMode="auto">
          <a:xfrm>
            <a:off x="3779912" y="4295231"/>
            <a:ext cx="626035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58AECF4-BBA2-4E65-8012-5F336F8C46B6}"/>
              </a:ext>
            </a:extLst>
          </p:cNvPr>
          <p:cNvSpPr/>
          <p:nvPr/>
        </p:nvSpPr>
        <p:spPr bwMode="auto">
          <a:xfrm>
            <a:off x="2545238" y="4517430"/>
            <a:ext cx="946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1C74035-EBF5-43AA-B96D-281435EB601E}"/>
              </a:ext>
            </a:extLst>
          </p:cNvPr>
          <p:cNvSpPr/>
          <p:nvPr/>
        </p:nvSpPr>
        <p:spPr bwMode="auto">
          <a:xfrm>
            <a:off x="1260610" y="4517430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CEFA0F3F-1391-4670-905F-4E4141847ABE}"/>
              </a:ext>
            </a:extLst>
          </p:cNvPr>
          <p:cNvSpPr/>
          <p:nvPr/>
        </p:nvSpPr>
        <p:spPr bwMode="auto">
          <a:xfrm>
            <a:off x="3745288" y="4529132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395777D-BA4A-40BD-82A9-2192D99FB467}"/>
              </a:ext>
            </a:extLst>
          </p:cNvPr>
          <p:cNvSpPr/>
          <p:nvPr/>
        </p:nvSpPr>
        <p:spPr bwMode="auto">
          <a:xfrm>
            <a:off x="1586830" y="4765412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437AC79-1F43-4E5F-9623-FFFAB3E41345}"/>
              </a:ext>
            </a:extLst>
          </p:cNvPr>
          <p:cNvSpPr/>
          <p:nvPr/>
        </p:nvSpPr>
        <p:spPr bwMode="auto">
          <a:xfrm>
            <a:off x="2197597" y="4766310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E60FA7D8-59A4-4DCA-8AF0-5B5AA62AEE96}"/>
              </a:ext>
            </a:extLst>
          </p:cNvPr>
          <p:cNvSpPr/>
          <p:nvPr/>
        </p:nvSpPr>
        <p:spPr bwMode="auto">
          <a:xfrm>
            <a:off x="2545239" y="4761273"/>
            <a:ext cx="626035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27E9778-AA79-4CCF-86BE-32FE8B3FCDEF}"/>
              </a:ext>
            </a:extLst>
          </p:cNvPr>
          <p:cNvSpPr/>
          <p:nvPr/>
        </p:nvSpPr>
        <p:spPr bwMode="auto">
          <a:xfrm>
            <a:off x="1232934" y="5005258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F4EF8F4-AD12-4E7F-882E-FA442EE2C949}"/>
              </a:ext>
            </a:extLst>
          </p:cNvPr>
          <p:cNvSpPr/>
          <p:nvPr/>
        </p:nvSpPr>
        <p:spPr bwMode="auto">
          <a:xfrm>
            <a:off x="1565409" y="5004783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6F6A98E-D554-4FBD-A6F1-7E33C7233C28}"/>
              </a:ext>
            </a:extLst>
          </p:cNvPr>
          <p:cNvSpPr/>
          <p:nvPr/>
        </p:nvSpPr>
        <p:spPr bwMode="auto">
          <a:xfrm>
            <a:off x="1897884" y="5004783"/>
            <a:ext cx="299713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DD03A74-F939-48FE-B69F-788F31880D4E}"/>
              </a:ext>
            </a:extLst>
          </p:cNvPr>
          <p:cNvSpPr/>
          <p:nvPr/>
        </p:nvSpPr>
        <p:spPr bwMode="auto">
          <a:xfrm>
            <a:off x="1239189" y="5226133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97C10389-3263-4D4D-B7C5-D6A5DDAC5F52}"/>
              </a:ext>
            </a:extLst>
          </p:cNvPr>
          <p:cNvSpPr/>
          <p:nvPr/>
        </p:nvSpPr>
        <p:spPr bwMode="auto">
          <a:xfrm>
            <a:off x="1580575" y="5226133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C96537B-52A5-465C-8FBD-343B9E0588C0}"/>
              </a:ext>
            </a:extLst>
          </p:cNvPr>
          <p:cNvSpPr/>
          <p:nvPr/>
        </p:nvSpPr>
        <p:spPr bwMode="auto">
          <a:xfrm>
            <a:off x="3144239" y="5226133"/>
            <a:ext cx="347641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D7577BDF-DD15-48D0-A759-3232A0E6DC88}"/>
              </a:ext>
            </a:extLst>
          </p:cNvPr>
          <p:cNvSpPr/>
          <p:nvPr/>
        </p:nvSpPr>
        <p:spPr bwMode="auto">
          <a:xfrm>
            <a:off x="314942" y="5842405"/>
            <a:ext cx="1368152" cy="23937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6923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71A4E7-5976-4E6B-886F-0195D8D599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859A11C-8214-4823-900F-72EE116F5D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1"/>
          <a:stretch/>
        </p:blipFill>
        <p:spPr>
          <a:xfrm>
            <a:off x="276993" y="834536"/>
            <a:ext cx="6959303" cy="5546791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B7E181AC-7BFF-484E-8AD9-F70492589CAB}"/>
              </a:ext>
            </a:extLst>
          </p:cNvPr>
          <p:cNvSpPr/>
          <p:nvPr/>
        </p:nvSpPr>
        <p:spPr bwMode="auto">
          <a:xfrm>
            <a:off x="539552" y="1700808"/>
            <a:ext cx="1944216" cy="32403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0A5500F-5F46-4CA3-A373-548D29991C8D}"/>
              </a:ext>
            </a:extLst>
          </p:cNvPr>
          <p:cNvSpPr/>
          <p:nvPr/>
        </p:nvSpPr>
        <p:spPr bwMode="auto">
          <a:xfrm>
            <a:off x="346274" y="5722720"/>
            <a:ext cx="1489421" cy="23937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293E8D04-221E-48C2-8B9C-FE51E47C8C83}"/>
              </a:ext>
            </a:extLst>
          </p:cNvPr>
          <p:cNvSpPr/>
          <p:nvPr/>
        </p:nvSpPr>
        <p:spPr bwMode="auto">
          <a:xfrm>
            <a:off x="1547086" y="5118121"/>
            <a:ext cx="216602" cy="183087"/>
          </a:xfrm>
          <a:prstGeom prst="rect">
            <a:avLst/>
          </a:prstGeom>
          <a:noFill/>
          <a:ln w="19050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054ABB77-72CC-4313-ABAB-85ECD3E5B0FC}"/>
              </a:ext>
            </a:extLst>
          </p:cNvPr>
          <p:cNvSpPr/>
          <p:nvPr/>
        </p:nvSpPr>
        <p:spPr bwMode="auto">
          <a:xfrm>
            <a:off x="1978556" y="5118121"/>
            <a:ext cx="209803" cy="183085"/>
          </a:xfrm>
          <a:prstGeom prst="rect">
            <a:avLst/>
          </a:prstGeom>
          <a:noFill/>
          <a:ln w="19050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0EEF2DC0-A97D-477B-911F-FDC17BD929D3}"/>
              </a:ext>
            </a:extLst>
          </p:cNvPr>
          <p:cNvSpPr/>
          <p:nvPr/>
        </p:nvSpPr>
        <p:spPr bwMode="auto">
          <a:xfrm>
            <a:off x="2405984" y="5118120"/>
            <a:ext cx="211092" cy="183088"/>
          </a:xfrm>
          <a:prstGeom prst="rect">
            <a:avLst/>
          </a:prstGeom>
          <a:noFill/>
          <a:ln w="19050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9137BF72-B141-4E73-85DA-9A25E77F3312}"/>
              </a:ext>
            </a:extLst>
          </p:cNvPr>
          <p:cNvSpPr/>
          <p:nvPr/>
        </p:nvSpPr>
        <p:spPr bwMode="auto">
          <a:xfrm>
            <a:off x="2834699" y="5118119"/>
            <a:ext cx="237127" cy="183087"/>
          </a:xfrm>
          <a:prstGeom prst="rect">
            <a:avLst/>
          </a:prstGeom>
          <a:noFill/>
          <a:ln w="19050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45DE313B-E4C8-45FF-A264-A99F425535B6}"/>
              </a:ext>
            </a:extLst>
          </p:cNvPr>
          <p:cNvSpPr/>
          <p:nvPr/>
        </p:nvSpPr>
        <p:spPr bwMode="auto">
          <a:xfrm>
            <a:off x="3286695" y="5118121"/>
            <a:ext cx="212824" cy="183087"/>
          </a:xfrm>
          <a:prstGeom prst="rect">
            <a:avLst/>
          </a:prstGeom>
          <a:noFill/>
          <a:ln w="19050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E4646C1B-588E-4167-A4F5-D61E732BFFA8}"/>
              </a:ext>
            </a:extLst>
          </p:cNvPr>
          <p:cNvSpPr/>
          <p:nvPr/>
        </p:nvSpPr>
        <p:spPr bwMode="auto">
          <a:xfrm>
            <a:off x="3741445" y="5118121"/>
            <a:ext cx="212825" cy="183087"/>
          </a:xfrm>
          <a:prstGeom prst="rect">
            <a:avLst/>
          </a:prstGeom>
          <a:noFill/>
          <a:ln w="19050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8D15D8AC-7A2C-4007-867D-5169281EA6E1}"/>
              </a:ext>
            </a:extLst>
          </p:cNvPr>
          <p:cNvSpPr/>
          <p:nvPr/>
        </p:nvSpPr>
        <p:spPr bwMode="auto">
          <a:xfrm>
            <a:off x="4169139" y="5118121"/>
            <a:ext cx="237127" cy="183085"/>
          </a:xfrm>
          <a:prstGeom prst="rect">
            <a:avLst/>
          </a:prstGeom>
          <a:noFill/>
          <a:ln w="19050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2074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494271D-0F54-4D4B-AC04-01AFF3F0F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3"/>
          <a:stretch/>
        </p:blipFill>
        <p:spPr>
          <a:xfrm>
            <a:off x="251520" y="908720"/>
            <a:ext cx="7000013" cy="5576477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AD9FE0-600C-47C2-99D3-94357AED78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C04343B-0E89-4F99-BE13-6183015DDFBE}"/>
              </a:ext>
            </a:extLst>
          </p:cNvPr>
          <p:cNvSpPr/>
          <p:nvPr/>
        </p:nvSpPr>
        <p:spPr bwMode="auto">
          <a:xfrm>
            <a:off x="4918557" y="1451411"/>
            <a:ext cx="440995" cy="36004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F83BE70-96F1-4CA1-9929-E57EB0077206}"/>
              </a:ext>
            </a:extLst>
          </p:cNvPr>
          <p:cNvSpPr/>
          <p:nvPr/>
        </p:nvSpPr>
        <p:spPr bwMode="auto">
          <a:xfrm>
            <a:off x="534598" y="1772816"/>
            <a:ext cx="1944216" cy="32403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423A310-D71A-479E-B2B4-198448A67187}"/>
              </a:ext>
            </a:extLst>
          </p:cNvPr>
          <p:cNvSpPr/>
          <p:nvPr/>
        </p:nvSpPr>
        <p:spPr bwMode="auto">
          <a:xfrm>
            <a:off x="467544" y="4499320"/>
            <a:ext cx="6336704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59723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96D80F-036B-455E-96DB-6FFFE269C4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617F4A9-9951-4B0E-AB60-BA66F2D65D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1"/>
          <a:stretch/>
        </p:blipFill>
        <p:spPr>
          <a:xfrm>
            <a:off x="251520" y="908720"/>
            <a:ext cx="6984776" cy="5553720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3C48B325-32D2-45FB-9D2D-FB0E7DDB0AE0}"/>
              </a:ext>
            </a:extLst>
          </p:cNvPr>
          <p:cNvSpPr/>
          <p:nvPr/>
        </p:nvSpPr>
        <p:spPr bwMode="auto">
          <a:xfrm>
            <a:off x="351222" y="2060848"/>
            <a:ext cx="1412466" cy="28803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CDB17C3-E85F-4F41-B2F0-51191AB7059F}"/>
              </a:ext>
            </a:extLst>
          </p:cNvPr>
          <p:cNvSpPr/>
          <p:nvPr/>
        </p:nvSpPr>
        <p:spPr bwMode="auto">
          <a:xfrm>
            <a:off x="1691680" y="3861048"/>
            <a:ext cx="2736304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458FA8A-04CA-4C0E-85C5-3BCFAF84122B}"/>
              </a:ext>
            </a:extLst>
          </p:cNvPr>
          <p:cNvSpPr/>
          <p:nvPr/>
        </p:nvSpPr>
        <p:spPr bwMode="auto">
          <a:xfrm>
            <a:off x="1282255" y="4081624"/>
            <a:ext cx="2664296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98A46E1-4740-4CA3-9A64-59D2A992DBEE}"/>
              </a:ext>
            </a:extLst>
          </p:cNvPr>
          <p:cNvSpPr/>
          <p:nvPr/>
        </p:nvSpPr>
        <p:spPr bwMode="auto">
          <a:xfrm>
            <a:off x="2699792" y="4312171"/>
            <a:ext cx="2736304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7BE00BE-B3DE-49E0-9B33-6C7A83830981}"/>
              </a:ext>
            </a:extLst>
          </p:cNvPr>
          <p:cNvSpPr/>
          <p:nvPr/>
        </p:nvSpPr>
        <p:spPr bwMode="auto">
          <a:xfrm>
            <a:off x="1270302" y="4554871"/>
            <a:ext cx="2676250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937C367-155E-4B03-8FD4-6B7E2559F0FE}"/>
              </a:ext>
            </a:extLst>
          </p:cNvPr>
          <p:cNvSpPr/>
          <p:nvPr/>
        </p:nvSpPr>
        <p:spPr bwMode="auto">
          <a:xfrm>
            <a:off x="1270302" y="4798219"/>
            <a:ext cx="2676250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1F19B45-7FED-4259-8A20-366F316B6E76}"/>
              </a:ext>
            </a:extLst>
          </p:cNvPr>
          <p:cNvSpPr/>
          <p:nvPr/>
        </p:nvSpPr>
        <p:spPr bwMode="auto">
          <a:xfrm>
            <a:off x="2627784" y="5036269"/>
            <a:ext cx="2698639" cy="216024"/>
          </a:xfrm>
          <a:prstGeom prst="rect">
            <a:avLst/>
          </a:prstGeom>
          <a:noFill/>
          <a:ln w="28575" cap="flat" cmpd="sng" algn="ctr">
            <a:solidFill>
              <a:srgbClr val="2E8C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9236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2C21F-28D4-4E68-9BA6-2499512D0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2D8D-F784-44BA-BF62-758E449A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8431212" cy="4709120"/>
          </a:xfrm>
        </p:spPr>
        <p:txBody>
          <a:bodyPr/>
          <a:lstStyle/>
          <a:p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searching</a:t>
            </a:r>
            <a:r>
              <a:rPr lang="de-DE" dirty="0"/>
              <a:t> in HELM </a:t>
            </a:r>
            <a:r>
              <a:rPr lang="de-DE" dirty="0" err="1"/>
              <a:t>notations</a:t>
            </a:r>
            <a:r>
              <a:rPr lang="de-DE" dirty="0"/>
              <a:t> </a:t>
            </a:r>
            <a:r>
              <a:rPr lang="de-DE" dirty="0" err="1"/>
              <a:t>interesting</a:t>
            </a:r>
            <a:r>
              <a:rPr lang="de-DE" dirty="0"/>
              <a:t>?</a:t>
            </a:r>
          </a:p>
          <a:p>
            <a:r>
              <a:rPr lang="de-DE" dirty="0"/>
              <a:t>Goal</a:t>
            </a:r>
          </a:p>
          <a:p>
            <a:r>
              <a:rPr lang="de-DE" dirty="0" err="1"/>
              <a:t>HELMSimilarityLibrary</a:t>
            </a:r>
            <a:endParaRPr lang="de-DE" dirty="0"/>
          </a:p>
          <a:p>
            <a:r>
              <a:rPr lang="de-DE" dirty="0" err="1"/>
              <a:t>Examples</a:t>
            </a:r>
            <a:endParaRPr lang="de-DE" dirty="0"/>
          </a:p>
          <a:p>
            <a:r>
              <a:rPr lang="de-DE" dirty="0" err="1"/>
              <a:t>Limitations</a:t>
            </a:r>
            <a:endParaRPr lang="de-DE" dirty="0"/>
          </a:p>
          <a:p>
            <a:r>
              <a:rPr lang="de-DE" dirty="0"/>
              <a:t>Summary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84C51A-44BC-4EF0-88D6-E9336120F0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02785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E8B8-3D55-465A-B63E-704BEF05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Limitations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9E5424-E6F5-4581-B95F-3740A3957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7878762" cy="3900488"/>
          </a:xfrm>
        </p:spPr>
        <p:txBody>
          <a:bodyPr/>
          <a:lstStyle/>
          <a:p>
            <a:r>
              <a:rPr lang="de-DE" dirty="0"/>
              <a:t>In-line SMILES </a:t>
            </a:r>
            <a:r>
              <a:rPr lang="de-DE" dirty="0" err="1"/>
              <a:t>notations</a:t>
            </a:r>
            <a:endParaRPr lang="de-DE" dirty="0"/>
          </a:p>
          <a:p>
            <a:r>
              <a:rPr lang="de-DE" dirty="0" err="1"/>
              <a:t>Ambiguity</a:t>
            </a:r>
            <a:endParaRPr lang="de-DE" dirty="0"/>
          </a:p>
          <a:p>
            <a:r>
              <a:rPr lang="de-DE" dirty="0" err="1"/>
              <a:t>Pseudosimilarity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finite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bit</a:t>
            </a:r>
            <a:r>
              <a:rPr lang="de-DE" dirty="0"/>
              <a:t> </a:t>
            </a:r>
            <a:r>
              <a:rPr lang="de-DE" dirty="0" err="1"/>
              <a:t>positions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050666-A200-49EF-B188-D76702FBCD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19112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0012F-F07E-4B6F-B026-1D2AF6A8C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C4DE7C-E7ED-4B91-A855-FF202750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7878762" cy="3900488"/>
          </a:xfrm>
        </p:spPr>
        <p:txBody>
          <a:bodyPr/>
          <a:lstStyle/>
          <a:p>
            <a:r>
              <a:rPr lang="de-DE" dirty="0" err="1"/>
              <a:t>HELMSimilarityLibrary</a:t>
            </a:r>
            <a:endParaRPr lang="de-DE" dirty="0"/>
          </a:p>
          <a:p>
            <a:pPr lvl="1"/>
            <a:r>
              <a:rPr lang="de-DE" dirty="0"/>
              <a:t>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algorithm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searching</a:t>
            </a:r>
            <a:r>
              <a:rPr lang="de-DE" dirty="0"/>
              <a:t> in HELM </a:t>
            </a:r>
            <a:r>
              <a:rPr lang="de-DE" dirty="0" err="1"/>
              <a:t>notations</a:t>
            </a:r>
            <a:endParaRPr lang="de-DE" dirty="0"/>
          </a:p>
          <a:p>
            <a:pPr lvl="1"/>
            <a:r>
              <a:rPr lang="de-DE" dirty="0" err="1"/>
              <a:t>Similarity</a:t>
            </a:r>
            <a:r>
              <a:rPr lang="de-DE" dirty="0"/>
              <a:t> </a:t>
            </a:r>
            <a:r>
              <a:rPr lang="de-DE" dirty="0" err="1"/>
              <a:t>search</a:t>
            </a:r>
            <a:endParaRPr lang="de-DE" dirty="0"/>
          </a:p>
          <a:p>
            <a:pPr lvl="1"/>
            <a:r>
              <a:rPr lang="de-DE" dirty="0" err="1"/>
              <a:t>Substructure</a:t>
            </a:r>
            <a:r>
              <a:rPr lang="de-DE" dirty="0"/>
              <a:t> </a:t>
            </a:r>
            <a:r>
              <a:rPr lang="de-DE" dirty="0" err="1"/>
              <a:t>filter</a:t>
            </a:r>
            <a:endParaRPr lang="de-DE" dirty="0"/>
          </a:p>
          <a:p>
            <a:pPr lvl="1"/>
            <a:r>
              <a:rPr lang="de-DE" dirty="0"/>
              <a:t>Export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de-DE" dirty="0"/>
          </a:p>
          <a:p>
            <a:pPr lvl="1"/>
            <a:r>
              <a:rPr lang="de-DE" dirty="0"/>
              <a:t>Supports </a:t>
            </a:r>
            <a:r>
              <a:rPr lang="de-DE" dirty="0" err="1"/>
              <a:t>complex</a:t>
            </a:r>
            <a:r>
              <a:rPr lang="de-DE" dirty="0"/>
              <a:t> </a:t>
            </a:r>
            <a:r>
              <a:rPr lang="de-DE" dirty="0" err="1"/>
              <a:t>polymers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1C20AF-044C-4563-9A66-73D701F83B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11CFA84-2A24-40CC-A2B9-C2D8F845A5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7"/>
          <a:stretch/>
        </p:blipFill>
        <p:spPr>
          <a:xfrm>
            <a:off x="5148064" y="3285326"/>
            <a:ext cx="3114615" cy="32404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3AA4E4D-C7DB-497A-B757-E22413F090A4}"/>
              </a:ext>
            </a:extLst>
          </p:cNvPr>
          <p:cNvSpPr txBox="1"/>
          <p:nvPr/>
        </p:nvSpPr>
        <p:spPr>
          <a:xfrm>
            <a:off x="1331640" y="5489035"/>
            <a:ext cx="5642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/>
              <a:t>RNA1{[am12]P.R(A)P.R(G)}|PEPTIDE1{C.K.P.I.C}|</a:t>
            </a:r>
          </a:p>
          <a:p>
            <a:pPr algn="l"/>
            <a:r>
              <a:rPr lang="de-DE" sz="1200" dirty="0"/>
              <a:t>CHEM1{[SMCC]}$PEPTIDE1,PEPTIDE1,5:R3-1:R3|</a:t>
            </a:r>
          </a:p>
          <a:p>
            <a:pPr algn="l"/>
            <a:r>
              <a:rPr lang="de-DE" sz="1200" dirty="0"/>
              <a:t>PEPTIDE1,CHEM1,1:R1-1:R2|RNA1,CHEM1,1:R1-1:R1$$$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4EDC5C9-3095-41C3-B154-0A108A466AF2}"/>
              </a:ext>
            </a:extLst>
          </p:cNvPr>
          <p:cNvSpPr txBox="1"/>
          <p:nvPr/>
        </p:nvSpPr>
        <p:spPr>
          <a:xfrm>
            <a:off x="7791244" y="5812200"/>
            <a:ext cx="11701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HELM </a:t>
            </a:r>
            <a:r>
              <a:rPr lang="de-DE" sz="1100" dirty="0" err="1"/>
              <a:t>notation</a:t>
            </a:r>
            <a:r>
              <a:rPr lang="de-DE" sz="1100" dirty="0"/>
              <a:t> </a:t>
            </a:r>
            <a:r>
              <a:rPr lang="de-DE" sz="1100" dirty="0" err="1"/>
              <a:t>graph</a:t>
            </a:r>
            <a:r>
              <a:rPr lang="de-DE" sz="1100" dirty="0"/>
              <a:t> (</a:t>
            </a:r>
            <a:r>
              <a:rPr lang="de-DE" sz="1100" dirty="0" err="1"/>
              <a:t>HELMEditor</a:t>
            </a:r>
            <a:r>
              <a:rPr lang="de-DE" sz="1100" dirty="0"/>
              <a:t> v1.4)</a:t>
            </a:r>
          </a:p>
        </p:txBody>
      </p:sp>
    </p:spTree>
    <p:extLst>
      <p:ext uri="{BB962C8B-B14F-4D97-AF65-F5344CB8AC3E}">
        <p14:creationId xmlns:p14="http://schemas.microsoft.com/office/powerpoint/2010/main" val="227522808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4064D-D20B-4200-AEFA-4998140DC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2996952"/>
            <a:ext cx="8431212" cy="596900"/>
          </a:xfrm>
        </p:spPr>
        <p:txBody>
          <a:bodyPr/>
          <a:lstStyle/>
          <a:p>
            <a:pPr algn="ctr"/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326AFF-5317-4F3D-8CCA-5FED6EBF95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72053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4C65F9-883F-4AE0-A3D4-0D95E7F3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Acknowledgements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8A9815-0FE9-4A0E-ACDA-038B922A2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7878762" cy="3900488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err="1"/>
              <a:t>Thank</a:t>
            </a:r>
            <a:r>
              <a:rPr lang="de-DE" sz="2000" dirty="0"/>
              <a:t>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input</a:t>
            </a:r>
            <a:r>
              <a:rPr lang="de-DE" sz="2000" dirty="0"/>
              <a:t> and </a:t>
            </a:r>
            <a:r>
              <a:rPr lang="de-DE" sz="2000" dirty="0" err="1"/>
              <a:t>feedback</a:t>
            </a:r>
            <a:r>
              <a:rPr lang="de-DE" sz="2000" dirty="0"/>
              <a:t>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sz="2000" dirty="0"/>
              <a:t>Dr. Anne Mund, </a:t>
            </a:r>
            <a:r>
              <a:rPr lang="de-DE" sz="2000" dirty="0" err="1"/>
              <a:t>quattro</a:t>
            </a:r>
            <a:r>
              <a:rPr lang="de-DE" sz="2000" dirty="0"/>
              <a:t> </a:t>
            </a:r>
            <a:r>
              <a:rPr lang="de-DE" sz="2000" dirty="0" err="1"/>
              <a:t>research</a:t>
            </a:r>
            <a:r>
              <a:rPr lang="de-DE" sz="2000" dirty="0"/>
              <a:t> GmbH</a:t>
            </a:r>
          </a:p>
          <a:p>
            <a:r>
              <a:rPr lang="de-DE" sz="2000" dirty="0"/>
              <a:t>Dr. Markus </a:t>
            </a:r>
            <a:r>
              <a:rPr lang="de-DE" sz="2000" dirty="0" err="1"/>
              <a:t>Weisser</a:t>
            </a:r>
            <a:r>
              <a:rPr lang="de-DE" sz="2000" dirty="0"/>
              <a:t>, </a:t>
            </a:r>
            <a:r>
              <a:rPr lang="de-DE" sz="2000" dirty="0" err="1"/>
              <a:t>quattro</a:t>
            </a:r>
            <a:r>
              <a:rPr lang="de-DE" sz="2000" dirty="0"/>
              <a:t> </a:t>
            </a:r>
            <a:r>
              <a:rPr lang="de-DE" sz="2000" dirty="0" err="1"/>
              <a:t>research</a:t>
            </a:r>
            <a:r>
              <a:rPr lang="de-DE" sz="2000" dirty="0"/>
              <a:t> GmbH</a:t>
            </a:r>
          </a:p>
          <a:p>
            <a:r>
              <a:rPr lang="de-DE" sz="2000" dirty="0"/>
              <a:t>Prof. Dr. Matthias </a:t>
            </a:r>
            <a:r>
              <a:rPr lang="de-DE" sz="2000" dirty="0" err="1"/>
              <a:t>Rarey</a:t>
            </a:r>
            <a:r>
              <a:rPr lang="de-DE" sz="2000" dirty="0"/>
              <a:t>, Center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Bioinformatics</a:t>
            </a:r>
            <a:r>
              <a:rPr lang="de-DE" sz="2000" dirty="0"/>
              <a:t>, University </a:t>
            </a:r>
            <a:r>
              <a:rPr lang="de-DE" sz="2000" dirty="0" err="1"/>
              <a:t>of</a:t>
            </a:r>
            <a:r>
              <a:rPr lang="de-DE" sz="2000" dirty="0"/>
              <a:t> Hamburg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E9571A-B3E2-46B6-9588-158DE1A4BE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4507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36645-C5F1-4DD9-8AAD-8A574922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searching</a:t>
            </a:r>
            <a:r>
              <a:rPr lang="de-DE" dirty="0"/>
              <a:t> in HELM </a:t>
            </a:r>
            <a:r>
              <a:rPr lang="de-DE" dirty="0" err="1"/>
              <a:t>notations</a:t>
            </a:r>
            <a:r>
              <a:rPr lang="de-DE" dirty="0"/>
              <a:t> </a:t>
            </a:r>
            <a:r>
              <a:rPr lang="de-DE" dirty="0" err="1"/>
              <a:t>interesting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74A2FC-AE2F-49CE-8A7B-86EF1760D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Check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uniqueness</a:t>
            </a:r>
            <a:endParaRPr lang="de-DE" dirty="0"/>
          </a:p>
          <a:p>
            <a:r>
              <a:rPr lang="de-DE" dirty="0"/>
              <a:t>Clustering</a:t>
            </a:r>
          </a:p>
          <a:p>
            <a:r>
              <a:rPr lang="de-DE" b="1" dirty="0"/>
              <a:t>Find </a:t>
            </a:r>
            <a:r>
              <a:rPr lang="de-DE" b="1" dirty="0" err="1"/>
              <a:t>similarities</a:t>
            </a:r>
            <a:endParaRPr lang="de-DE" b="1" dirty="0"/>
          </a:p>
          <a:p>
            <a:r>
              <a:rPr lang="de-DE" b="1" dirty="0"/>
              <a:t>Check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subset</a:t>
            </a:r>
            <a:endParaRPr lang="de-DE" b="1" dirty="0"/>
          </a:p>
          <a:p>
            <a:endParaRPr lang="de-DE" b="1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D04ABE-6EE4-4A88-A5EA-962F867A54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9020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C358F-7031-47FD-9582-57D9CCF96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Find </a:t>
            </a:r>
            <a:r>
              <a:rPr lang="de-DE" dirty="0" err="1"/>
              <a:t>similarities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7CA657-C865-478E-BB89-D462D485D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8532812" cy="4997152"/>
          </a:xfrm>
        </p:spPr>
        <p:txBody>
          <a:bodyPr/>
          <a:lstStyle/>
          <a:p>
            <a:r>
              <a:rPr lang="de-DE" i="1" dirty="0" err="1"/>
              <a:t>How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notations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>
                <a:solidFill>
                  <a:srgbClr val="173B64"/>
                </a:solidFill>
              </a:rPr>
              <a:t>RNA1{R(A)P.R(C)P.R(A)P}$$$$V2.0</a:t>
            </a:r>
          </a:p>
          <a:p>
            <a:pPr marL="0" indent="0">
              <a:buNone/>
            </a:pPr>
            <a:r>
              <a:rPr lang="de-DE" dirty="0">
                <a:solidFill>
                  <a:srgbClr val="173B64"/>
                </a:solidFill>
              </a:rPr>
              <a:t>	RNA1{R(A)P.R(C)P.R(A)[</a:t>
            </a:r>
            <a:r>
              <a:rPr lang="de-DE" dirty="0" err="1">
                <a:solidFill>
                  <a:srgbClr val="173B64"/>
                </a:solidFill>
              </a:rPr>
              <a:t>sP</a:t>
            </a:r>
            <a:r>
              <a:rPr lang="de-DE" dirty="0">
                <a:solidFill>
                  <a:srgbClr val="173B64"/>
                </a:solidFill>
              </a:rPr>
              <a:t>]}$$$$V2.0</a:t>
            </a:r>
          </a:p>
          <a:p>
            <a:r>
              <a:rPr lang="de-DE" dirty="0" err="1"/>
              <a:t>Returning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notation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at least X % </a:t>
            </a:r>
            <a:r>
              <a:rPr lang="de-DE" dirty="0" err="1"/>
              <a:t>similarity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query</a:t>
            </a:r>
            <a:r>
              <a:rPr lang="de-DE" dirty="0"/>
              <a:t> </a:t>
            </a:r>
            <a:r>
              <a:rPr lang="de-DE" dirty="0" err="1"/>
              <a:t>notation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>
                <a:solidFill>
                  <a:srgbClr val="173B64"/>
                </a:solidFill>
              </a:rPr>
              <a:t>RNA1{R(A)P.R(C)P.R(A)P}$$$$V2.0		(Query)</a:t>
            </a:r>
          </a:p>
          <a:p>
            <a:pPr marL="0" indent="0">
              <a:buNone/>
            </a:pPr>
            <a:r>
              <a:rPr lang="de-DE" dirty="0">
                <a:solidFill>
                  <a:srgbClr val="173B64"/>
                </a:solidFill>
              </a:rPr>
              <a:t>	RNA1{R(A)P.R(C)P.R(A)[</a:t>
            </a:r>
            <a:r>
              <a:rPr lang="de-DE" dirty="0" err="1">
                <a:solidFill>
                  <a:srgbClr val="173B64"/>
                </a:solidFill>
              </a:rPr>
              <a:t>sP</a:t>
            </a:r>
            <a:r>
              <a:rPr lang="de-DE" dirty="0">
                <a:solidFill>
                  <a:srgbClr val="173B64"/>
                </a:solidFill>
              </a:rPr>
              <a:t>]}$$$$V2.0		70 %</a:t>
            </a:r>
          </a:p>
          <a:p>
            <a:pPr marL="0" indent="0">
              <a:buNone/>
            </a:pPr>
            <a:r>
              <a:rPr lang="de-DE" dirty="0">
                <a:solidFill>
                  <a:srgbClr val="173B64"/>
                </a:solidFill>
              </a:rPr>
              <a:t>	RNA1{R(A)P.R(C)[</a:t>
            </a:r>
            <a:r>
              <a:rPr lang="de-DE" dirty="0" err="1">
                <a:solidFill>
                  <a:srgbClr val="173B64"/>
                </a:solidFill>
              </a:rPr>
              <a:t>sP</a:t>
            </a:r>
            <a:r>
              <a:rPr lang="de-DE" dirty="0">
                <a:solidFill>
                  <a:srgbClr val="173B64"/>
                </a:solidFill>
              </a:rPr>
              <a:t>].R(A)[</a:t>
            </a:r>
            <a:r>
              <a:rPr lang="de-DE" dirty="0" err="1">
                <a:solidFill>
                  <a:srgbClr val="173B64"/>
                </a:solidFill>
              </a:rPr>
              <a:t>sP</a:t>
            </a:r>
            <a:r>
              <a:rPr lang="de-DE" dirty="0">
                <a:solidFill>
                  <a:srgbClr val="173B64"/>
                </a:solidFill>
              </a:rPr>
              <a:t>]}$$$$V2.0	50 %</a:t>
            </a:r>
          </a:p>
          <a:p>
            <a:pPr marL="0" indent="0">
              <a:buNone/>
            </a:pPr>
            <a:r>
              <a:rPr lang="de-DE" dirty="0">
                <a:solidFill>
                  <a:srgbClr val="173B64"/>
                </a:solidFill>
              </a:rPr>
              <a:t>	RNA1{R(C)P.R(G)[</a:t>
            </a:r>
            <a:r>
              <a:rPr lang="de-DE" dirty="0" err="1">
                <a:solidFill>
                  <a:srgbClr val="173B64"/>
                </a:solidFill>
              </a:rPr>
              <a:t>sP</a:t>
            </a:r>
            <a:r>
              <a:rPr lang="de-DE" dirty="0">
                <a:solidFill>
                  <a:srgbClr val="173B64"/>
                </a:solidFill>
              </a:rPr>
              <a:t>].R(A)P}$$$$V2.0		20 %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5F56ED-33EA-4915-A8C7-03DFAC0605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BCDA988D-E4F7-4F6A-954D-D8974C51C1F6}"/>
              </a:ext>
            </a:extLst>
          </p:cNvPr>
          <p:cNvCxnSpPr/>
          <p:nvPr/>
        </p:nvCxnSpPr>
        <p:spPr bwMode="auto">
          <a:xfrm>
            <a:off x="1547664" y="4437112"/>
            <a:ext cx="7416000" cy="0"/>
          </a:xfrm>
          <a:prstGeom prst="line">
            <a:avLst/>
          </a:prstGeom>
          <a:solidFill>
            <a:srgbClr val="00A886"/>
          </a:solidFill>
          <a:ln w="28575" cap="flat" cmpd="sng" algn="ctr">
            <a:solidFill>
              <a:srgbClr val="173B6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B0DBBEA0-5032-4F83-8DE1-5E0D6FB11ACE}"/>
              </a:ext>
            </a:extLst>
          </p:cNvPr>
          <p:cNvCxnSpPr/>
          <p:nvPr/>
        </p:nvCxnSpPr>
        <p:spPr bwMode="auto">
          <a:xfrm>
            <a:off x="4932040" y="4941168"/>
            <a:ext cx="504056" cy="0"/>
          </a:xfrm>
          <a:prstGeom prst="line">
            <a:avLst/>
          </a:prstGeom>
          <a:solidFill>
            <a:srgbClr val="00A886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5BB73B4-C7D7-4E2F-B7C2-410DFFF73B77}"/>
              </a:ext>
            </a:extLst>
          </p:cNvPr>
          <p:cNvCxnSpPr/>
          <p:nvPr/>
        </p:nvCxnSpPr>
        <p:spPr bwMode="auto">
          <a:xfrm>
            <a:off x="3995936" y="5445224"/>
            <a:ext cx="504056" cy="0"/>
          </a:xfrm>
          <a:prstGeom prst="line">
            <a:avLst/>
          </a:prstGeom>
          <a:solidFill>
            <a:srgbClr val="00A886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134CCF85-051E-45D2-A8BE-ABBB3678248B}"/>
              </a:ext>
            </a:extLst>
          </p:cNvPr>
          <p:cNvCxnSpPr/>
          <p:nvPr/>
        </p:nvCxnSpPr>
        <p:spPr bwMode="auto">
          <a:xfrm>
            <a:off x="5220072" y="5445224"/>
            <a:ext cx="504056" cy="0"/>
          </a:xfrm>
          <a:prstGeom prst="line">
            <a:avLst/>
          </a:prstGeom>
          <a:solidFill>
            <a:srgbClr val="00A886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88718C3-7830-4623-8219-B6F90085E638}"/>
              </a:ext>
            </a:extLst>
          </p:cNvPr>
          <p:cNvCxnSpPr/>
          <p:nvPr/>
        </p:nvCxnSpPr>
        <p:spPr bwMode="auto">
          <a:xfrm>
            <a:off x="2627784" y="5949280"/>
            <a:ext cx="504056" cy="0"/>
          </a:xfrm>
          <a:prstGeom prst="line">
            <a:avLst/>
          </a:prstGeom>
          <a:solidFill>
            <a:srgbClr val="00A886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915E934-B315-482C-AA0C-6DFDF0690CC8}"/>
              </a:ext>
            </a:extLst>
          </p:cNvPr>
          <p:cNvCxnSpPr>
            <a:cxnSpLocks/>
          </p:cNvCxnSpPr>
          <p:nvPr/>
        </p:nvCxnSpPr>
        <p:spPr bwMode="auto">
          <a:xfrm>
            <a:off x="3635896" y="5949280"/>
            <a:ext cx="360040" cy="0"/>
          </a:xfrm>
          <a:prstGeom prst="line">
            <a:avLst/>
          </a:prstGeom>
          <a:solidFill>
            <a:srgbClr val="00A886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D3AD7E8-E8F6-45EE-AB83-E99C7BDFB4DC}"/>
              </a:ext>
            </a:extLst>
          </p:cNvPr>
          <p:cNvCxnSpPr/>
          <p:nvPr/>
        </p:nvCxnSpPr>
        <p:spPr bwMode="auto">
          <a:xfrm>
            <a:off x="4067944" y="5949280"/>
            <a:ext cx="504056" cy="0"/>
          </a:xfrm>
          <a:prstGeom prst="line">
            <a:avLst/>
          </a:prstGeom>
          <a:solidFill>
            <a:srgbClr val="00A886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744489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934B3-492B-44EE-B832-A09F440E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Check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subset</a:t>
            </a:r>
            <a:r>
              <a:rPr lang="de-DE" dirty="0"/>
              <a:t> (</a:t>
            </a:r>
            <a:r>
              <a:rPr lang="de-DE" dirty="0" err="1"/>
              <a:t>substructure</a:t>
            </a:r>
            <a:r>
              <a:rPr lang="de-DE" dirty="0"/>
              <a:t> </a:t>
            </a:r>
            <a:r>
              <a:rPr lang="de-DE" dirty="0" err="1"/>
              <a:t>filter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6867C8-7AD7-4241-92BC-914787EA8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8532812" cy="390048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Query: RNA1{R(A)P}$$$$V2.0</a:t>
            </a:r>
          </a:p>
          <a:p>
            <a:pPr marL="0" indent="0">
              <a:buNone/>
            </a:pPr>
            <a:r>
              <a:rPr lang="de-DE" dirty="0"/>
              <a:t>	 RNA1{R(C)P.R(C)P}$$$$V2.0</a:t>
            </a:r>
          </a:p>
          <a:p>
            <a:pPr marL="0" indent="0">
              <a:buNone/>
            </a:pPr>
            <a:r>
              <a:rPr lang="de-DE" dirty="0"/>
              <a:t>	 RNA1{R(G)P.R(C)P.R(G)P}$$$$V2.0</a:t>
            </a:r>
          </a:p>
          <a:p>
            <a:pPr marL="0" indent="0">
              <a:buNone/>
            </a:pPr>
            <a:r>
              <a:rPr lang="de-DE" dirty="0"/>
              <a:t>	 RNA1{R(C)P.</a:t>
            </a:r>
            <a:r>
              <a:rPr lang="de-DE" dirty="0">
                <a:solidFill>
                  <a:srgbClr val="FF0000"/>
                </a:solidFill>
              </a:rPr>
              <a:t>R(A)P</a:t>
            </a:r>
            <a:r>
              <a:rPr lang="de-DE" dirty="0"/>
              <a:t>.R(G)P}$$$$V2.0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pPr marL="0" indent="0">
              <a:buNone/>
            </a:pPr>
            <a:r>
              <a:rPr lang="de-DE" sz="2200" dirty="0"/>
              <a:t>	Query </a:t>
            </a:r>
            <a:r>
              <a:rPr lang="de-DE" sz="2200" dirty="0" err="1"/>
              <a:t>notation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a </a:t>
            </a:r>
            <a:r>
              <a:rPr lang="de-DE" sz="2200" dirty="0" err="1"/>
              <a:t>subset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last </a:t>
            </a:r>
            <a:r>
              <a:rPr lang="de-DE" sz="2200" dirty="0" err="1"/>
              <a:t>notation</a:t>
            </a:r>
            <a:r>
              <a:rPr lang="de-DE" sz="2200" dirty="0"/>
              <a:t> </a:t>
            </a:r>
            <a:r>
              <a:rPr lang="de-DE" sz="2200" dirty="0" err="1"/>
              <a:t>found</a:t>
            </a:r>
            <a:r>
              <a:rPr lang="de-DE" sz="2200" dirty="0"/>
              <a:t> in 	</a:t>
            </a:r>
            <a:r>
              <a:rPr lang="de-DE" sz="2200" dirty="0" err="1"/>
              <a:t>database</a:t>
            </a:r>
            <a:endParaRPr lang="de-DE" sz="22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2DBBEC-E05F-4266-BA09-910DBEFBBA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Geschweifte Klammer rechts 4">
            <a:extLst>
              <a:ext uri="{FF2B5EF4-FFF2-40B4-BE49-F238E27FC236}">
                <a16:creationId xmlns:a16="http://schemas.microsoft.com/office/drawing/2014/main" id="{0CEFF26A-5288-451C-8811-FC004BBAF629}"/>
              </a:ext>
            </a:extLst>
          </p:cNvPr>
          <p:cNvSpPr/>
          <p:nvPr/>
        </p:nvSpPr>
        <p:spPr bwMode="auto">
          <a:xfrm>
            <a:off x="6718230" y="2132856"/>
            <a:ext cx="360040" cy="141758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D209EBC-0B41-4FAE-9CC4-3325BAB77192}"/>
              </a:ext>
            </a:extLst>
          </p:cNvPr>
          <p:cNvCxnSpPr>
            <a:cxnSpLocks/>
          </p:cNvCxnSpPr>
          <p:nvPr/>
        </p:nvCxnSpPr>
        <p:spPr bwMode="auto">
          <a:xfrm>
            <a:off x="611188" y="1988840"/>
            <a:ext cx="7633220" cy="0"/>
          </a:xfrm>
          <a:prstGeom prst="line">
            <a:avLst/>
          </a:prstGeom>
          <a:solidFill>
            <a:srgbClr val="00A88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5D19940B-62D2-459B-9C1D-5011C1F1D05F}"/>
              </a:ext>
            </a:extLst>
          </p:cNvPr>
          <p:cNvSpPr txBox="1"/>
          <p:nvPr/>
        </p:nvSpPr>
        <p:spPr>
          <a:xfrm>
            <a:off x="7236296" y="2549262"/>
            <a:ext cx="141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tx1"/>
                </a:solidFill>
              </a:rPr>
              <a:t>Notations</a:t>
            </a:r>
            <a:r>
              <a:rPr lang="de-DE" dirty="0">
                <a:solidFill>
                  <a:schemeClr val="tx1"/>
                </a:solidFill>
              </a:rPr>
              <a:t> in </a:t>
            </a:r>
            <a:r>
              <a:rPr lang="de-DE" dirty="0" err="1">
                <a:solidFill>
                  <a:schemeClr val="tx1"/>
                </a:solidFill>
              </a:rPr>
              <a:t>database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078A7038-EE82-4A48-B5C5-3C568326958D}"/>
              </a:ext>
            </a:extLst>
          </p:cNvPr>
          <p:cNvSpPr/>
          <p:nvPr/>
        </p:nvSpPr>
        <p:spPr bwMode="auto">
          <a:xfrm>
            <a:off x="827584" y="4734630"/>
            <a:ext cx="432048" cy="278546"/>
          </a:xfrm>
          <a:prstGeom prst="rightArrow">
            <a:avLst/>
          </a:prstGeom>
          <a:solidFill>
            <a:srgbClr val="00A88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3115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F5D37-B5DF-49CA-84FA-CC2F0368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Goal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HELMSimilarityLibrary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DBB7A2-4380-4EF7-A73A-93217427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00200"/>
            <a:ext cx="8604448" cy="3900488"/>
          </a:xfrm>
        </p:spPr>
        <p:txBody>
          <a:bodyPr/>
          <a:lstStyle/>
          <a:p>
            <a:r>
              <a:rPr lang="de-DE" dirty="0"/>
              <a:t>Input HELM </a:t>
            </a:r>
            <a:r>
              <a:rPr lang="de-DE" dirty="0" err="1"/>
              <a:t>notations</a:t>
            </a:r>
            <a:endParaRPr lang="de-DE" dirty="0"/>
          </a:p>
          <a:p>
            <a:r>
              <a:rPr lang="de-DE" dirty="0" err="1"/>
              <a:t>Similarity</a:t>
            </a:r>
            <a:r>
              <a:rPr lang="de-DE" dirty="0"/>
              <a:t>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notations</a:t>
            </a:r>
            <a:endParaRPr lang="de-DE" dirty="0"/>
          </a:p>
          <a:p>
            <a:pPr lvl="1"/>
            <a:r>
              <a:rPr lang="de-DE" dirty="0"/>
              <a:t>Query </a:t>
            </a:r>
            <a:r>
              <a:rPr lang="de-DE" dirty="0" err="1"/>
              <a:t>notation</a:t>
            </a:r>
            <a:endParaRPr lang="de-DE" dirty="0"/>
          </a:p>
          <a:p>
            <a:pPr lvl="1"/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notation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similarity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query</a:t>
            </a:r>
            <a:endParaRPr lang="de-DE" dirty="0"/>
          </a:p>
          <a:p>
            <a:r>
              <a:rPr lang="de-DE" dirty="0" err="1"/>
              <a:t>Substructure</a:t>
            </a:r>
            <a:r>
              <a:rPr lang="de-DE" dirty="0"/>
              <a:t> </a:t>
            </a:r>
            <a:r>
              <a:rPr lang="de-DE" dirty="0" err="1"/>
              <a:t>filter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E1A6BB-8529-44EB-819A-A9A5E15A63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7374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410641-629A-4E02-8C04-FBE15DAD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HELMSimilarityLibrary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02E5ED-2257-4298-9A50-60724F6E2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199"/>
            <a:ext cx="7633220" cy="4899025"/>
          </a:xfrm>
        </p:spPr>
        <p:txBody>
          <a:bodyPr/>
          <a:lstStyle/>
          <a:p>
            <a:r>
              <a:rPr lang="de-DE" dirty="0" err="1"/>
              <a:t>Build</a:t>
            </a:r>
            <a:r>
              <a:rPr lang="de-DE" dirty="0"/>
              <a:t> </a:t>
            </a:r>
            <a:r>
              <a:rPr lang="de-DE" dirty="0" err="1"/>
              <a:t>molecule</a:t>
            </a:r>
            <a:r>
              <a:rPr lang="de-DE" dirty="0"/>
              <a:t> </a:t>
            </a:r>
            <a:r>
              <a:rPr lang="de-DE" dirty="0" err="1"/>
              <a:t>graph</a:t>
            </a:r>
            <a:r>
              <a:rPr lang="de-DE" dirty="0"/>
              <a:t> </a:t>
            </a:r>
            <a:r>
              <a:rPr lang="de-DE" dirty="0" err="1"/>
              <a:t>representation</a:t>
            </a:r>
            <a:endParaRPr lang="de-DE" dirty="0"/>
          </a:p>
          <a:p>
            <a:pPr lvl="1"/>
            <a:r>
              <a:rPr lang="de-DE" dirty="0" err="1"/>
              <a:t>Convert</a:t>
            </a:r>
            <a:r>
              <a:rPr lang="de-DE" dirty="0"/>
              <a:t> linear </a:t>
            </a:r>
            <a:r>
              <a:rPr lang="de-DE" dirty="0" err="1"/>
              <a:t>notation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graph</a:t>
            </a:r>
            <a:endParaRPr lang="de-DE" dirty="0"/>
          </a:p>
          <a:p>
            <a:pPr lvl="1"/>
            <a:r>
              <a:rPr lang="de-DE" dirty="0"/>
              <a:t>Monomers = </a:t>
            </a:r>
            <a:r>
              <a:rPr lang="de-DE" dirty="0" err="1"/>
              <a:t>vertices</a:t>
            </a:r>
            <a:endParaRPr lang="de-DE" dirty="0"/>
          </a:p>
          <a:p>
            <a:pPr lvl="1"/>
            <a:r>
              <a:rPr lang="de-DE" dirty="0"/>
              <a:t>Connections = </a:t>
            </a:r>
            <a:r>
              <a:rPr lang="de-DE" dirty="0" err="1"/>
              <a:t>edges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386E38-37B1-4B52-9485-9967323874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4EF33FB-C801-4A3F-B3EF-143CAE03C490}"/>
              </a:ext>
            </a:extLst>
          </p:cNvPr>
          <p:cNvSpPr txBox="1"/>
          <p:nvPr/>
        </p:nvSpPr>
        <p:spPr>
          <a:xfrm>
            <a:off x="794521" y="3916774"/>
            <a:ext cx="3661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RNA1{R(A)P.R(C)P}$$$$V2.0</a:t>
            </a:r>
          </a:p>
        </p:txBody>
      </p:sp>
      <p:sp>
        <p:nvSpPr>
          <p:cNvPr id="20" name="Pfeil: nach unten 19">
            <a:extLst>
              <a:ext uri="{FF2B5EF4-FFF2-40B4-BE49-F238E27FC236}">
                <a16:creationId xmlns:a16="http://schemas.microsoft.com/office/drawing/2014/main" id="{B3C7012B-DB20-4FCD-948C-6062D5133CC2}"/>
              </a:ext>
            </a:extLst>
          </p:cNvPr>
          <p:cNvSpPr/>
          <p:nvPr/>
        </p:nvSpPr>
        <p:spPr bwMode="auto">
          <a:xfrm rot="17295203">
            <a:off x="3932265" y="3943468"/>
            <a:ext cx="276437" cy="1455771"/>
          </a:xfrm>
          <a:prstGeom prst="downArrow">
            <a:avLst>
              <a:gd name="adj1" fmla="val 50000"/>
              <a:gd name="adj2" fmla="val 65131"/>
            </a:avLst>
          </a:prstGeom>
          <a:solidFill>
            <a:srgbClr val="00A88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B4DD646D-8FC9-4D37-B603-35EC398F4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303" y="4271610"/>
            <a:ext cx="2927259" cy="1432355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F4BC4028-0648-4822-B1E5-58D6AC51FEE8}"/>
              </a:ext>
            </a:extLst>
          </p:cNvPr>
          <p:cNvSpPr txBox="1"/>
          <p:nvPr/>
        </p:nvSpPr>
        <p:spPr>
          <a:xfrm>
            <a:off x="5220845" y="5703965"/>
            <a:ext cx="2927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HELM </a:t>
            </a:r>
            <a:r>
              <a:rPr lang="de-DE" dirty="0" err="1"/>
              <a:t>notation</a:t>
            </a:r>
            <a:r>
              <a:rPr lang="de-DE" dirty="0"/>
              <a:t> </a:t>
            </a:r>
            <a:r>
              <a:rPr lang="de-DE" dirty="0" err="1"/>
              <a:t>graph</a:t>
            </a:r>
            <a:r>
              <a:rPr lang="de-DE" dirty="0"/>
              <a:t> (</a:t>
            </a:r>
            <a:r>
              <a:rPr lang="de-DE" dirty="0" err="1"/>
              <a:t>HELMEditor</a:t>
            </a:r>
            <a:r>
              <a:rPr lang="de-DE" dirty="0"/>
              <a:t> v1.4)</a:t>
            </a:r>
          </a:p>
        </p:txBody>
      </p:sp>
    </p:spTree>
    <p:extLst>
      <p:ext uri="{BB962C8B-B14F-4D97-AF65-F5344CB8AC3E}">
        <p14:creationId xmlns:p14="http://schemas.microsoft.com/office/powerpoint/2010/main" val="6250661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4590F-C817-458D-B28B-3E2889AC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HELMSimilarityLibrary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B20510-A1E4-403F-9DA3-62627E6E6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199"/>
            <a:ext cx="7878762" cy="1540769"/>
          </a:xfrm>
        </p:spPr>
        <p:txBody>
          <a:bodyPr/>
          <a:lstStyle/>
          <a:p>
            <a:r>
              <a:rPr lang="de-DE" dirty="0"/>
              <a:t>Find </a:t>
            </a:r>
            <a:r>
              <a:rPr lang="de-DE" dirty="0" err="1"/>
              <a:t>paths</a:t>
            </a:r>
            <a:endParaRPr lang="de-DE" dirty="0"/>
          </a:p>
          <a:p>
            <a:pPr lvl="1"/>
            <a:r>
              <a:rPr lang="de-DE" dirty="0"/>
              <a:t>Depth-first-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molecule</a:t>
            </a:r>
            <a:r>
              <a:rPr lang="de-DE" dirty="0"/>
              <a:t> </a:t>
            </a:r>
            <a:r>
              <a:rPr lang="de-DE" dirty="0" err="1"/>
              <a:t>graph</a:t>
            </a:r>
            <a:endParaRPr lang="de-DE" dirty="0"/>
          </a:p>
          <a:p>
            <a:pPr lvl="1"/>
            <a:r>
              <a:rPr lang="de-DE" dirty="0" err="1"/>
              <a:t>Finds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1 and 6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7ACBE8-28B4-4DCF-ABB8-C6B1976B22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B1A478F-5EBF-4A57-9BA1-DC223D77EC5A}"/>
              </a:ext>
            </a:extLst>
          </p:cNvPr>
          <p:cNvSpPr txBox="1"/>
          <p:nvPr/>
        </p:nvSpPr>
        <p:spPr>
          <a:xfrm>
            <a:off x="971600" y="35730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RNA1{R(A)P.R(C)P}$$$$V2.0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2BE2B8F-33B8-43B4-861C-224C1FC01AA3}"/>
              </a:ext>
            </a:extLst>
          </p:cNvPr>
          <p:cNvSpPr txBox="1"/>
          <p:nvPr/>
        </p:nvSpPr>
        <p:spPr>
          <a:xfrm>
            <a:off x="1043608" y="3973126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u="sng" dirty="0" err="1"/>
              <a:t>Paths</a:t>
            </a:r>
            <a:r>
              <a:rPr lang="de-DE" sz="1800" u="sng" dirty="0"/>
              <a:t>:</a:t>
            </a:r>
          </a:p>
          <a:p>
            <a:pPr algn="l"/>
            <a:r>
              <a:rPr lang="de-DE" sz="1800" dirty="0"/>
              <a:t>A	CR	PRP	ARPRP			</a:t>
            </a:r>
          </a:p>
          <a:p>
            <a:pPr algn="l"/>
            <a:r>
              <a:rPr lang="de-DE" sz="1800" dirty="0"/>
              <a:t>C	PR	ARPR				</a:t>
            </a:r>
          </a:p>
          <a:p>
            <a:pPr algn="l"/>
            <a:r>
              <a:rPr lang="de-DE" sz="1800" dirty="0"/>
              <a:t>P	ARP	CRPR		</a:t>
            </a:r>
          </a:p>
          <a:p>
            <a:pPr algn="l"/>
            <a:r>
              <a:rPr lang="de-DE" sz="1800" dirty="0"/>
              <a:t>R	CRP	PRPR			</a:t>
            </a:r>
          </a:p>
          <a:p>
            <a:pPr algn="l"/>
            <a:r>
              <a:rPr lang="de-DE" sz="1800" dirty="0"/>
              <a:t>AR	RPR	ARPRC	</a:t>
            </a:r>
          </a:p>
          <a:p>
            <a:pPr algn="l"/>
            <a:r>
              <a:rPr lang="de-DE" sz="1800" dirty="0"/>
              <a:t>		</a:t>
            </a:r>
          </a:p>
          <a:p>
            <a:pPr algn="l"/>
            <a:r>
              <a:rPr lang="de-DE" sz="1800" dirty="0"/>
              <a:t>		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78C4BD8-50EA-48F3-A3B2-43D7C1F8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94536"/>
            <a:ext cx="2265213" cy="110840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D31698F-D78E-4F53-891A-B9EC357139A5}"/>
              </a:ext>
            </a:extLst>
          </p:cNvPr>
          <p:cNvSpPr txBox="1"/>
          <p:nvPr/>
        </p:nvSpPr>
        <p:spPr>
          <a:xfrm>
            <a:off x="6084168" y="5238049"/>
            <a:ext cx="2265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HELM </a:t>
            </a:r>
            <a:r>
              <a:rPr lang="de-DE" dirty="0" err="1"/>
              <a:t>notation</a:t>
            </a:r>
            <a:r>
              <a:rPr lang="de-DE" dirty="0"/>
              <a:t> </a:t>
            </a:r>
            <a:r>
              <a:rPr lang="de-DE" dirty="0" err="1"/>
              <a:t>graph</a:t>
            </a:r>
            <a:r>
              <a:rPr lang="de-DE" dirty="0"/>
              <a:t> (</a:t>
            </a:r>
            <a:r>
              <a:rPr lang="de-DE" dirty="0" err="1"/>
              <a:t>HELMEditor</a:t>
            </a:r>
            <a:r>
              <a:rPr lang="de-DE" dirty="0"/>
              <a:t> v1.4)</a:t>
            </a:r>
          </a:p>
        </p:txBody>
      </p:sp>
    </p:spTree>
    <p:extLst>
      <p:ext uri="{BB962C8B-B14F-4D97-AF65-F5344CB8AC3E}">
        <p14:creationId xmlns:p14="http://schemas.microsoft.com/office/powerpoint/2010/main" val="381954863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3B491-3CAD-4E10-8988-24C8E159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HELMSimilarityLibrary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F7F918-DA38-47DB-94B7-DF73AA82B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00200"/>
            <a:ext cx="7878762" cy="3900488"/>
          </a:xfrm>
        </p:spPr>
        <p:txBody>
          <a:bodyPr/>
          <a:lstStyle/>
          <a:p>
            <a:r>
              <a:rPr lang="de-DE" dirty="0"/>
              <a:t>Find </a:t>
            </a:r>
            <a:r>
              <a:rPr lang="de-DE" dirty="0" err="1"/>
              <a:t>paths</a:t>
            </a:r>
            <a:endParaRPr lang="de-DE" dirty="0"/>
          </a:p>
          <a:p>
            <a:pPr lvl="1"/>
            <a:r>
              <a:rPr lang="de-DE" dirty="0"/>
              <a:t>Case: </a:t>
            </a:r>
            <a:r>
              <a:rPr lang="de-DE" dirty="0" err="1"/>
              <a:t>notation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non-</a:t>
            </a:r>
            <a:r>
              <a:rPr lang="de-DE" dirty="0" err="1"/>
              <a:t>natural</a:t>
            </a:r>
            <a:r>
              <a:rPr lang="de-DE" dirty="0"/>
              <a:t> monomer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EFD860-ADF5-452C-9C1F-6E9AE4E9D7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65372-B929-454B-AC40-6926AEC9B884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4910312-F3E8-49F4-A5B7-29D679BAE12C}"/>
              </a:ext>
            </a:extLst>
          </p:cNvPr>
          <p:cNvSpPr txBox="1"/>
          <p:nvPr/>
        </p:nvSpPr>
        <p:spPr>
          <a:xfrm>
            <a:off x="1115616" y="335699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RNA1{[LR](A)P}$$$$V2.0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C78E749-4AD9-41FB-9743-6999310137C7}"/>
              </a:ext>
            </a:extLst>
          </p:cNvPr>
          <p:cNvSpPr txBox="1"/>
          <p:nvPr/>
        </p:nvSpPr>
        <p:spPr>
          <a:xfrm>
            <a:off x="4550569" y="3760123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u="sng" dirty="0"/>
              <a:t>Natural </a:t>
            </a:r>
            <a:r>
              <a:rPr lang="de-DE" sz="1800" u="sng" dirty="0" err="1"/>
              <a:t>paths</a:t>
            </a:r>
            <a:r>
              <a:rPr lang="de-DE" sz="1800" u="sng" dirty="0"/>
              <a:t>:</a:t>
            </a:r>
          </a:p>
          <a:p>
            <a:pPr algn="l"/>
            <a:r>
              <a:rPr lang="de-DE" sz="1800" dirty="0"/>
              <a:t>A</a:t>
            </a:r>
          </a:p>
          <a:p>
            <a:pPr algn="l"/>
            <a:r>
              <a:rPr lang="de-DE" sz="1800" dirty="0"/>
              <a:t>R		</a:t>
            </a:r>
          </a:p>
          <a:p>
            <a:pPr algn="l"/>
            <a:r>
              <a:rPr lang="de-DE" sz="1800" dirty="0"/>
              <a:t>P</a:t>
            </a:r>
          </a:p>
          <a:p>
            <a:pPr algn="l"/>
            <a:r>
              <a:rPr lang="de-DE" sz="1800" dirty="0"/>
              <a:t>AR	</a:t>
            </a:r>
          </a:p>
          <a:p>
            <a:pPr algn="l"/>
            <a:r>
              <a:rPr lang="de-DE" sz="1800" dirty="0"/>
              <a:t>PR	</a:t>
            </a:r>
          </a:p>
          <a:p>
            <a:pPr algn="l"/>
            <a:r>
              <a:rPr lang="de-DE" sz="1800" dirty="0"/>
              <a:t>ARP	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7530664-1756-470F-92B7-C0D10AC369DE}"/>
              </a:ext>
            </a:extLst>
          </p:cNvPr>
          <p:cNvSpPr txBox="1"/>
          <p:nvPr/>
        </p:nvSpPr>
        <p:spPr>
          <a:xfrm>
            <a:off x="1187624" y="3728322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u="sng" dirty="0"/>
              <a:t>Original </a:t>
            </a:r>
            <a:r>
              <a:rPr lang="de-DE" sz="1800" u="sng" dirty="0" err="1"/>
              <a:t>paths</a:t>
            </a:r>
            <a:r>
              <a:rPr lang="de-DE" sz="1800" u="sng" dirty="0"/>
              <a:t>:</a:t>
            </a:r>
          </a:p>
          <a:p>
            <a:pPr algn="l"/>
            <a:r>
              <a:rPr lang="de-DE" sz="1800" dirty="0"/>
              <a:t>A</a:t>
            </a:r>
          </a:p>
          <a:p>
            <a:pPr algn="l"/>
            <a:r>
              <a:rPr lang="de-DE" sz="1800" dirty="0"/>
              <a:t>[LR]		</a:t>
            </a:r>
          </a:p>
          <a:p>
            <a:pPr algn="l"/>
            <a:r>
              <a:rPr lang="de-DE" sz="1800" dirty="0"/>
              <a:t>P</a:t>
            </a:r>
          </a:p>
          <a:p>
            <a:pPr algn="l"/>
            <a:r>
              <a:rPr lang="de-DE" sz="1800" dirty="0"/>
              <a:t>A[LR]	</a:t>
            </a:r>
          </a:p>
          <a:p>
            <a:pPr algn="l"/>
            <a:r>
              <a:rPr lang="de-DE" sz="1800" dirty="0"/>
              <a:t>P[LR]	</a:t>
            </a:r>
          </a:p>
          <a:p>
            <a:pPr algn="l"/>
            <a:r>
              <a:rPr lang="de-DE" sz="1800" dirty="0"/>
              <a:t>A[LR]P	</a:t>
            </a:r>
          </a:p>
        </p:txBody>
      </p:sp>
    </p:spTree>
    <p:extLst>
      <p:ext uri="{BB962C8B-B14F-4D97-AF65-F5344CB8AC3E}">
        <p14:creationId xmlns:p14="http://schemas.microsoft.com/office/powerpoint/2010/main" val="15832448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asterlayou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BD5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D2E7FF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A886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173B6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A886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173B6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layo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layo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W:\Dokumentvorlagen\Präsentationsvorlagen\Masterlayout.pot</Template>
  <TotalTime>0</TotalTime>
  <Words>422</Words>
  <Application>Microsoft Office PowerPoint</Application>
  <PresentationFormat>Bildschirmpräsentation (4:3)</PresentationFormat>
  <Paragraphs>146</Paragraphs>
  <Slides>23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Cambria Math</vt:lpstr>
      <vt:lpstr>Times New Roman</vt:lpstr>
      <vt:lpstr>Wingdings</vt:lpstr>
      <vt:lpstr>Wingdings 3</vt:lpstr>
      <vt:lpstr>Masterlayout</vt:lpstr>
      <vt:lpstr>PowerPoint-Präsentation</vt:lpstr>
      <vt:lpstr>Content</vt:lpstr>
      <vt:lpstr>Why is searching in HELM notations interesting?</vt:lpstr>
      <vt:lpstr>Find similarities</vt:lpstr>
      <vt:lpstr>Check for subset (substructure filter)</vt:lpstr>
      <vt:lpstr>Goal of HELMSimilarityLibrary</vt:lpstr>
      <vt:lpstr>HELMSimilarityLibrary</vt:lpstr>
      <vt:lpstr>HELMSimilarityLibrary</vt:lpstr>
      <vt:lpstr>HELMSimilarityLibrary</vt:lpstr>
      <vt:lpstr>HELMSimilarityLibrary</vt:lpstr>
      <vt:lpstr>HELMSimilarityLibrary</vt:lpstr>
      <vt:lpstr>HELMSimilarityLibrary</vt:lpstr>
      <vt:lpstr>HELMSimilarityLibrary</vt:lpstr>
      <vt:lpstr>Examples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Limitations</vt:lpstr>
      <vt:lpstr>Summary</vt:lpstr>
      <vt:lpstr>Thank you!</vt:lpstr>
      <vt:lpstr>Acknowledgements</vt:lpstr>
    </vt:vector>
  </TitlesOfParts>
  <Company>4SC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in a Modern</dc:title>
  <dc:creator>Dr. Bernhard Schirm</dc:creator>
  <cp:lastModifiedBy>Eva Bültel</cp:lastModifiedBy>
  <cp:revision>752</cp:revision>
  <cp:lastPrinted>2003-04-23T12:33:14Z</cp:lastPrinted>
  <dcterms:created xsi:type="dcterms:W3CDTF">2002-10-17T13:00:31Z</dcterms:created>
  <dcterms:modified xsi:type="dcterms:W3CDTF">2018-02-16T09:35:46Z</dcterms:modified>
</cp:coreProperties>
</file>