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68" r:id="rId2"/>
    <p:sldMasterId id="2147483676" r:id="rId3"/>
    <p:sldMasterId id="2147483685" r:id="rId4"/>
    <p:sldMasterId id="2147483696" r:id="rId5"/>
  </p:sldMasterIdLst>
  <p:notesMasterIdLst>
    <p:notesMasterId r:id="rId21"/>
  </p:notesMasterIdLst>
  <p:handoutMasterIdLst>
    <p:handoutMasterId r:id="rId22"/>
  </p:handoutMasterIdLst>
  <p:sldIdLst>
    <p:sldId id="283" r:id="rId6"/>
    <p:sldId id="395" r:id="rId7"/>
    <p:sldId id="400" r:id="rId8"/>
    <p:sldId id="284" r:id="rId9"/>
    <p:sldId id="394" r:id="rId10"/>
    <p:sldId id="396" r:id="rId11"/>
    <p:sldId id="399" r:id="rId12"/>
    <p:sldId id="397" r:id="rId13"/>
    <p:sldId id="398" r:id="rId14"/>
    <p:sldId id="407" r:id="rId15"/>
    <p:sldId id="402" r:id="rId16"/>
    <p:sldId id="401" r:id="rId17"/>
    <p:sldId id="403" r:id="rId18"/>
    <p:sldId id="410" r:id="rId19"/>
    <p:sldId id="40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C1E"/>
    <a:srgbClr val="FFFFFF"/>
    <a:srgbClr val="228B96"/>
    <a:srgbClr val="4C5156"/>
    <a:srgbClr val="249797"/>
    <a:srgbClr val="259958"/>
    <a:srgbClr val="818991"/>
    <a:srgbClr val="666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62" autoAdjust="0"/>
    <p:restoredTop sz="95468" autoAdjust="0"/>
  </p:normalViewPr>
  <p:slideViewPr>
    <p:cSldViewPr snapToObjects="1" showGuides="1">
      <p:cViewPr varScale="1">
        <p:scale>
          <a:sx n="103" d="100"/>
          <a:sy n="103" d="100"/>
        </p:scale>
        <p:origin x="174" y="108"/>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18" d="100"/>
          <a:sy n="118" d="100"/>
        </p:scale>
        <p:origin x="-208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 y="228600"/>
            <a:ext cx="4876800" cy="457200"/>
          </a:xfrm>
          <a:prstGeom prst="rect">
            <a:avLst/>
          </a:prstGeom>
        </p:spPr>
        <p:txBody>
          <a:bodyPr vert="horz" lIns="91440" tIns="45720" rIns="91440" bIns="45720" rtlCol="0"/>
          <a:lstStyle>
            <a:lvl1pPr algn="l">
              <a:defRPr sz="1200"/>
            </a:lvl1pPr>
          </a:lstStyle>
          <a:p>
            <a:endParaRPr lang="en-US" dirty="0">
              <a:latin typeface="Open Sans Light"/>
              <a:cs typeface="Open Sans Light"/>
            </a:endParaRPr>
          </a:p>
        </p:txBody>
      </p:sp>
      <p:sp>
        <p:nvSpPr>
          <p:cNvPr id="3" name="Date Placeholder 2"/>
          <p:cNvSpPr>
            <a:spLocks noGrp="1"/>
          </p:cNvSpPr>
          <p:nvPr>
            <p:ph type="dt" sz="quarter" idx="1"/>
          </p:nvPr>
        </p:nvSpPr>
        <p:spPr>
          <a:xfrm>
            <a:off x="5334000" y="228600"/>
            <a:ext cx="1306068" cy="457200"/>
          </a:xfrm>
          <a:prstGeom prst="rect">
            <a:avLst/>
          </a:prstGeom>
        </p:spPr>
        <p:txBody>
          <a:bodyPr vert="horz" lIns="91440" tIns="45720" rIns="91440" bIns="45720" rtlCol="0"/>
          <a:lstStyle>
            <a:lvl1pPr algn="r">
              <a:defRPr sz="1200"/>
            </a:lvl1pPr>
          </a:lstStyle>
          <a:p>
            <a:fld id="{8AAC2EC1-B70D-4CB4-BC58-2E1D99067EF3}" type="datetime3">
              <a:rPr lang="en-US" smtClean="0">
                <a:latin typeface="Open Sans Light"/>
              </a:rPr>
              <a:t>10 September 2018</a:t>
            </a:fld>
            <a:endParaRPr lang="en-US">
              <a:latin typeface="Open Sans Light"/>
              <a:cs typeface="Open Sans Light"/>
            </a:endParaRPr>
          </a:p>
        </p:txBody>
      </p:sp>
      <p:sp>
        <p:nvSpPr>
          <p:cNvPr id="4" name="Footer Placeholder 3"/>
          <p:cNvSpPr>
            <a:spLocks noGrp="1"/>
          </p:cNvSpPr>
          <p:nvPr>
            <p:ph type="ftr" sz="quarter" idx="2"/>
          </p:nvPr>
        </p:nvSpPr>
        <p:spPr>
          <a:xfrm>
            <a:off x="228600" y="8451279"/>
            <a:ext cx="4876800" cy="457200"/>
          </a:xfrm>
          <a:prstGeom prst="rect">
            <a:avLst/>
          </a:prstGeom>
        </p:spPr>
        <p:txBody>
          <a:bodyPr vert="horz" lIns="91440" tIns="45720" rIns="91440" bIns="45720" rtlCol="0" anchor="b"/>
          <a:lstStyle>
            <a:lvl1pPr algn="l">
              <a:defRPr sz="1200"/>
            </a:lvl1pPr>
          </a:lstStyle>
          <a:p>
            <a:endParaRPr lang="en-US" dirty="0">
              <a:latin typeface="Open Sans Light"/>
              <a:cs typeface="Open Sans Light"/>
            </a:endParaRPr>
          </a:p>
        </p:txBody>
      </p:sp>
      <p:sp>
        <p:nvSpPr>
          <p:cNvPr id="5" name="Slide Number Placeholder 4"/>
          <p:cNvSpPr>
            <a:spLocks noGrp="1"/>
          </p:cNvSpPr>
          <p:nvPr>
            <p:ph type="sldNum" sz="quarter" idx="3"/>
          </p:nvPr>
        </p:nvSpPr>
        <p:spPr>
          <a:xfrm>
            <a:off x="5334000" y="8461947"/>
            <a:ext cx="838200" cy="457200"/>
          </a:xfrm>
          <a:prstGeom prst="rect">
            <a:avLst/>
          </a:prstGeom>
        </p:spPr>
        <p:txBody>
          <a:bodyPr vert="horz" lIns="91440" tIns="45720" rIns="91440" bIns="45720" rtlCol="0" anchor="b"/>
          <a:lstStyle>
            <a:lvl1pPr algn="r">
              <a:defRPr sz="1200"/>
            </a:lvl1pPr>
          </a:lstStyle>
          <a:p>
            <a:fld id="{D5DDAA28-FB28-3D4F-ABDC-2F79D633598F}" type="slidenum">
              <a:rPr lang="en-US" smtClean="0">
                <a:latin typeface="Open Sans Light"/>
                <a:cs typeface="Open Sans Light"/>
              </a:rPr>
              <a:pPr/>
              <a:t>‹#›</a:t>
            </a:fld>
            <a:endParaRPr lang="en-US">
              <a:latin typeface="Open Sans Light"/>
              <a:cs typeface="Open Sans Light"/>
            </a:endParaRPr>
          </a:p>
        </p:txBody>
      </p:sp>
      <p:pic>
        <p:nvPicPr>
          <p:cNvPr id="6" name="Picture 5" descr="PistoiaAlliance_compact_box_grey_RGB.png"/>
          <p:cNvPicPr>
            <a:picLocks noChangeAspect="1"/>
          </p:cNvPicPr>
          <p:nvPr/>
        </p:nvPicPr>
        <p:blipFill>
          <a:blip r:embed="rId2"/>
          <a:stretch>
            <a:fillRect/>
          </a:stretch>
        </p:blipFill>
        <p:spPr>
          <a:xfrm>
            <a:off x="6172200" y="8451279"/>
            <a:ext cx="467868" cy="467868"/>
          </a:xfrm>
          <a:prstGeom prst="rect">
            <a:avLst/>
          </a:prstGeom>
        </p:spPr>
      </p:pic>
    </p:spTree>
    <p:extLst>
      <p:ext uri="{BB962C8B-B14F-4D97-AF65-F5344CB8AC3E}">
        <p14:creationId xmlns:p14="http://schemas.microsoft.com/office/powerpoint/2010/main" val="284560759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 y="228600"/>
            <a:ext cx="2743200" cy="457200"/>
          </a:xfrm>
          <a:prstGeom prst="rect">
            <a:avLst/>
          </a:prstGeom>
        </p:spPr>
        <p:txBody>
          <a:bodyPr vert="horz" lIns="91440" tIns="45720" rIns="91440" bIns="45720" rtlCol="0"/>
          <a:lstStyle>
            <a:lvl1pPr algn="l">
              <a:defRPr sz="1200">
                <a:latin typeface="Open Sans Light"/>
                <a:cs typeface="Open Sans Light"/>
              </a:defRPr>
            </a:lvl1pPr>
          </a:lstStyle>
          <a:p>
            <a:endParaRPr lang="en-US"/>
          </a:p>
        </p:txBody>
      </p:sp>
      <p:sp>
        <p:nvSpPr>
          <p:cNvPr id="3" name="Date Placeholder 2"/>
          <p:cNvSpPr>
            <a:spLocks noGrp="1"/>
          </p:cNvSpPr>
          <p:nvPr>
            <p:ph type="dt" idx="1"/>
          </p:nvPr>
        </p:nvSpPr>
        <p:spPr>
          <a:xfrm>
            <a:off x="3884613" y="228600"/>
            <a:ext cx="2971800" cy="457200"/>
          </a:xfrm>
          <a:prstGeom prst="rect">
            <a:avLst/>
          </a:prstGeom>
        </p:spPr>
        <p:txBody>
          <a:bodyPr vert="horz" lIns="91440" tIns="45720" rIns="91440" bIns="45720" rtlCol="0"/>
          <a:lstStyle>
            <a:lvl1pPr algn="r">
              <a:defRPr sz="1200">
                <a:latin typeface="Open Sans Light"/>
                <a:cs typeface="Open Sans Light"/>
              </a:defRPr>
            </a:lvl1pPr>
          </a:lstStyle>
          <a:p>
            <a:fld id="{4C1CEAC1-DD32-42DA-A5A2-1FFBC5A2CB4B}" type="datetime3">
              <a:rPr lang="en-US" smtClean="0"/>
              <a:t>10 September 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28600" y="4343400"/>
            <a:ext cx="6411468"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228600" y="8461947"/>
            <a:ext cx="2743200" cy="457200"/>
          </a:xfrm>
          <a:prstGeom prst="rect">
            <a:avLst/>
          </a:prstGeom>
        </p:spPr>
        <p:txBody>
          <a:bodyPr vert="horz" lIns="91440" tIns="45720" rIns="91440" bIns="45720" rtlCol="0" anchor="b"/>
          <a:lstStyle>
            <a:lvl1pPr algn="l">
              <a:defRPr sz="1200">
                <a:latin typeface="Open Sans Light"/>
                <a:cs typeface="Open Sans Light"/>
              </a:defRPr>
            </a:lvl1pPr>
          </a:lstStyle>
          <a:p>
            <a:endParaRPr lang="en-US" dirty="0"/>
          </a:p>
        </p:txBody>
      </p:sp>
      <p:sp>
        <p:nvSpPr>
          <p:cNvPr id="7" name="Slide Number Placeholder 6"/>
          <p:cNvSpPr>
            <a:spLocks noGrp="1"/>
          </p:cNvSpPr>
          <p:nvPr>
            <p:ph type="sldNum" sz="quarter" idx="5"/>
          </p:nvPr>
        </p:nvSpPr>
        <p:spPr>
          <a:xfrm>
            <a:off x="3884613" y="8451279"/>
            <a:ext cx="2287587" cy="467868"/>
          </a:xfrm>
          <a:prstGeom prst="rect">
            <a:avLst/>
          </a:prstGeom>
        </p:spPr>
        <p:txBody>
          <a:bodyPr vert="horz" lIns="91440" tIns="45720" rIns="91440" bIns="45720" rtlCol="0" anchor="b"/>
          <a:lstStyle>
            <a:lvl1pPr algn="r">
              <a:defRPr sz="1200">
                <a:latin typeface="Open Sans Light"/>
                <a:cs typeface="Open Sans Light"/>
              </a:defRPr>
            </a:lvl1pPr>
          </a:lstStyle>
          <a:p>
            <a:fld id="{9719C4BD-C343-8542-86CF-082388D36B2E}" type="slidenum">
              <a:rPr lang="en-US" smtClean="0"/>
              <a:pPr/>
              <a:t>‹#›</a:t>
            </a:fld>
            <a:endParaRPr lang="en-US"/>
          </a:p>
        </p:txBody>
      </p:sp>
      <p:pic>
        <p:nvPicPr>
          <p:cNvPr id="8" name="Picture 7" descr="PistoiaAlliance_compact_box_grey_RGB.png"/>
          <p:cNvPicPr>
            <a:picLocks noChangeAspect="1"/>
          </p:cNvPicPr>
          <p:nvPr/>
        </p:nvPicPr>
        <p:blipFill>
          <a:blip r:embed="rId2"/>
          <a:stretch>
            <a:fillRect/>
          </a:stretch>
        </p:blipFill>
        <p:spPr>
          <a:xfrm>
            <a:off x="6172200" y="8451279"/>
            <a:ext cx="467868" cy="467868"/>
          </a:xfrm>
          <a:prstGeom prst="rect">
            <a:avLst/>
          </a:prstGeom>
        </p:spPr>
      </p:pic>
    </p:spTree>
    <p:extLst>
      <p:ext uri="{BB962C8B-B14F-4D97-AF65-F5344CB8AC3E}">
        <p14:creationId xmlns:p14="http://schemas.microsoft.com/office/powerpoint/2010/main" val="128822094"/>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Open Sans Light"/>
        <a:ea typeface="+mn-ea"/>
        <a:cs typeface="Open Sans Light"/>
      </a:defRPr>
    </a:lvl1pPr>
    <a:lvl2pPr marL="457200" algn="l" defTabSz="457200" rtl="0" eaLnBrk="1" latinLnBrk="0" hangingPunct="1">
      <a:defRPr sz="1200" kern="1200">
        <a:solidFill>
          <a:schemeClr val="tx1"/>
        </a:solidFill>
        <a:latin typeface="Open Sans Light"/>
        <a:ea typeface="+mn-ea"/>
        <a:cs typeface="Open Sans Light"/>
      </a:defRPr>
    </a:lvl2pPr>
    <a:lvl3pPr marL="914400" algn="l" defTabSz="457200" rtl="0" eaLnBrk="1" latinLnBrk="0" hangingPunct="1">
      <a:defRPr sz="1200" kern="1200">
        <a:solidFill>
          <a:schemeClr val="tx1"/>
        </a:solidFill>
        <a:latin typeface="Open Sans Light"/>
        <a:ea typeface="+mn-ea"/>
        <a:cs typeface="Open Sans Light"/>
      </a:defRPr>
    </a:lvl3pPr>
    <a:lvl4pPr marL="1371600" algn="l" defTabSz="457200" rtl="0" eaLnBrk="1" latinLnBrk="0" hangingPunct="1">
      <a:defRPr sz="1200" kern="1200">
        <a:solidFill>
          <a:schemeClr val="tx1"/>
        </a:solidFill>
        <a:latin typeface="Open Sans Light"/>
        <a:ea typeface="+mn-ea"/>
        <a:cs typeface="Open Sans Light"/>
      </a:defRPr>
    </a:lvl4pPr>
    <a:lvl5pPr marL="1828800" algn="l" defTabSz="457200" rtl="0" eaLnBrk="1" latinLnBrk="0" hangingPunct="1">
      <a:defRPr sz="1200" kern="1200">
        <a:solidFill>
          <a:schemeClr val="tx1"/>
        </a:solidFill>
        <a:latin typeface="Open Sans Light"/>
        <a:ea typeface="+mn-ea"/>
        <a:cs typeface="Open Sans Light"/>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uFillTx/>
              </a:rPr>
              <a:t>Opening title </a:t>
            </a:r>
            <a:r>
              <a:rPr lang="en-US" dirty="0">
                <a:uFillTx/>
              </a:rPr>
              <a:t>slide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19C4BD-C343-8542-86CF-082388D36B2E}" type="slidenum">
              <a:rPr kumimoji="0" lang="en-US" sz="1200" b="0" i="0" u="none" strike="noStrike" kern="1200" cap="none" spc="0" normalizeH="0" baseline="0" noProof="0" smtClean="0">
                <a:ln>
                  <a:noFill/>
                </a:ln>
                <a:solidFill>
                  <a:srgbClr val="666E71"/>
                </a:solidFill>
                <a:effectLst/>
                <a:uLnTx/>
                <a:uFillTx/>
                <a:latin typeface="Open Sans Light"/>
                <a:ea typeface="+mn-ea"/>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5" name="Date Placeholder 4"/>
          <p:cNvSpPr>
            <a:spLocks noGrp="1"/>
          </p:cNvSpPr>
          <p:nvPr>
            <p:ph type="dt"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39BA951-405A-CF43-8A34-B810397C3218}" type="datetime3">
              <a:rPr kumimoji="0" lang="en-US" sz="1200" b="0" i="0" u="none" strike="noStrike" kern="1200" cap="none" spc="0" normalizeH="0" baseline="0" noProof="0" smtClean="0">
                <a:ln>
                  <a:noFill/>
                </a:ln>
                <a:solidFill>
                  <a:srgbClr val="666E71"/>
                </a:solidFill>
                <a:effectLst/>
                <a:uLnTx/>
                <a:uFillTx/>
                <a:latin typeface="Open Sans Light"/>
                <a:ea typeface="+mn-ea"/>
              </a:rPr>
              <a:pPr marL="0" marR="0" lvl="0" indent="0" algn="r" defTabSz="457200" rtl="0" eaLnBrk="1" fontAlgn="auto" latinLnBrk="0" hangingPunct="1">
                <a:lnSpc>
                  <a:spcPct val="100000"/>
                </a:lnSpc>
                <a:spcBef>
                  <a:spcPts val="0"/>
                </a:spcBef>
                <a:spcAft>
                  <a:spcPts val="0"/>
                </a:spcAft>
                <a:buClrTx/>
                <a:buSzTx/>
                <a:buFontTx/>
                <a:buNone/>
                <a:tabLst/>
                <a:defRPr/>
              </a:pPr>
              <a:t>10 September 2018</a:t>
            </a:fld>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6" name="Footer Placeholder 5"/>
          <p:cNvSpPr>
            <a:spLocks noGrp="1"/>
          </p:cNvSpPr>
          <p:nvPr>
            <p:ph type="ft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7" name="Header Placeholder 6"/>
          <p:cNvSpPr>
            <a:spLocks noGrp="1"/>
          </p:cNvSpPr>
          <p:nvPr>
            <p:ph type="hdr" sz="quarter" idx="1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Tree>
    <p:extLst>
      <p:ext uri="{BB962C8B-B14F-4D97-AF65-F5344CB8AC3E}">
        <p14:creationId xmlns:p14="http://schemas.microsoft.com/office/powerpoint/2010/main" val="307093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uFillTx/>
              </a:rPr>
              <a:t>Opening title </a:t>
            </a:r>
            <a:r>
              <a:rPr lang="en-US" dirty="0">
                <a:uFillTx/>
              </a:rPr>
              <a:t>slide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19C4BD-C343-8542-86CF-082388D36B2E}" type="slidenum">
              <a:rPr kumimoji="0" lang="en-US" sz="1200" b="0" i="0" u="none" strike="noStrike" kern="1200" cap="none" spc="0" normalizeH="0" baseline="0" noProof="0" smtClean="0">
                <a:ln>
                  <a:noFill/>
                </a:ln>
                <a:solidFill>
                  <a:srgbClr val="666E71"/>
                </a:solidFill>
                <a:effectLst/>
                <a:uLnTx/>
                <a:uFillTx/>
                <a:latin typeface="Open Sans Light"/>
                <a:ea typeface="+mn-ea"/>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5" name="Date Placeholder 4"/>
          <p:cNvSpPr>
            <a:spLocks noGrp="1"/>
          </p:cNvSpPr>
          <p:nvPr>
            <p:ph type="dt"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39BA951-405A-CF43-8A34-B810397C3218}" type="datetime3">
              <a:rPr kumimoji="0" lang="en-US" sz="1200" b="0" i="0" u="none" strike="noStrike" kern="1200" cap="none" spc="0" normalizeH="0" baseline="0" noProof="0" smtClean="0">
                <a:ln>
                  <a:noFill/>
                </a:ln>
                <a:solidFill>
                  <a:srgbClr val="666E71"/>
                </a:solidFill>
                <a:effectLst/>
                <a:uLnTx/>
                <a:uFillTx/>
                <a:latin typeface="Open Sans Light"/>
                <a:ea typeface="+mn-ea"/>
              </a:rPr>
              <a:pPr marL="0" marR="0" lvl="0" indent="0" algn="r" defTabSz="457200" rtl="0" eaLnBrk="1" fontAlgn="auto" latinLnBrk="0" hangingPunct="1">
                <a:lnSpc>
                  <a:spcPct val="100000"/>
                </a:lnSpc>
                <a:spcBef>
                  <a:spcPts val="0"/>
                </a:spcBef>
                <a:spcAft>
                  <a:spcPts val="0"/>
                </a:spcAft>
                <a:buClrTx/>
                <a:buSzTx/>
                <a:buFontTx/>
                <a:buNone/>
                <a:tabLst/>
                <a:defRPr/>
              </a:pPr>
              <a:t>10 September 2018</a:t>
            </a:fld>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6" name="Footer Placeholder 5"/>
          <p:cNvSpPr>
            <a:spLocks noGrp="1"/>
          </p:cNvSpPr>
          <p:nvPr>
            <p:ph type="ft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
        <p:nvSpPr>
          <p:cNvPr id="7" name="Header Placeholder 6"/>
          <p:cNvSpPr>
            <a:spLocks noGrp="1"/>
          </p:cNvSpPr>
          <p:nvPr>
            <p:ph type="hdr" sz="quarter" idx="1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666E71"/>
              </a:solidFill>
              <a:effectLst/>
              <a:uLnTx/>
              <a:uFillTx/>
              <a:latin typeface="Open Sans Light"/>
              <a:ea typeface="+mn-ea"/>
            </a:endParaRPr>
          </a:p>
        </p:txBody>
      </p:sp>
    </p:spTree>
    <p:extLst>
      <p:ext uri="{BB962C8B-B14F-4D97-AF65-F5344CB8AC3E}">
        <p14:creationId xmlns:p14="http://schemas.microsoft.com/office/powerpoint/2010/main" val="391078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US"/>
              <a:t>31</a:t>
            </a:r>
            <a:r>
              <a:rPr lang="en-US" baseline="30000"/>
              <a:t>st</a:t>
            </a:r>
            <a:r>
              <a:rPr lang="en-US"/>
              <a:t> October 2014</a:t>
            </a:r>
            <a:endParaRPr lang="en-US" dirty="0"/>
          </a:p>
        </p:txBody>
      </p:sp>
      <p:sp>
        <p:nvSpPr>
          <p:cNvPr id="5" name="Footer Placeholder 4"/>
          <p:cNvSpPr>
            <a:spLocks noGrp="1"/>
          </p:cNvSpPr>
          <p:nvPr>
            <p:ph type="ftr" sz="quarter" idx="11"/>
          </p:nvPr>
        </p:nvSpPr>
        <p:spPr/>
        <p:txBody>
          <a:bodyPr/>
          <a:lstStyle/>
          <a:p>
            <a:r>
              <a:rPr lang="en-GB">
                <a:solidFill>
                  <a:srgbClr val="4C5156"/>
                </a:solidFill>
              </a:rPr>
              <a:t>Presentation title</a:t>
            </a:r>
            <a:endParaRPr lang="en-US" dirty="0">
              <a:solidFill>
                <a:srgbClr val="4C5156"/>
              </a:solidFill>
            </a:endParaRPr>
          </a:p>
        </p:txBody>
      </p:sp>
      <p:sp>
        <p:nvSpPr>
          <p:cNvPr id="6" name="Slide Number Placeholder 5"/>
          <p:cNvSpPr>
            <a:spLocks noGrp="1"/>
          </p:cNvSpPr>
          <p:nvPr>
            <p:ph type="sldNum" sz="quarter" idx="12"/>
          </p:nvPr>
        </p:nvSpPr>
        <p:spPr/>
        <p:txBody>
          <a:bodyPr/>
          <a:lstStyle/>
          <a:p>
            <a:fld id="{28ED40A3-BEA1-2645-9E17-452BD130FCD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799"/>
            <a:ext cx="8229600" cy="685800"/>
          </a:xfrm>
        </p:spPr>
        <p:txBody>
          <a:bodyPr>
            <a:normAutofit/>
          </a:bodyPr>
          <a:lstStyle>
            <a:lvl1pPr>
              <a:defRPr sz="3600">
                <a:latin typeface="Arial"/>
                <a:cs typeface="Arial"/>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33599"/>
            <a:ext cx="4038600" cy="4024313"/>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33599"/>
            <a:ext cx="4038600" cy="4024313"/>
          </a:xfrm>
        </p:spPr>
        <p:txBody>
          <a:bodyPr/>
          <a:lstStyle>
            <a:lvl1pPr>
              <a:defRPr sz="2400">
                <a:latin typeface="Arial"/>
                <a:cs typeface="Arial"/>
              </a:defRPr>
            </a:lvl1pPr>
            <a:lvl2pPr>
              <a:defRPr sz="24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9" name="Date Placeholder 8"/>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10" name="Footer Placeholder 9"/>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1" name="Slide Number Placeholder 10"/>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1896543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7200" y="1447800"/>
            <a:ext cx="8229600" cy="4724400"/>
          </a:xfrm>
        </p:spPr>
        <p:txBody>
          <a:bodyPr/>
          <a:lstStyle>
            <a:lvl1pPr>
              <a:defRPr>
                <a:latin typeface="Arial"/>
                <a:cs typeface="Arial"/>
              </a:defRPr>
            </a:lvl1pPr>
          </a:lstStyle>
          <a:p>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dirty="0"/>
              <a:t>6</a:t>
            </a:r>
            <a:r>
              <a:rPr lang="en-US" baseline="30000" dirty="0"/>
              <a:t>th</a:t>
            </a:r>
            <a:r>
              <a:rPr lang="en-US" dirty="0"/>
              <a:t> February 2015</a:t>
            </a:r>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dirty="0">
                <a:solidFill>
                  <a:srgbClr val="4C5156"/>
                </a:solidFill>
              </a:rPr>
              <a:t>HELM Steering Committee </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49812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6" name="Footer Placeholder 5"/>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724387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68580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a:t>
            </a:r>
          </a:p>
        </p:txBody>
      </p:sp>
      <p:sp>
        <p:nvSpPr>
          <p:cNvPr id="4"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761539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Vertical Text Placeholder 2"/>
          <p:cNvSpPr>
            <a:spLocks noGrp="1"/>
          </p:cNvSpPr>
          <p:nvPr>
            <p:ph type="body" orient="vert" idx="1"/>
          </p:nvPr>
        </p:nvSpPr>
        <p:spPr/>
        <p:txBody>
          <a:bodyPr vert="vert270"/>
          <a:lstStyle>
            <a:lvl1pPr algn="r">
              <a:defRPr>
                <a:latin typeface="Arial"/>
                <a:cs typeface="Arial"/>
              </a:defRPr>
            </a:lvl1pPr>
            <a:lvl2pPr algn="r">
              <a:defRPr>
                <a:latin typeface="Arial"/>
                <a:cs typeface="Arial"/>
              </a:defRPr>
            </a:lvl2pPr>
            <a:lvl3pPr algn="r">
              <a:defRPr>
                <a:latin typeface="Arial"/>
                <a:cs typeface="Arial"/>
              </a:defRPr>
            </a:lvl3pPr>
            <a:lvl4pPr algn="r">
              <a:defRPr>
                <a:latin typeface="Arial"/>
                <a:cs typeface="Arial"/>
              </a:defRPr>
            </a:lvl4pPr>
            <a:lvl5pPr algn="r">
              <a:defRPr>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8" name="Date Placeholder 7"/>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913813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US"/>
              <a:t>31</a:t>
            </a:r>
            <a:r>
              <a:rPr lang="en-US" baseline="30000"/>
              <a:t>st</a:t>
            </a:r>
            <a:r>
              <a:rPr lang="en-US"/>
              <a:t> October 2014</a:t>
            </a:r>
            <a:endParaRPr lang="en-US" dirty="0"/>
          </a:p>
        </p:txBody>
      </p:sp>
      <p:sp>
        <p:nvSpPr>
          <p:cNvPr id="5" name="Footer Placeholder 4"/>
          <p:cNvSpPr>
            <a:spLocks noGrp="1"/>
          </p:cNvSpPr>
          <p:nvPr>
            <p:ph type="ftr" sz="quarter" idx="11"/>
          </p:nvPr>
        </p:nvSpPr>
        <p:spPr/>
        <p:txBody>
          <a:bodyPr/>
          <a:lstStyle/>
          <a:p>
            <a:r>
              <a:rPr lang="en-GB">
                <a:solidFill>
                  <a:srgbClr val="4C5156"/>
                </a:solidFill>
              </a:rPr>
              <a:t>Presentation title</a:t>
            </a:r>
            <a:endParaRPr lang="en-US" dirty="0">
              <a:solidFill>
                <a:srgbClr val="4C5156"/>
              </a:solidFill>
            </a:endParaRPr>
          </a:p>
        </p:txBody>
      </p:sp>
      <p:sp>
        <p:nvSpPr>
          <p:cNvPr id="6" name="Slide Number Placeholder 5"/>
          <p:cNvSpPr>
            <a:spLocks noGrp="1"/>
          </p:cNvSpPr>
          <p:nvPr>
            <p:ph type="sldNum" sz="quarter" idx="12"/>
          </p:nvPr>
        </p:nvSpPr>
        <p:spPr/>
        <p:txBody>
          <a:body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3540681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142993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799"/>
            <a:ext cx="8229600" cy="685800"/>
          </a:xfrm>
        </p:spPr>
        <p:txBody>
          <a:bodyPr>
            <a:normAutofit/>
          </a:bodyPr>
          <a:lstStyle>
            <a:lvl1pPr>
              <a:defRPr sz="3600">
                <a:latin typeface="Arial"/>
                <a:cs typeface="Arial"/>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33599"/>
            <a:ext cx="4038600" cy="4024313"/>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33599"/>
            <a:ext cx="4038600" cy="4024313"/>
          </a:xfrm>
        </p:spPr>
        <p:txBody>
          <a:bodyPr/>
          <a:lstStyle>
            <a:lvl1pPr>
              <a:defRPr sz="2400">
                <a:latin typeface="Arial"/>
                <a:cs typeface="Arial"/>
              </a:defRPr>
            </a:lvl1pPr>
            <a:lvl2pPr>
              <a:defRPr sz="24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9" name="Date Placeholder 8"/>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10" name="Footer Placeholder 9"/>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1" name="Slide Number Placeholder 10"/>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24749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7200" y="1447800"/>
            <a:ext cx="8229600" cy="4724400"/>
          </a:xfrm>
        </p:spPr>
        <p:txBody>
          <a:bodyPr/>
          <a:lstStyle>
            <a:lvl1pPr>
              <a:defRPr>
                <a:latin typeface="Arial"/>
                <a:cs typeface="Arial"/>
              </a:defRPr>
            </a:lvl1pPr>
          </a:lstStyle>
          <a:p>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dirty="0"/>
              <a:t>6</a:t>
            </a:r>
            <a:r>
              <a:rPr lang="en-US" baseline="30000" dirty="0"/>
              <a:t>th</a:t>
            </a:r>
            <a:r>
              <a:rPr lang="en-US" dirty="0"/>
              <a:t> February 2015</a:t>
            </a:r>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dirty="0">
                <a:solidFill>
                  <a:srgbClr val="4C5156"/>
                </a:solidFill>
              </a:rPr>
              <a:t>HELM Steering Committee </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067027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6" name="Footer Placeholder 5"/>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184055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1556986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68580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a:t>
            </a:r>
          </a:p>
        </p:txBody>
      </p:sp>
      <p:sp>
        <p:nvSpPr>
          <p:cNvPr id="4"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193657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Vertical Text Placeholder 2"/>
          <p:cNvSpPr>
            <a:spLocks noGrp="1"/>
          </p:cNvSpPr>
          <p:nvPr>
            <p:ph type="body" orient="vert" idx="1"/>
          </p:nvPr>
        </p:nvSpPr>
        <p:spPr/>
        <p:txBody>
          <a:bodyPr vert="vert270"/>
          <a:lstStyle>
            <a:lvl1pPr algn="r">
              <a:defRPr>
                <a:latin typeface="Arial"/>
                <a:cs typeface="Arial"/>
              </a:defRPr>
            </a:lvl1pPr>
            <a:lvl2pPr algn="r">
              <a:defRPr>
                <a:latin typeface="Arial"/>
                <a:cs typeface="Arial"/>
              </a:defRPr>
            </a:lvl2pPr>
            <a:lvl3pPr algn="r">
              <a:defRPr>
                <a:latin typeface="Arial"/>
                <a:cs typeface="Arial"/>
              </a:defRPr>
            </a:lvl3pPr>
            <a:lvl4pPr algn="r">
              <a:defRPr>
                <a:latin typeface="Arial"/>
                <a:cs typeface="Arial"/>
              </a:defRPr>
            </a:lvl4pPr>
            <a:lvl5pPr algn="r">
              <a:defRPr>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8" name="Date Placeholder 7"/>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1046576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31</a:t>
            </a:r>
            <a:r>
              <a:rPr lang="en-US" baseline="30000"/>
              <a:t>st</a:t>
            </a:r>
            <a:r>
              <a:rPr lang="en-US"/>
              <a:t> October 2014</a:t>
            </a:r>
            <a:endParaRPr lang="en-US" dirty="0"/>
          </a:p>
        </p:txBody>
      </p:sp>
      <p:sp>
        <p:nvSpPr>
          <p:cNvPr id="5" name="Footer Placeholder 4"/>
          <p:cNvSpPr>
            <a:spLocks noGrp="1"/>
          </p:cNvSpPr>
          <p:nvPr>
            <p:ph type="ftr" sz="quarter" idx="11"/>
          </p:nvPr>
        </p:nvSpPr>
        <p:spPr/>
        <p:txBody>
          <a:bodyPr/>
          <a:lstStyle/>
          <a:p>
            <a:r>
              <a:rPr lang="en-GB">
                <a:solidFill>
                  <a:srgbClr val="4C5156"/>
                </a:solidFill>
              </a:rPr>
              <a:t>Presentation title</a:t>
            </a:r>
            <a:endParaRPr lang="en-US" dirty="0">
              <a:solidFill>
                <a:srgbClr val="4C5156"/>
              </a:solidFill>
            </a:endParaRPr>
          </a:p>
        </p:txBody>
      </p:sp>
      <p:sp>
        <p:nvSpPr>
          <p:cNvPr id="6" name="Slide Number Placeholder 5"/>
          <p:cNvSpPr>
            <a:spLocks noGrp="1"/>
          </p:cNvSpPr>
          <p:nvPr>
            <p:ph type="sldNum" sz="quarter" idx="12"/>
          </p:nvPr>
        </p:nvSpPr>
        <p:spPr/>
        <p:txBody>
          <a:body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8651815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43591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799"/>
            <a:ext cx="8229600" cy="685800"/>
          </a:xfrm>
        </p:spPr>
        <p:txBody>
          <a:bodyPr>
            <a:normAutofit/>
          </a:bodyPr>
          <a:lstStyle>
            <a:lvl1pPr>
              <a:defRPr sz="3600">
                <a:latin typeface="Arial"/>
                <a:cs typeface="Arial"/>
              </a:defRPr>
            </a:lvl1pPr>
          </a:lstStyle>
          <a:p>
            <a:r>
              <a:rPr lang="en-US"/>
              <a:t>Click to edit Master title style</a:t>
            </a:r>
            <a:endParaRPr lang="en-US" dirty="0"/>
          </a:p>
        </p:txBody>
      </p:sp>
      <p:sp>
        <p:nvSpPr>
          <p:cNvPr id="3" name="Content Placeholder 2"/>
          <p:cNvSpPr>
            <a:spLocks noGrp="1"/>
          </p:cNvSpPr>
          <p:nvPr>
            <p:ph sz="half" idx="1"/>
          </p:nvPr>
        </p:nvSpPr>
        <p:spPr>
          <a:xfrm>
            <a:off x="457200" y="2133599"/>
            <a:ext cx="4038600" cy="4024313"/>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133599"/>
            <a:ext cx="4038600" cy="4024313"/>
          </a:xfrm>
        </p:spPr>
        <p:txBody>
          <a:bodyPr/>
          <a:lstStyle>
            <a:lvl1pPr>
              <a:defRPr sz="2400">
                <a:latin typeface="Arial"/>
                <a:cs typeface="Arial"/>
              </a:defRPr>
            </a:lvl1pPr>
            <a:lvl2pPr>
              <a:defRPr sz="24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9" name="Date Placeholder 8"/>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10" name="Footer Placeholder 9"/>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1" name="Slide Number Placeholder 10"/>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4287633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7200" y="1447800"/>
            <a:ext cx="8229600" cy="4724400"/>
          </a:xfrm>
        </p:spPr>
        <p:txBody>
          <a:bodyPr/>
          <a:lstStyle>
            <a:lvl1pPr>
              <a:defRPr>
                <a:latin typeface="Arial"/>
                <a:cs typeface="Arial"/>
              </a:defRPr>
            </a:lvl1pPr>
          </a:lstStyle>
          <a:p>
            <a:r>
              <a:rPr lang="en-US"/>
              <a:t>Drag picture to placeholder or click icon to add</a:t>
            </a:r>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dirty="0"/>
              <a:t>6</a:t>
            </a:r>
            <a:r>
              <a:rPr lang="en-US" baseline="30000" dirty="0"/>
              <a:t>th</a:t>
            </a:r>
            <a:r>
              <a:rPr lang="en-US" dirty="0"/>
              <a:t> February 2015</a:t>
            </a:r>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dirty="0">
                <a:solidFill>
                  <a:srgbClr val="4C5156"/>
                </a:solidFill>
              </a:rPr>
              <a:t>HELM Steering Committee </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8412670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6" name="Footer Placeholder 5"/>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3661202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68580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a:t>
            </a:r>
          </a:p>
        </p:txBody>
      </p:sp>
      <p:sp>
        <p:nvSpPr>
          <p:cNvPr id="4"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40211882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US"/>
              <a:t>Click to edit Master title style</a:t>
            </a:r>
          </a:p>
        </p:txBody>
      </p:sp>
      <p:sp>
        <p:nvSpPr>
          <p:cNvPr id="3" name="Vertical Text Placeholder 2"/>
          <p:cNvSpPr>
            <a:spLocks noGrp="1"/>
          </p:cNvSpPr>
          <p:nvPr>
            <p:ph type="body" orient="vert" idx="1"/>
          </p:nvPr>
        </p:nvSpPr>
        <p:spPr/>
        <p:txBody>
          <a:bodyPr vert="vert270"/>
          <a:lstStyle>
            <a:lvl1pPr algn="r">
              <a:defRPr>
                <a:latin typeface="Arial"/>
                <a:cs typeface="Arial"/>
              </a:defRPr>
            </a:lvl1pPr>
            <a:lvl2pPr algn="r">
              <a:defRPr>
                <a:latin typeface="Arial"/>
                <a:cs typeface="Arial"/>
              </a:defRPr>
            </a:lvl2pPr>
            <a:lvl3pPr algn="r">
              <a:defRPr>
                <a:latin typeface="Arial"/>
                <a:cs typeface="Arial"/>
              </a:defRPr>
            </a:lvl3pPr>
            <a:lvl4pPr algn="r">
              <a:defRPr>
                <a:latin typeface="Arial"/>
                <a:cs typeface="Arial"/>
              </a:defRPr>
            </a:lvl4pPr>
            <a:lvl5pPr algn="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8" name="Date Placeholder 7"/>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30026255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Section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bg1"/>
                </a:solidFill>
                <a:latin typeface="Arial"/>
                <a:cs typeface="Arial"/>
              </a:defRPr>
            </a:lvl1pPr>
          </a:lstStyle>
          <a:p>
            <a:r>
              <a:rPr lang="en-GB" dirty="0"/>
              <a:t>Click to edit Section title</a:t>
            </a:r>
            <a:endParaRPr lang="en-US" dirty="0"/>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Section subtitle</a:t>
            </a:r>
            <a:endParaRPr lang="en-US" dirty="0"/>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chemeClr val="bg1"/>
                </a:solidFill>
                <a:latin typeface="Arial"/>
                <a:cs typeface="Arial"/>
              </a:defRPr>
            </a:lvl1pPr>
          </a:lstStyle>
          <a:p>
            <a:pPr lvl="0"/>
            <a:r>
              <a:rPr lang="en-GB" dirty="0"/>
              <a:t>Click to edit Section presenter</a:t>
            </a:r>
          </a:p>
        </p:txBody>
      </p:sp>
      <p:pic>
        <p:nvPicPr>
          <p:cNvPr id="9" name="Picture 8" descr="PistoiaAlliance_main_grey.png"/>
          <p:cNvPicPr>
            <a:picLocks noChangeAspect="1"/>
          </p:cNvPicPr>
          <p:nvPr userDrawn="1"/>
        </p:nvPicPr>
        <p:blipFill>
          <a:blip r:embed="rId2"/>
          <a:stretch>
            <a:fillRect/>
          </a:stretch>
        </p:blipFill>
        <p:spPr>
          <a:xfrm>
            <a:off x="6881084" y="228600"/>
            <a:ext cx="1805715" cy="1051608"/>
          </a:xfrm>
          <a:prstGeom prst="rect">
            <a:avLst/>
          </a:prstGeom>
        </p:spPr>
      </p:pic>
      <p:sp>
        <p:nvSpPr>
          <p:cNvPr id="7" name="Picture Placeholder 8"/>
          <p:cNvSpPr>
            <a:spLocks noGrp="1"/>
          </p:cNvSpPr>
          <p:nvPr>
            <p:ph type="pic" sz="quarter" idx="14" hasCustomPrompt="1"/>
          </p:nvPr>
        </p:nvSpPr>
        <p:spPr>
          <a:xfrm>
            <a:off x="533400" y="304801"/>
            <a:ext cx="2514600" cy="975408"/>
          </a:xfrm>
          <a:prstGeom prst="rect">
            <a:avLst/>
          </a:prstGeom>
        </p:spPr>
        <p:txBody>
          <a:bodyPr>
            <a:normAutofit/>
          </a:bodyPr>
          <a:lstStyle>
            <a:lvl1pPr>
              <a:buNone/>
              <a:defRPr sz="1400" baseline="0">
                <a:latin typeface="Arial"/>
                <a:cs typeface="Arial"/>
              </a:defRPr>
            </a:lvl1pPr>
          </a:lstStyle>
          <a:p>
            <a:r>
              <a:rPr lang="en-US" sz="1400" dirty="0"/>
              <a:t>Partner logo if required</a:t>
            </a:r>
            <a:endParaRPr lang="en-US" dirty="0"/>
          </a:p>
        </p:txBody>
      </p:sp>
    </p:spTree>
    <p:extLst>
      <p:ext uri="{BB962C8B-B14F-4D97-AF65-F5344CB8AC3E}">
        <p14:creationId xmlns:p14="http://schemas.microsoft.com/office/powerpoint/2010/main" val="372872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799"/>
            <a:ext cx="8229600" cy="685800"/>
          </a:xfrm>
        </p:spPr>
        <p:txBody>
          <a:bodyPr>
            <a:normAutofit/>
          </a:bodyPr>
          <a:lstStyle>
            <a:lvl1pPr>
              <a:defRPr sz="3600">
                <a:latin typeface="Arial"/>
                <a:cs typeface="Arial"/>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33599"/>
            <a:ext cx="4038600" cy="4024313"/>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33599"/>
            <a:ext cx="4038600" cy="4024313"/>
          </a:xfrm>
        </p:spPr>
        <p:txBody>
          <a:bodyPr/>
          <a:lstStyle>
            <a:lvl1pPr>
              <a:defRPr sz="2400">
                <a:latin typeface="Arial"/>
                <a:cs typeface="Arial"/>
              </a:defRPr>
            </a:lvl1pPr>
            <a:lvl2pPr>
              <a:defRPr sz="2400">
                <a:latin typeface="Arial"/>
                <a:cs typeface="Arial"/>
              </a:defRPr>
            </a:lvl2pPr>
            <a:lvl3pPr>
              <a:defRPr sz="1800">
                <a:latin typeface="Arial"/>
                <a:cs typeface="Arial"/>
              </a:defRPr>
            </a:lvl3pPr>
            <a:lvl4pPr>
              <a:defRPr sz="1800">
                <a:latin typeface="Arial"/>
                <a:cs typeface="Arial"/>
              </a:defRPr>
            </a:lvl4pPr>
            <a:lvl5pPr>
              <a:defRPr sz="160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9" name="Date Placeholder 8"/>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10" name="Footer Placeholder 9"/>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1" name="Slide Number Placeholder 10"/>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3"/>
          </a:xfrm>
          <a:prstGeom prst="rect">
            <a:avLst/>
          </a:prstGeom>
        </p:spPr>
        <p:txBody>
          <a:bodyPr/>
          <a:lstStyle/>
          <a:p>
            <a:r>
              <a:rPr lang="en-US"/>
              <a:t>Click to edit Master title style</a:t>
            </a:r>
            <a:endParaRPr lang="en-GB"/>
          </a:p>
        </p:txBody>
      </p:sp>
      <p:sp>
        <p:nvSpPr>
          <p:cNvPr id="3" name="Slide Number Placeholder 1"/>
          <p:cNvSpPr>
            <a:spLocks noGrp="1"/>
          </p:cNvSpPr>
          <p:nvPr>
            <p:ph type="sldNum" sz="quarter" idx="4"/>
          </p:nvPr>
        </p:nvSpPr>
        <p:spPr>
          <a:xfrm>
            <a:off x="8686800" y="6340475"/>
            <a:ext cx="3810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374790-8E4E-3144-B348-3F515F04FD9B}" type="slidenum">
              <a:rPr lang="en-US" smtClean="0"/>
              <a:pPr/>
              <a:t>‹#›</a:t>
            </a:fld>
            <a:endParaRPr lang="en-US"/>
          </a:p>
        </p:txBody>
      </p:sp>
    </p:spTree>
    <p:extLst>
      <p:ext uri="{BB962C8B-B14F-4D97-AF65-F5344CB8AC3E}">
        <p14:creationId xmlns:p14="http://schemas.microsoft.com/office/powerpoint/2010/main" val="2616770028"/>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447800"/>
            <a:ext cx="4038600" cy="4678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47800"/>
            <a:ext cx="4038600" cy="4678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1"/>
          <p:cNvSpPr>
            <a:spLocks noGrp="1"/>
          </p:cNvSpPr>
          <p:nvPr>
            <p:ph type="sldNum" sz="quarter" idx="4"/>
          </p:nvPr>
        </p:nvSpPr>
        <p:spPr>
          <a:xfrm>
            <a:off x="8686800" y="6340475"/>
            <a:ext cx="3810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374790-8E4E-3144-B348-3F515F04FD9B}" type="slidenum">
              <a:rPr lang="en-US" smtClean="0"/>
              <a:pPr/>
              <a:t>‹#›</a:t>
            </a:fld>
            <a:endParaRPr lang="en-US"/>
          </a:p>
        </p:txBody>
      </p:sp>
    </p:spTree>
    <p:extLst>
      <p:ext uri="{BB962C8B-B14F-4D97-AF65-F5344CB8AC3E}">
        <p14:creationId xmlns:p14="http://schemas.microsoft.com/office/powerpoint/2010/main" val="1416560777"/>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01000" cy="707886"/>
          </a:xfrm>
          <a:prstGeom prst="rect">
            <a:avLst/>
          </a:prstGeom>
        </p:spPr>
        <p:txBody>
          <a:bodyPr>
            <a:spAutoFit/>
          </a:bodyPr>
          <a:lstStyle>
            <a:lvl1pPr algn="l">
              <a:defRPr sz="4000">
                <a:solidFill>
                  <a:schemeClr val="tx1"/>
                </a:solidFill>
                <a:uFillTx/>
              </a:defRPr>
            </a:lvl1pPr>
          </a:lstStyle>
          <a:p>
            <a:r>
              <a:rPr lang="en-GB" dirty="0">
                <a:uFillTx/>
              </a:rPr>
              <a:t>Click to edit Master title style</a:t>
            </a:r>
            <a:endParaRPr lang="en-US" dirty="0">
              <a:uFillTx/>
            </a:endParaRPr>
          </a:p>
        </p:txBody>
      </p:sp>
      <p:sp>
        <p:nvSpPr>
          <p:cNvPr id="3" name="Subtitle 2"/>
          <p:cNvSpPr>
            <a:spLocks noGrp="1"/>
          </p:cNvSpPr>
          <p:nvPr>
            <p:ph type="subTitle" idx="1"/>
          </p:nvPr>
        </p:nvSpPr>
        <p:spPr>
          <a:xfrm>
            <a:off x="685800" y="3200400"/>
            <a:ext cx="8001000" cy="461665"/>
          </a:xfrm>
          <a:prstGeom prst="rect">
            <a:avLst/>
          </a:prstGeom>
        </p:spPr>
        <p:txBody>
          <a:bodyPr>
            <a:spAutoFit/>
          </a:bodyPr>
          <a:lstStyle>
            <a:lvl1pPr marL="0" indent="0" algn="l">
              <a:buNone/>
              <a:defRPr sz="2400">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Master subtitle style</a:t>
            </a:r>
            <a:endParaRPr lang="en-US" dirty="0">
              <a:uFillTx/>
            </a:endParaRPr>
          </a:p>
        </p:txBody>
      </p:sp>
      <p:pic>
        <p:nvPicPr>
          <p:cNvPr id="7" name="Picture 6" descr="PistoiaAlliance_main_white_RGB.png"/>
          <p:cNvPicPr>
            <a:picLocks noChangeAspect="1"/>
          </p:cNvPicPr>
          <p:nvPr userDrawn="1"/>
        </p:nvPicPr>
        <p:blipFill>
          <a:blip r:embed="rId2"/>
          <a:stretch>
            <a:fillRect/>
          </a:stretch>
        </p:blipFill>
        <p:spPr>
          <a:xfrm>
            <a:off x="6019800" y="304800"/>
            <a:ext cx="2667000" cy="1553201"/>
          </a:xfrm>
          <a:prstGeom prst="rect">
            <a:avLst/>
          </a:prstGeom>
        </p:spPr>
      </p:pic>
      <p:sp>
        <p:nvSpPr>
          <p:cNvPr id="17" name="Text Placeholder 16"/>
          <p:cNvSpPr>
            <a:spLocks noGrp="1"/>
          </p:cNvSpPr>
          <p:nvPr>
            <p:ph type="body" sz="quarter" idx="11" hasCustomPrompt="1"/>
          </p:nvPr>
        </p:nvSpPr>
        <p:spPr>
          <a:xfrm>
            <a:off x="685800" y="4343400"/>
            <a:ext cx="8001000" cy="369332"/>
          </a:xfrm>
          <a:prstGeom prst="rect">
            <a:avLst/>
          </a:prstGeom>
        </p:spPr>
        <p:txBody>
          <a:bodyPr>
            <a:spAutoFit/>
          </a:bodyPr>
          <a:lstStyle>
            <a:lvl1pPr>
              <a:buNone/>
              <a:defRPr sz="1800" baseline="0">
                <a:solidFill>
                  <a:srgbClr val="FFFFFF"/>
                </a:solidFill>
                <a:uFillTx/>
              </a:defRPr>
            </a:lvl1pPr>
          </a:lstStyle>
          <a:p>
            <a:pPr lvl="0"/>
            <a:r>
              <a:rPr lang="en-GB" dirty="0">
                <a:uFillTx/>
              </a:rPr>
              <a:t>Click to edit venue</a:t>
            </a:r>
          </a:p>
        </p:txBody>
      </p:sp>
      <p:sp>
        <p:nvSpPr>
          <p:cNvPr id="19" name="Text Placeholder 18"/>
          <p:cNvSpPr>
            <a:spLocks noGrp="1"/>
          </p:cNvSpPr>
          <p:nvPr>
            <p:ph type="body" sz="quarter" idx="12" hasCustomPrompt="1"/>
          </p:nvPr>
        </p:nvSpPr>
        <p:spPr>
          <a:xfrm>
            <a:off x="685800" y="5676900"/>
            <a:ext cx="2819400" cy="533400"/>
          </a:xfrm>
          <a:prstGeom prst="rect">
            <a:avLst/>
          </a:prstGeom>
        </p:spPr>
        <p:txBody>
          <a:bodyPr vert="horz">
            <a:normAutofit/>
          </a:bodyPr>
          <a:lstStyle>
            <a:lvl1pPr>
              <a:buNone/>
              <a:defRPr sz="1400">
                <a:solidFill>
                  <a:srgbClr val="FFFFFF"/>
                </a:solidFill>
                <a:uFillTx/>
              </a:defRPr>
            </a:lvl1pPr>
          </a:lstStyle>
          <a:p>
            <a:pPr lvl="0"/>
            <a:fld id="{7C324731-B2AA-714B-A8FD-B25E71C667AC}" type="datetime4">
              <a:rPr lang="en-US" smtClean="0">
                <a:uFillTx/>
              </a:rPr>
              <a:pPr lvl="0"/>
              <a:t>October 10, 2016</a:t>
            </a:fld>
            <a:endParaRPr lang="en-GB" dirty="0">
              <a:uFillTx/>
            </a:endParaRPr>
          </a:p>
        </p:txBody>
      </p:sp>
      <p:sp>
        <p:nvSpPr>
          <p:cNvPr id="21" name="Text Placeholder 20"/>
          <p:cNvSpPr>
            <a:spLocks noGrp="1"/>
          </p:cNvSpPr>
          <p:nvPr>
            <p:ph type="body" sz="quarter" idx="13" hasCustomPrompt="1"/>
          </p:nvPr>
        </p:nvSpPr>
        <p:spPr>
          <a:xfrm>
            <a:off x="685800" y="4800600"/>
            <a:ext cx="8001000" cy="369332"/>
          </a:xfrm>
          <a:prstGeom prst="rect">
            <a:avLst/>
          </a:prstGeom>
        </p:spPr>
        <p:txBody>
          <a:bodyPr>
            <a:spAutoFit/>
          </a:bodyPr>
          <a:lstStyle>
            <a:lvl1pPr>
              <a:buNone/>
              <a:defRPr sz="1800">
                <a:solidFill>
                  <a:srgbClr val="FFFFFF"/>
                </a:solidFill>
                <a:uFillTx/>
              </a:defRPr>
            </a:lvl1pPr>
          </a:lstStyle>
          <a:p>
            <a:pPr lvl="0"/>
            <a:r>
              <a:rPr lang="en-GB" dirty="0">
                <a:uFillTx/>
              </a:rPr>
              <a:t>Click to edit presenter</a:t>
            </a:r>
            <a:endParaRPr lang="en-US" dirty="0">
              <a:uFillTx/>
            </a:endParaRPr>
          </a:p>
        </p:txBody>
      </p:sp>
      <p:sp>
        <p:nvSpPr>
          <p:cNvPr id="9" name="Picture Placeholder 8"/>
          <p:cNvSpPr>
            <a:spLocks noGrp="1"/>
          </p:cNvSpPr>
          <p:nvPr>
            <p:ph type="pic" sz="quarter" idx="14" hasCustomPrompt="1"/>
          </p:nvPr>
        </p:nvSpPr>
        <p:spPr>
          <a:xfrm>
            <a:off x="533400" y="304800"/>
            <a:ext cx="2514600" cy="1552575"/>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32236275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Section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tx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rgbClr val="FFFFFF"/>
                </a:solidFill>
                <a:uFillTx/>
              </a:defRPr>
            </a:lvl1pPr>
          </a:lstStyle>
          <a:p>
            <a:pPr lvl="0"/>
            <a:r>
              <a:rPr lang="en-GB" dirty="0">
                <a:uFillTx/>
              </a:rPr>
              <a:t>Click to edit Section presenter</a:t>
            </a:r>
          </a:p>
        </p:txBody>
      </p:sp>
      <p:pic>
        <p:nvPicPr>
          <p:cNvPr id="8" name="Picture 7" descr="PistoiaAlliance_main_white_RGB.png"/>
          <p:cNvPicPr>
            <a:picLocks noChangeAspect="1"/>
          </p:cNvPicPr>
          <p:nvPr userDrawn="1"/>
        </p:nvPicPr>
        <p:blipFill>
          <a:blip r:embed="rId2"/>
          <a:stretch>
            <a:fillRect/>
          </a:stretch>
        </p:blipFill>
        <p:spPr>
          <a:xfrm>
            <a:off x="6881085" y="228600"/>
            <a:ext cx="1805715" cy="1051608"/>
          </a:xfrm>
          <a:prstGeom prst="rect">
            <a:avLst/>
          </a:prstGeom>
        </p:spPr>
      </p:pic>
      <p:sp>
        <p:nvSpPr>
          <p:cNvPr id="7" name="Picture Placeholder 8"/>
          <p:cNvSpPr>
            <a:spLocks noGrp="1"/>
          </p:cNvSpPr>
          <p:nvPr>
            <p:ph type="pic" sz="quarter" idx="14" hasCustomPrompt="1"/>
          </p:nvPr>
        </p:nvSpPr>
        <p:spPr>
          <a:xfrm>
            <a:off x="5334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33744474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Section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bg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bg1"/>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chemeClr val="bg1"/>
                </a:solidFill>
                <a:uFillTx/>
              </a:defRPr>
            </a:lvl1pPr>
          </a:lstStyle>
          <a:p>
            <a:pPr lvl="0"/>
            <a:r>
              <a:rPr lang="en-GB" dirty="0">
                <a:uFillTx/>
              </a:rPr>
              <a:t>Click to edit Section presenter</a:t>
            </a:r>
          </a:p>
        </p:txBody>
      </p:sp>
      <p:pic>
        <p:nvPicPr>
          <p:cNvPr id="9" name="Picture 8" descr="PistoiaAlliance_main_grey.png"/>
          <p:cNvPicPr>
            <a:picLocks noChangeAspect="1"/>
          </p:cNvPicPr>
          <p:nvPr userDrawn="1"/>
        </p:nvPicPr>
        <p:blipFill>
          <a:blip r:embed="rId2"/>
          <a:stretch>
            <a:fillRect/>
          </a:stretch>
        </p:blipFill>
        <p:spPr>
          <a:xfrm>
            <a:off x="6881084" y="228600"/>
            <a:ext cx="1805715" cy="1051608"/>
          </a:xfrm>
          <a:prstGeom prst="rect">
            <a:avLst/>
          </a:prstGeom>
        </p:spPr>
      </p:pic>
      <p:sp>
        <p:nvSpPr>
          <p:cNvPr id="7" name="Picture Placeholder 8"/>
          <p:cNvSpPr>
            <a:spLocks noGrp="1"/>
          </p:cNvSpPr>
          <p:nvPr>
            <p:ph type="pic" sz="quarter" idx="14" hasCustomPrompt="1"/>
          </p:nvPr>
        </p:nvSpPr>
        <p:spPr>
          <a:xfrm>
            <a:off x="5334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10852352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Section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tx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rgbClr val="FFFFFF"/>
                </a:solidFill>
                <a:uFillTx/>
              </a:defRPr>
            </a:lvl1pPr>
          </a:lstStyle>
          <a:p>
            <a:pPr lvl="0"/>
            <a:r>
              <a:rPr lang="en-GB" dirty="0">
                <a:uFillTx/>
              </a:rPr>
              <a:t>Click to edit Section presenter</a:t>
            </a:r>
          </a:p>
        </p:txBody>
      </p:sp>
      <p:pic>
        <p:nvPicPr>
          <p:cNvPr id="8" name="Picture 7" descr="PistoiaAlliance_main_white_RGB.png"/>
          <p:cNvPicPr>
            <a:picLocks noChangeAspect="1"/>
          </p:cNvPicPr>
          <p:nvPr userDrawn="1"/>
        </p:nvPicPr>
        <p:blipFill>
          <a:blip r:embed="rId2"/>
          <a:stretch>
            <a:fillRect/>
          </a:stretch>
        </p:blipFill>
        <p:spPr>
          <a:xfrm>
            <a:off x="6881085" y="228600"/>
            <a:ext cx="1805715" cy="1051608"/>
          </a:xfrm>
          <a:prstGeom prst="rect">
            <a:avLst/>
          </a:prstGeom>
        </p:spPr>
      </p:pic>
      <p:sp>
        <p:nvSpPr>
          <p:cNvPr id="7" name="Picture Placeholder 8"/>
          <p:cNvSpPr>
            <a:spLocks noGrp="1"/>
          </p:cNvSpPr>
          <p:nvPr>
            <p:ph type="pic" sz="quarter" idx="14" hasCustomPrompt="1"/>
          </p:nvPr>
        </p:nvSpPr>
        <p:spPr>
          <a:xfrm>
            <a:off x="5334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23528029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4_Section Slid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rgbClr val="666E7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rgbClr val="666E71"/>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rgbClr val="666E71"/>
                </a:solidFill>
                <a:uFillTx/>
              </a:defRPr>
            </a:lvl1pPr>
          </a:lstStyle>
          <a:p>
            <a:pPr lvl="0"/>
            <a:r>
              <a:rPr lang="en-GB" dirty="0">
                <a:uFillTx/>
              </a:rPr>
              <a:t>Click to edit Section presenter</a:t>
            </a:r>
          </a:p>
        </p:txBody>
      </p:sp>
      <p:pic>
        <p:nvPicPr>
          <p:cNvPr id="6" name="Picture 5" descr="PistoiaAlliance_main_grey.png"/>
          <p:cNvPicPr>
            <a:picLocks noChangeAspect="1"/>
          </p:cNvPicPr>
          <p:nvPr userDrawn="1"/>
        </p:nvPicPr>
        <p:blipFill>
          <a:blip r:embed="rId2"/>
          <a:stretch>
            <a:fillRect/>
          </a:stretch>
        </p:blipFill>
        <p:spPr>
          <a:xfrm>
            <a:off x="6881084" y="228600"/>
            <a:ext cx="1805715" cy="1051608"/>
          </a:xfrm>
          <a:prstGeom prst="rect">
            <a:avLst/>
          </a:prstGeom>
        </p:spPr>
      </p:pic>
      <p:sp>
        <p:nvSpPr>
          <p:cNvPr id="7" name="Picture Placeholder 8"/>
          <p:cNvSpPr>
            <a:spLocks noGrp="1"/>
          </p:cNvSpPr>
          <p:nvPr>
            <p:ph type="pic" sz="quarter" idx="14" hasCustomPrompt="1"/>
          </p:nvPr>
        </p:nvSpPr>
        <p:spPr>
          <a:xfrm>
            <a:off x="5334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28233184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5_Section Slid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bg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bg1"/>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chemeClr val="bg1"/>
                </a:solidFill>
                <a:uFillTx/>
              </a:defRPr>
            </a:lvl1pPr>
          </a:lstStyle>
          <a:p>
            <a:pPr lvl="0"/>
            <a:r>
              <a:rPr lang="en-GB" dirty="0">
                <a:uFillTx/>
              </a:rPr>
              <a:t>Click to edit Section presenter</a:t>
            </a:r>
          </a:p>
        </p:txBody>
      </p:sp>
      <p:pic>
        <p:nvPicPr>
          <p:cNvPr id="6" name="Picture 5" descr="PistoiaAlliance_main_grey.png"/>
          <p:cNvPicPr>
            <a:picLocks noChangeAspect="1"/>
          </p:cNvPicPr>
          <p:nvPr userDrawn="1"/>
        </p:nvPicPr>
        <p:blipFill>
          <a:blip r:embed="rId2"/>
          <a:stretch>
            <a:fillRect/>
          </a:stretch>
        </p:blipFill>
        <p:spPr>
          <a:xfrm>
            <a:off x="6881084" y="228600"/>
            <a:ext cx="1805715" cy="1051608"/>
          </a:xfrm>
          <a:prstGeom prst="rect">
            <a:avLst/>
          </a:prstGeom>
        </p:spPr>
      </p:pic>
      <p:sp>
        <p:nvSpPr>
          <p:cNvPr id="7" name="Picture Placeholder 8"/>
          <p:cNvSpPr>
            <a:spLocks noGrp="1"/>
          </p:cNvSpPr>
          <p:nvPr>
            <p:ph type="pic" sz="quarter" idx="14" hasCustomPrompt="1"/>
          </p:nvPr>
        </p:nvSpPr>
        <p:spPr>
          <a:xfrm>
            <a:off x="4572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8505175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6_Title Slide">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8001000" cy="707886"/>
          </a:xfrm>
          <a:prstGeom prst="rect">
            <a:avLst/>
          </a:prstGeom>
        </p:spPr>
        <p:txBody>
          <a:bodyPr>
            <a:spAutoFit/>
          </a:bodyPr>
          <a:lstStyle>
            <a:lvl1pPr algn="l">
              <a:defRPr sz="4000">
                <a:solidFill>
                  <a:schemeClr val="tx1"/>
                </a:solidFill>
                <a:uFillTx/>
              </a:defRPr>
            </a:lvl1pPr>
          </a:lstStyle>
          <a:p>
            <a:r>
              <a:rPr lang="en-GB" dirty="0">
                <a:uFillTx/>
              </a:rPr>
              <a:t>Click to edit Section title</a:t>
            </a:r>
            <a:endParaRPr lang="en-US" dirty="0">
              <a:uFillTx/>
            </a:endParaRPr>
          </a:p>
        </p:txBody>
      </p:sp>
      <p:sp>
        <p:nvSpPr>
          <p:cNvPr id="3" name="Subtitle 2"/>
          <p:cNvSpPr>
            <a:spLocks noGrp="1"/>
          </p:cNvSpPr>
          <p:nvPr>
            <p:ph type="subTitle" idx="1" hasCustomPrompt="1"/>
          </p:nvPr>
        </p:nvSpPr>
        <p:spPr>
          <a:xfrm>
            <a:off x="685800" y="3200400"/>
            <a:ext cx="8001000" cy="461665"/>
          </a:xfrm>
          <a:prstGeom prst="rect">
            <a:avLst/>
          </a:prstGeom>
        </p:spPr>
        <p:txBody>
          <a:bodyPr>
            <a:spAutoFit/>
          </a:bodyPr>
          <a:lstStyle>
            <a:lvl1pPr marL="0" indent="0" algn="l">
              <a:buNone/>
              <a:defRPr sz="2400" baseline="0">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dirty="0">
                <a:uFillTx/>
              </a:rPr>
              <a:t>Click to edit Section subtitle</a:t>
            </a:r>
            <a:endParaRPr lang="en-US" dirty="0">
              <a:uFillTx/>
            </a:endParaRPr>
          </a:p>
        </p:txBody>
      </p:sp>
      <p:sp>
        <p:nvSpPr>
          <p:cNvPr id="17" name="Text Placeholder 16"/>
          <p:cNvSpPr>
            <a:spLocks noGrp="1"/>
          </p:cNvSpPr>
          <p:nvPr>
            <p:ph type="body" sz="quarter" idx="11" hasCustomPrompt="1"/>
          </p:nvPr>
        </p:nvSpPr>
        <p:spPr>
          <a:xfrm>
            <a:off x="685800" y="4343400"/>
            <a:ext cx="8001000" cy="457200"/>
          </a:xfrm>
          <a:prstGeom prst="rect">
            <a:avLst/>
          </a:prstGeom>
        </p:spPr>
        <p:txBody>
          <a:bodyPr>
            <a:normAutofit/>
          </a:bodyPr>
          <a:lstStyle>
            <a:lvl1pPr>
              <a:buNone/>
              <a:defRPr sz="1800" baseline="0">
                <a:solidFill>
                  <a:srgbClr val="FFFFFF"/>
                </a:solidFill>
                <a:uFillTx/>
              </a:defRPr>
            </a:lvl1pPr>
          </a:lstStyle>
          <a:p>
            <a:pPr lvl="0"/>
            <a:r>
              <a:rPr lang="en-GB" dirty="0">
                <a:uFillTx/>
              </a:rPr>
              <a:t>Click to edit Section presenter</a:t>
            </a:r>
          </a:p>
        </p:txBody>
      </p:sp>
      <p:pic>
        <p:nvPicPr>
          <p:cNvPr id="8" name="Picture 7" descr="PistoiaAlliance_main_white_RGB.png"/>
          <p:cNvPicPr>
            <a:picLocks noChangeAspect="1"/>
          </p:cNvPicPr>
          <p:nvPr userDrawn="1"/>
        </p:nvPicPr>
        <p:blipFill>
          <a:blip r:embed="rId2"/>
          <a:stretch>
            <a:fillRect/>
          </a:stretch>
        </p:blipFill>
        <p:spPr>
          <a:xfrm>
            <a:off x="6881085" y="228600"/>
            <a:ext cx="1805715" cy="1051608"/>
          </a:xfrm>
          <a:prstGeom prst="rect">
            <a:avLst/>
          </a:prstGeom>
        </p:spPr>
      </p:pic>
      <p:sp>
        <p:nvSpPr>
          <p:cNvPr id="6" name="Picture Placeholder 8"/>
          <p:cNvSpPr>
            <a:spLocks noGrp="1"/>
          </p:cNvSpPr>
          <p:nvPr>
            <p:ph type="pic" sz="quarter" idx="14" hasCustomPrompt="1"/>
          </p:nvPr>
        </p:nvSpPr>
        <p:spPr>
          <a:xfrm>
            <a:off x="4572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40127112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229100"/>
            <a:ext cx="8229600" cy="1143000"/>
          </a:xfrm>
          <a:prstGeom prst="rect">
            <a:avLst/>
          </a:prstGeom>
        </p:spPr>
        <p:txBody>
          <a:bodyPr/>
          <a:lstStyle>
            <a:lvl1pPr algn="ctr">
              <a:buFont typeface="Arial"/>
              <a:buNone/>
              <a:defRPr baseline="0">
                <a:solidFill>
                  <a:schemeClr val="tx1"/>
                </a:solidFill>
                <a:uFillTx/>
              </a:defRPr>
            </a:lvl1pPr>
          </a:lstStyle>
          <a:p>
            <a:r>
              <a:rPr lang="en-GB" dirty="0">
                <a:uFillTx/>
              </a:rPr>
              <a:t>Click to edit webinar recording message</a:t>
            </a:r>
            <a:endParaRPr lang="en-US" dirty="0">
              <a:uFillTx/>
            </a:endParaRPr>
          </a:p>
        </p:txBody>
      </p:sp>
      <p:sp>
        <p:nvSpPr>
          <p:cNvPr id="6" name="Oval 5"/>
          <p:cNvSpPr>
            <a:spLocks/>
          </p:cNvSpPr>
          <p:nvPr userDrawn="1"/>
        </p:nvSpPr>
        <p:spPr>
          <a:xfrm>
            <a:off x="3276600" y="1447800"/>
            <a:ext cx="2590800" cy="2590800"/>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uFillTx/>
            </a:endParaRPr>
          </a:p>
        </p:txBody>
      </p:sp>
      <p:pic>
        <p:nvPicPr>
          <p:cNvPr id="8" name="Picture 7"/>
          <p:cNvPicPr>
            <a:picLocks noChangeAspect="1"/>
          </p:cNvPicPr>
          <p:nvPr/>
        </p:nvPicPr>
        <p:blipFill>
          <a:blip r:embed="rId2"/>
          <a:stretch>
            <a:fillRect/>
          </a:stretch>
        </p:blipFill>
        <p:spPr>
          <a:xfrm flipV="1">
            <a:off x="3810000" y="2362200"/>
            <a:ext cx="1524000" cy="843498"/>
          </a:xfrm>
          <a:prstGeom prst="rect">
            <a:avLst/>
          </a:prstGeom>
        </p:spPr>
      </p:pic>
      <p:pic>
        <p:nvPicPr>
          <p:cNvPr id="9" name="Picture 8" descr="PistoiaAlliance_main_white_RGB.png"/>
          <p:cNvPicPr>
            <a:picLocks noChangeAspect="1"/>
          </p:cNvPicPr>
          <p:nvPr userDrawn="1"/>
        </p:nvPicPr>
        <p:blipFill>
          <a:blip r:embed="rId3"/>
          <a:stretch>
            <a:fillRect/>
          </a:stretch>
        </p:blipFill>
        <p:spPr>
          <a:xfrm>
            <a:off x="6881085" y="228600"/>
            <a:ext cx="1805715" cy="1051608"/>
          </a:xfrm>
          <a:prstGeom prst="rect">
            <a:avLst/>
          </a:prstGeom>
        </p:spPr>
      </p:pic>
      <p:sp>
        <p:nvSpPr>
          <p:cNvPr id="10" name="Picture Placeholder 8"/>
          <p:cNvSpPr>
            <a:spLocks noGrp="1"/>
          </p:cNvSpPr>
          <p:nvPr>
            <p:ph type="pic" sz="quarter" idx="14" hasCustomPrompt="1"/>
          </p:nvPr>
        </p:nvSpPr>
        <p:spPr>
          <a:xfrm>
            <a:off x="457200" y="304801"/>
            <a:ext cx="2514600" cy="975408"/>
          </a:xfrm>
          <a:prstGeom prst="rect">
            <a:avLst/>
          </a:prstGeom>
        </p:spPr>
        <p:txBody>
          <a:bodyPr>
            <a:normAutofit/>
          </a:bodyPr>
          <a:lstStyle>
            <a:lvl1pPr>
              <a:buNone/>
              <a:defRPr sz="1400" baseline="0">
                <a:uFillTx/>
              </a:defRPr>
            </a:lvl1pPr>
          </a:lstStyle>
          <a:p>
            <a:r>
              <a:rPr lang="en-US" sz="1400" dirty="0">
                <a:uFillTx/>
              </a:rPr>
              <a:t>Partner logo if required</a:t>
            </a:r>
            <a:endParaRPr lang="en-US" dirty="0">
              <a:uFillTx/>
            </a:endParaRPr>
          </a:p>
        </p:txBody>
      </p:sp>
    </p:spTree>
    <p:extLst>
      <p:ext uri="{BB962C8B-B14F-4D97-AF65-F5344CB8AC3E}">
        <p14:creationId xmlns:p14="http://schemas.microsoft.com/office/powerpoint/2010/main" val="302504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57200" y="1447800"/>
            <a:ext cx="8229600" cy="4724400"/>
          </a:xfrm>
        </p:spPr>
        <p:txBody>
          <a:bodyPr/>
          <a:lstStyle>
            <a:lvl1pPr>
              <a:defRPr>
                <a:latin typeface="Arial"/>
                <a:cs typeface="Arial"/>
              </a:defRPr>
            </a:lvl1pPr>
          </a:lstStyle>
          <a:p>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dirty="0"/>
              <a:t>6</a:t>
            </a:r>
            <a:r>
              <a:rPr lang="en-US" baseline="30000" dirty="0"/>
              <a:t>th</a:t>
            </a:r>
            <a:r>
              <a:rPr lang="en-US" dirty="0"/>
              <a:t> February 2015</a:t>
            </a:r>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dirty="0">
                <a:solidFill>
                  <a:srgbClr val="4C5156"/>
                </a:solidFill>
              </a:rPr>
              <a:t>HELM Steering Committee </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PistoiaAlliance_main_white_RGB.png"/>
          <p:cNvPicPr>
            <a:picLocks noChangeAspect="1"/>
          </p:cNvPicPr>
          <p:nvPr userDrawn="1"/>
        </p:nvPicPr>
        <p:blipFill>
          <a:blip r:embed="rId2"/>
          <a:stretch>
            <a:fillRect/>
          </a:stretch>
        </p:blipFill>
        <p:spPr>
          <a:xfrm>
            <a:off x="3145770" y="2286000"/>
            <a:ext cx="2852460" cy="1661208"/>
          </a:xfrm>
          <a:prstGeom prst="rect">
            <a:avLst/>
          </a:prstGeom>
        </p:spPr>
      </p:pic>
    </p:spTree>
    <p:extLst>
      <p:ext uri="{BB962C8B-B14F-4D97-AF65-F5344CB8AC3E}">
        <p14:creationId xmlns:p14="http://schemas.microsoft.com/office/powerpoint/2010/main" val="1905051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5" name="Picture 4" descr="PistoiaAlliance_main_white_RGB.png"/>
          <p:cNvPicPr>
            <a:picLocks noChangeAspect="1"/>
          </p:cNvPicPr>
          <p:nvPr userDrawn="1"/>
        </p:nvPicPr>
        <p:blipFill>
          <a:blip r:embed="rId2"/>
          <a:stretch>
            <a:fillRect/>
          </a:stretch>
        </p:blipFill>
        <p:spPr>
          <a:xfrm>
            <a:off x="3145770" y="2286000"/>
            <a:ext cx="2852460" cy="1661208"/>
          </a:xfrm>
          <a:prstGeom prst="rect">
            <a:avLst/>
          </a:prstGeom>
        </p:spPr>
      </p:pic>
      <p:sp>
        <p:nvSpPr>
          <p:cNvPr id="4" name="Content Placeholder 3"/>
          <p:cNvSpPr>
            <a:spLocks noGrp="1"/>
          </p:cNvSpPr>
          <p:nvPr>
            <p:ph sz="quarter" idx="10" hasCustomPrompt="1"/>
          </p:nvPr>
        </p:nvSpPr>
        <p:spPr>
          <a:xfrm>
            <a:off x="533400" y="5924550"/>
            <a:ext cx="3886200" cy="457200"/>
          </a:xfrm>
          <a:prstGeom prst="rect">
            <a:avLst/>
          </a:prstGeom>
        </p:spPr>
        <p:txBody>
          <a:bodyPr>
            <a:normAutofit/>
          </a:bodyPr>
          <a:lstStyle>
            <a:lvl1pPr>
              <a:buNone/>
              <a:defRPr sz="1400">
                <a:uFillTx/>
              </a:defRPr>
            </a:lvl1pPr>
            <a:lvl2pPr>
              <a:buNone/>
              <a:defRPr>
                <a:uFillTx/>
              </a:defRPr>
            </a:lvl2pPr>
            <a:lvl3pPr>
              <a:buNone/>
              <a:defRPr>
                <a:uFillTx/>
              </a:defRPr>
            </a:lvl3pPr>
            <a:lvl4pPr>
              <a:buNone/>
              <a:defRPr>
                <a:uFillTx/>
              </a:defRPr>
            </a:lvl4pPr>
            <a:lvl5pPr>
              <a:buNone/>
              <a:defRPr>
                <a:uFillTx/>
              </a:defRPr>
            </a:lvl5pPr>
          </a:lstStyle>
          <a:p>
            <a:pPr lvl="0"/>
            <a:r>
              <a:rPr lang="en-GB" dirty="0" err="1">
                <a:uFillTx/>
              </a:rPr>
              <a:t>presenter@pistoiaalliance.org</a:t>
            </a:r>
            <a:endParaRPr lang="en-US" dirty="0">
              <a:uFillTx/>
            </a:endParaRPr>
          </a:p>
        </p:txBody>
      </p:sp>
      <p:sp>
        <p:nvSpPr>
          <p:cNvPr id="6" name="Content Placeholder 3"/>
          <p:cNvSpPr>
            <a:spLocks noGrp="1"/>
          </p:cNvSpPr>
          <p:nvPr>
            <p:ph sz="quarter" idx="11" hasCustomPrompt="1"/>
          </p:nvPr>
        </p:nvSpPr>
        <p:spPr>
          <a:xfrm>
            <a:off x="4953000" y="5924550"/>
            <a:ext cx="1524000" cy="457200"/>
          </a:xfrm>
          <a:prstGeom prst="rect">
            <a:avLst/>
          </a:prstGeom>
        </p:spPr>
        <p:txBody>
          <a:bodyPr>
            <a:normAutofit/>
          </a:bodyPr>
          <a:lstStyle>
            <a:lvl1pPr>
              <a:buNone/>
              <a:defRPr sz="1400">
                <a:uFillTx/>
              </a:defRPr>
            </a:lvl1pPr>
            <a:lvl2pPr>
              <a:buNone/>
              <a:defRPr>
                <a:uFillTx/>
              </a:defRPr>
            </a:lvl2pPr>
            <a:lvl3pPr>
              <a:buNone/>
              <a:defRPr>
                <a:uFillTx/>
              </a:defRPr>
            </a:lvl3pPr>
            <a:lvl4pPr>
              <a:buNone/>
              <a:defRPr>
                <a:uFillTx/>
              </a:defRPr>
            </a:lvl4pPr>
            <a:lvl5pPr>
              <a:buNone/>
              <a:defRPr>
                <a:uFillTx/>
              </a:defRPr>
            </a:lvl5pPr>
          </a:lstStyle>
          <a:p>
            <a:pPr lvl="0"/>
            <a:r>
              <a:rPr lang="en-GB" dirty="0">
                <a:uFillTx/>
              </a:rPr>
              <a:t>@</a:t>
            </a:r>
            <a:r>
              <a:rPr lang="en-GB" dirty="0" err="1">
                <a:uFillTx/>
              </a:rPr>
              <a:t>pistoiaalliance</a:t>
            </a:r>
            <a:endParaRPr lang="en-US" dirty="0">
              <a:uFillTx/>
            </a:endParaRPr>
          </a:p>
        </p:txBody>
      </p:sp>
      <p:sp>
        <p:nvSpPr>
          <p:cNvPr id="7" name="Content Placeholder 3"/>
          <p:cNvSpPr>
            <a:spLocks noGrp="1"/>
          </p:cNvSpPr>
          <p:nvPr>
            <p:ph sz="quarter" idx="12" hasCustomPrompt="1"/>
          </p:nvPr>
        </p:nvSpPr>
        <p:spPr>
          <a:xfrm>
            <a:off x="6477000" y="5924550"/>
            <a:ext cx="2209800" cy="457200"/>
          </a:xfrm>
          <a:prstGeom prst="rect">
            <a:avLst/>
          </a:prstGeom>
        </p:spPr>
        <p:txBody>
          <a:bodyPr>
            <a:noAutofit/>
          </a:bodyPr>
          <a:lstStyle>
            <a:lvl1pPr algn="r">
              <a:buNone/>
              <a:defRPr sz="1400">
                <a:uFillTx/>
              </a:defRPr>
            </a:lvl1pPr>
            <a:lvl2pPr>
              <a:buNone/>
              <a:defRPr>
                <a:uFillTx/>
              </a:defRPr>
            </a:lvl2pPr>
            <a:lvl3pPr>
              <a:buNone/>
              <a:defRPr>
                <a:uFillTx/>
              </a:defRPr>
            </a:lvl3pPr>
            <a:lvl4pPr>
              <a:buNone/>
              <a:defRPr>
                <a:uFillTx/>
              </a:defRPr>
            </a:lvl4pPr>
            <a:lvl5pPr>
              <a:buNone/>
              <a:defRPr>
                <a:uFillTx/>
              </a:defRPr>
            </a:lvl5pPr>
          </a:lstStyle>
          <a:p>
            <a:pPr lvl="0"/>
            <a:r>
              <a:rPr lang="en-GB" dirty="0" err="1">
                <a:uFillTx/>
              </a:rPr>
              <a:t>www.pistoiaalliance.org</a:t>
            </a:r>
            <a:endParaRPr lang="en-US" dirty="0">
              <a:uFillTx/>
            </a:endParaRPr>
          </a:p>
        </p:txBody>
      </p:sp>
      <p:pic>
        <p:nvPicPr>
          <p:cNvPr id="10" name="Picture 9"/>
          <p:cNvPicPr>
            <a:picLocks noChangeAspect="1"/>
          </p:cNvPicPr>
          <p:nvPr userDrawn="1"/>
        </p:nvPicPr>
        <p:blipFill>
          <a:blip r:embed="rId3"/>
          <a:stretch>
            <a:fillRect/>
          </a:stretch>
        </p:blipFill>
        <p:spPr>
          <a:xfrm>
            <a:off x="4724400" y="6019800"/>
            <a:ext cx="228600" cy="190500"/>
          </a:xfrm>
          <a:prstGeom prst="rect">
            <a:avLst/>
          </a:prstGeom>
        </p:spPr>
      </p:pic>
      <p:sp>
        <p:nvSpPr>
          <p:cNvPr id="11" name="Text Placeholder 20"/>
          <p:cNvSpPr>
            <a:spLocks noGrp="1"/>
          </p:cNvSpPr>
          <p:nvPr>
            <p:ph type="body" sz="quarter" idx="13" hasCustomPrompt="1"/>
          </p:nvPr>
        </p:nvSpPr>
        <p:spPr>
          <a:xfrm>
            <a:off x="533400" y="5257800"/>
            <a:ext cx="8153400" cy="457200"/>
          </a:xfrm>
          <a:prstGeom prst="rect">
            <a:avLst/>
          </a:prstGeom>
        </p:spPr>
        <p:txBody>
          <a:bodyPr>
            <a:normAutofit/>
          </a:bodyPr>
          <a:lstStyle>
            <a:lvl1pPr algn="ctr">
              <a:buNone/>
              <a:defRPr sz="2400">
                <a:solidFill>
                  <a:srgbClr val="FFFFFF"/>
                </a:solidFill>
                <a:uFillTx/>
              </a:defRPr>
            </a:lvl1pPr>
          </a:lstStyle>
          <a:p>
            <a:pPr lvl="0"/>
            <a:r>
              <a:rPr lang="en-GB" dirty="0">
                <a:uFillTx/>
              </a:rPr>
              <a:t>Click to edit thank you message</a:t>
            </a:r>
            <a:endParaRPr lang="en-US" dirty="0">
              <a:uFillTx/>
            </a:endParaRPr>
          </a:p>
        </p:txBody>
      </p:sp>
    </p:spTree>
    <p:extLst>
      <p:ext uri="{BB962C8B-B14F-4D97-AF65-F5344CB8AC3E}">
        <p14:creationId xmlns:p14="http://schemas.microsoft.com/office/powerpoint/2010/main" val="150168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5" name="Date Placeholder 4"/>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6" name="Footer Placeholder 5"/>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68580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a:t>
            </a:r>
          </a:p>
        </p:txBody>
      </p:sp>
      <p:sp>
        <p:nvSpPr>
          <p:cNvPr id="4"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8" name="Footer Placeholder 7"/>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9" name="Slide Number Placeholder 8"/>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Vertical Text Placeholder 2"/>
          <p:cNvSpPr>
            <a:spLocks noGrp="1"/>
          </p:cNvSpPr>
          <p:nvPr>
            <p:ph type="body" orient="vert" idx="1"/>
          </p:nvPr>
        </p:nvSpPr>
        <p:spPr/>
        <p:txBody>
          <a:bodyPr vert="vert270"/>
          <a:lstStyle>
            <a:lvl1pPr algn="r">
              <a:defRPr>
                <a:latin typeface="Arial"/>
                <a:cs typeface="Arial"/>
              </a:defRPr>
            </a:lvl1pPr>
            <a:lvl2pPr algn="r">
              <a:defRPr>
                <a:latin typeface="Arial"/>
                <a:cs typeface="Arial"/>
              </a:defRPr>
            </a:lvl2pPr>
            <a:lvl3pPr algn="r">
              <a:defRPr>
                <a:latin typeface="Arial"/>
                <a:cs typeface="Arial"/>
              </a:defRPr>
            </a:lvl3pPr>
            <a:lvl4pPr algn="r">
              <a:defRPr>
                <a:latin typeface="Arial"/>
                <a:cs typeface="Arial"/>
              </a:defRPr>
            </a:lvl4pPr>
            <a:lvl5pPr algn="r">
              <a:defRPr>
                <a:latin typeface="Arial"/>
                <a:cs typeface="Aria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8" name="Date Placeholder 7"/>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US"/>
              <a:t>31</a:t>
            </a:r>
            <a:r>
              <a:rPr lang="en-US" baseline="30000"/>
              <a:t>st</a:t>
            </a:r>
            <a:r>
              <a:rPr lang="en-US"/>
              <a:t> October 2014</a:t>
            </a:r>
            <a:endParaRPr lang="en-US" dirty="0"/>
          </a:p>
        </p:txBody>
      </p:sp>
      <p:sp>
        <p:nvSpPr>
          <p:cNvPr id="5" name="Footer Placeholder 4"/>
          <p:cNvSpPr>
            <a:spLocks noGrp="1"/>
          </p:cNvSpPr>
          <p:nvPr>
            <p:ph type="ftr" sz="quarter" idx="11"/>
          </p:nvPr>
        </p:nvSpPr>
        <p:spPr/>
        <p:txBody>
          <a:bodyPr/>
          <a:lstStyle/>
          <a:p>
            <a:r>
              <a:rPr lang="en-GB">
                <a:solidFill>
                  <a:srgbClr val="4C5156"/>
                </a:solidFill>
              </a:rPr>
              <a:t>Presentation title</a:t>
            </a:r>
            <a:endParaRPr lang="en-US" dirty="0">
              <a:solidFill>
                <a:srgbClr val="4C5156"/>
              </a:solidFill>
            </a:endParaRPr>
          </a:p>
        </p:txBody>
      </p:sp>
      <p:sp>
        <p:nvSpPr>
          <p:cNvPr id="6" name="Slide Number Placeholder 5"/>
          <p:cNvSpPr>
            <a:spLocks noGrp="1"/>
          </p:cNvSpPr>
          <p:nvPr>
            <p:ph type="sldNum" sz="quarter" idx="12"/>
          </p:nvPr>
        </p:nvSpPr>
        <p:spPr/>
        <p:txBody>
          <a:body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29701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cs typeface="Aria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Picture Placeholder 8"/>
          <p:cNvSpPr>
            <a:spLocks noGrp="1"/>
          </p:cNvSpPr>
          <p:nvPr>
            <p:ph type="pic" sz="quarter" idx="14" hasCustomPrompt="1"/>
          </p:nvPr>
        </p:nvSpPr>
        <p:spPr>
          <a:xfrm>
            <a:off x="533400" y="304801"/>
            <a:ext cx="2514600" cy="975408"/>
          </a:xfrm>
        </p:spPr>
        <p:txBody>
          <a:bodyPr>
            <a:normAutofit/>
          </a:bodyPr>
          <a:lstStyle>
            <a:lvl1pPr>
              <a:buNone/>
              <a:defRPr sz="1400" baseline="0">
                <a:latin typeface="Arial"/>
                <a:cs typeface="Arial"/>
              </a:defRPr>
            </a:lvl1pPr>
          </a:lstStyle>
          <a:p>
            <a:r>
              <a:rPr lang="en-US" sz="1400" dirty="0"/>
              <a:t>Partner logo if required</a:t>
            </a:r>
            <a:endParaRPr lang="en-US" dirty="0"/>
          </a:p>
        </p:txBody>
      </p:sp>
      <p:sp>
        <p:nvSpPr>
          <p:cNvPr id="7" name="Date Placeholder 6"/>
          <p:cNvSpPr>
            <a:spLocks noGrp="1"/>
          </p:cNvSpPr>
          <p:nvPr>
            <p:ph type="dt" sz="half" idx="15"/>
          </p:nvPr>
        </p:nvSpPr>
        <p:spPr/>
        <p:txBody>
          <a:bodyPr/>
          <a:lstStyle>
            <a:lvl1pPr>
              <a:defRPr>
                <a:latin typeface="Arial"/>
                <a:cs typeface="Arial"/>
              </a:defRPr>
            </a:lvl1pPr>
          </a:lstStyle>
          <a:p>
            <a:r>
              <a:rPr lang="en-US"/>
              <a:t>31</a:t>
            </a:r>
            <a:r>
              <a:rPr lang="en-US" baseline="30000"/>
              <a:t>st</a:t>
            </a:r>
            <a:r>
              <a:rPr lang="en-US"/>
              <a:t> October 2014</a:t>
            </a:r>
            <a:endParaRPr lang="en-US" dirty="0"/>
          </a:p>
        </p:txBody>
      </p:sp>
      <p:sp>
        <p:nvSpPr>
          <p:cNvPr id="9" name="Footer Placeholder 8"/>
          <p:cNvSpPr>
            <a:spLocks noGrp="1"/>
          </p:cNvSpPr>
          <p:nvPr>
            <p:ph type="ftr" sz="quarter" idx="16"/>
          </p:nvPr>
        </p:nvSpPr>
        <p:spPr/>
        <p:txBody>
          <a:bodyPr/>
          <a:lstStyle>
            <a:lvl1pPr>
              <a:defRPr>
                <a:latin typeface="Arial"/>
                <a:cs typeface="Arial"/>
              </a:defRPr>
            </a:lvl1pPr>
          </a:lstStyle>
          <a:p>
            <a:r>
              <a:rPr lang="en-GB">
                <a:solidFill>
                  <a:srgbClr val="4C5156"/>
                </a:solidFill>
              </a:rPr>
              <a:t>Presentation title</a:t>
            </a:r>
            <a:endParaRPr lang="en-US" dirty="0">
              <a:solidFill>
                <a:srgbClr val="4C5156"/>
              </a:solidFill>
            </a:endParaRPr>
          </a:p>
        </p:txBody>
      </p:sp>
      <p:sp>
        <p:nvSpPr>
          <p:cNvPr id="10" name="Slide Number Placeholder 9"/>
          <p:cNvSpPr>
            <a:spLocks noGrp="1"/>
          </p:cNvSpPr>
          <p:nvPr>
            <p:ph type="sldNum" sz="quarter" idx="17"/>
          </p:nvPr>
        </p:nvSpPr>
        <p:spPr/>
        <p:txBody>
          <a:bodyPr/>
          <a:lstStyle>
            <a:lvl1pPr>
              <a:defRPr>
                <a:latin typeface="Arial"/>
                <a:cs typeface="Arial"/>
              </a:defRPr>
            </a:lvl1pPr>
          </a:lstStyle>
          <a:p>
            <a:fld id="{28ED40A3-BEA1-2645-9E17-452BD130FCD0}" type="slidenum">
              <a:rPr lang="en-US" smtClean="0"/>
              <a:pPr/>
              <a:t>‹#›</a:t>
            </a:fld>
            <a:endParaRPr lang="en-US" dirty="0"/>
          </a:p>
        </p:txBody>
      </p:sp>
    </p:spTree>
    <p:extLst>
      <p:ext uri="{BB962C8B-B14F-4D97-AF65-F5344CB8AC3E}">
        <p14:creationId xmlns:p14="http://schemas.microsoft.com/office/powerpoint/2010/main" val="9249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4.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5.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8914"/>
            <a:ext cx="7067128" cy="707886"/>
          </a:xfrm>
          <a:prstGeom prst="rect">
            <a:avLst/>
          </a:prstGeom>
        </p:spPr>
        <p:txBody>
          <a:bodyPr vert="horz" wrap="square" lIns="91440" tIns="45720" rIns="91440" bIns="45720" rtlCol="0" anchor="t" anchorCtr="0">
            <a:sp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484784"/>
            <a:ext cx="8229599" cy="487156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PistoiaAlliance_compact_colour_RGB.png"/>
          <p:cNvPicPr>
            <a:picLocks noChangeAspect="1"/>
          </p:cNvPicPr>
          <p:nvPr userDrawn="1"/>
        </p:nvPicPr>
        <p:blipFill>
          <a:blip r:embed="rId9"/>
          <a:stretch>
            <a:fillRect/>
          </a:stretch>
        </p:blipFill>
        <p:spPr>
          <a:xfrm>
            <a:off x="7750244" y="228600"/>
            <a:ext cx="936556" cy="838200"/>
          </a:xfrm>
          <a:prstGeom prst="rect">
            <a:avLst/>
          </a:prstGeom>
        </p:spPr>
      </p:pic>
      <p:sp>
        <p:nvSpPr>
          <p:cNvPr id="10" name="Slide Number Placeholder 5"/>
          <p:cNvSpPr txBox="1">
            <a:spLocks/>
          </p:cNvSpPr>
          <p:nvPr userDrawn="1"/>
        </p:nvSpPr>
        <p:spPr>
          <a:xfrm rot="16200000">
            <a:off x="8381999" y="5959475"/>
            <a:ext cx="11588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tint val="75000"/>
                  </a:schemeClr>
                </a:solidFill>
                <a:effectLst/>
                <a:uLnTx/>
                <a:uFillTx/>
                <a:latin typeface="Arial"/>
                <a:ea typeface="+mn-ea"/>
                <a:cs typeface="Arial"/>
              </a:rPr>
              <a:t>© Pistoia Alliance</a:t>
            </a:r>
          </a:p>
        </p:txBody>
      </p:sp>
      <p:sp>
        <p:nvSpPr>
          <p:cNvPr id="5" name="Footer Placeholder 4"/>
          <p:cNvSpPr>
            <a:spLocks noGrp="1"/>
          </p:cNvSpPr>
          <p:nvPr>
            <p:ph type="ftr" sz="quarter" idx="3"/>
          </p:nvPr>
        </p:nvSpPr>
        <p:spPr>
          <a:xfrm>
            <a:off x="1752600" y="6376244"/>
            <a:ext cx="6419800" cy="345232"/>
          </a:xfrm>
          <a:prstGeom prst="rect">
            <a:avLst/>
          </a:prstGeom>
        </p:spPr>
        <p:txBody>
          <a:bodyPr vert="horz" lIns="91440" tIns="45720" rIns="91440" bIns="45720" rtlCol="0" anchor="ctr" anchorCtr="0"/>
          <a:lstStyle>
            <a:lvl1pPr algn="l">
              <a:defRPr sz="1000">
                <a:solidFill>
                  <a:schemeClr val="tx1">
                    <a:tint val="75000"/>
                  </a:schemeClr>
                </a:solidFill>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4"/>
          </p:nvPr>
        </p:nvSpPr>
        <p:spPr>
          <a:xfrm>
            <a:off x="8172400" y="6376244"/>
            <a:ext cx="514400" cy="345232"/>
          </a:xfrm>
          <a:prstGeom prst="rect">
            <a:avLst/>
          </a:prstGeom>
        </p:spPr>
        <p:txBody>
          <a:bodyPr vert="horz" lIns="91440" tIns="45720" rIns="91440" bIns="45720" rtlCol="0" anchor="ctr"/>
          <a:lstStyle>
            <a:lvl1pPr algn="r">
              <a:defRPr sz="1000">
                <a:solidFill>
                  <a:srgbClr val="4C5156"/>
                </a:solidFill>
                <a:latin typeface="Arial"/>
                <a:cs typeface="Arial"/>
              </a:defRPr>
            </a:lvl1pPr>
          </a:lstStyle>
          <a:p>
            <a:fld id="{28ED40A3-BEA1-2645-9E17-452BD130FCD0}" type="slidenum">
              <a:rPr lang="en-US" smtClean="0"/>
              <a:pPr/>
              <a:t>‹#›</a:t>
            </a:fld>
            <a:endParaRPr lang="en-US" dirty="0"/>
          </a:p>
        </p:txBody>
      </p:sp>
      <p:sp>
        <p:nvSpPr>
          <p:cNvPr id="11" name="Date Placeholder 10"/>
          <p:cNvSpPr>
            <a:spLocks noGrp="1"/>
          </p:cNvSpPr>
          <p:nvPr>
            <p:ph type="dt" sz="half" idx="2"/>
          </p:nvPr>
        </p:nvSpPr>
        <p:spPr>
          <a:xfrm>
            <a:off x="457200" y="6376244"/>
            <a:ext cx="1295400" cy="345232"/>
          </a:xfrm>
          <a:prstGeom prst="rect">
            <a:avLst/>
          </a:prstGeom>
        </p:spPr>
        <p:txBody>
          <a:bodyPr vert="horz" lIns="91440" tIns="45720" rIns="91440" bIns="45720" rtlCol="0" anchor="ctr" anchorCtr="0"/>
          <a:lstStyle>
            <a:lvl1pPr algn="l">
              <a:defRPr sz="1000">
                <a:solidFill>
                  <a:srgbClr val="4C5156"/>
                </a:solidFill>
                <a:latin typeface="Arial"/>
                <a:cs typeface="Arial"/>
              </a:defRPr>
            </a:lvl1pPr>
          </a:lstStyle>
          <a:p>
            <a:r>
              <a:rPr lang="en-US"/>
              <a:t>31</a:t>
            </a:r>
            <a:r>
              <a:rPr lang="en-US" baseline="30000"/>
              <a:t>st</a:t>
            </a:r>
            <a:r>
              <a:rPr lang="en-US"/>
              <a:t> October 2014</a:t>
            </a:r>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7" r:id="rId2"/>
    <p:sldLayoutId id="2147483661" r:id="rId3"/>
    <p:sldLayoutId id="2147483662" r:id="rId4"/>
    <p:sldLayoutId id="2147483663" r:id="rId5"/>
    <p:sldLayoutId id="2147483664" r:id="rId6"/>
    <p:sldLayoutId id="2147483665" r:id="rId7"/>
  </p:sldLayoutIdLst>
  <p:hf hdr="0"/>
  <p:txStyles>
    <p:titleStyle>
      <a:lvl1pPr algn="l" defTabSz="457200" rtl="0" eaLnBrk="1" latinLnBrk="0" hangingPunct="1">
        <a:spcBef>
          <a:spcPct val="0"/>
        </a:spcBef>
        <a:buNone/>
        <a:defRPr sz="4000" kern="1200">
          <a:solidFill>
            <a:srgbClr val="249797"/>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b="0" i="0" kern="1200">
          <a:solidFill>
            <a:srgbClr val="4C5156"/>
          </a:solidFill>
          <a:latin typeface="Arial"/>
          <a:ea typeface="+mn-ea"/>
          <a:cs typeface="Arial"/>
        </a:defRPr>
      </a:lvl1pPr>
      <a:lvl2pPr marL="742950" indent="-285750" algn="l" defTabSz="457200" rtl="0" eaLnBrk="1" latinLnBrk="0" hangingPunct="1">
        <a:spcBef>
          <a:spcPct val="20000"/>
        </a:spcBef>
        <a:buFont typeface="Arial"/>
        <a:buChar char="–"/>
        <a:defRPr sz="2400" b="0" i="0" kern="1200">
          <a:solidFill>
            <a:srgbClr val="4C515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4C5156"/>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4pPr>
      <a:lvl5pPr marL="20574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8914"/>
            <a:ext cx="7067128" cy="707886"/>
          </a:xfrm>
          <a:prstGeom prst="rect">
            <a:avLst/>
          </a:prstGeom>
        </p:spPr>
        <p:txBody>
          <a:bodyPr vert="horz" wrap="square" lIns="91440" tIns="45720" rIns="91440" bIns="45720" rtlCol="0" anchor="t" anchorCtr="0">
            <a:sp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484784"/>
            <a:ext cx="8229599" cy="487156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PistoiaAlliance_compact_colour_RGB.png"/>
          <p:cNvPicPr>
            <a:picLocks noChangeAspect="1"/>
          </p:cNvPicPr>
          <p:nvPr userDrawn="1"/>
        </p:nvPicPr>
        <p:blipFill>
          <a:blip r:embed="rId9"/>
          <a:stretch>
            <a:fillRect/>
          </a:stretch>
        </p:blipFill>
        <p:spPr>
          <a:xfrm>
            <a:off x="7750244" y="228600"/>
            <a:ext cx="936556" cy="838200"/>
          </a:xfrm>
          <a:prstGeom prst="rect">
            <a:avLst/>
          </a:prstGeom>
        </p:spPr>
      </p:pic>
      <p:sp>
        <p:nvSpPr>
          <p:cNvPr id="10" name="Slide Number Placeholder 5"/>
          <p:cNvSpPr txBox="1">
            <a:spLocks/>
          </p:cNvSpPr>
          <p:nvPr userDrawn="1"/>
        </p:nvSpPr>
        <p:spPr>
          <a:xfrm rot="16200000">
            <a:off x="8381999" y="5959475"/>
            <a:ext cx="11588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defRPr/>
            </a:pPr>
            <a:r>
              <a:rPr lang="en-US" sz="800" dirty="0">
                <a:solidFill>
                  <a:srgbClr val="666E71">
                    <a:tint val="75000"/>
                  </a:srgbClr>
                </a:solidFill>
                <a:latin typeface="Arial"/>
                <a:cs typeface="Arial"/>
              </a:rPr>
              <a:t>© Pistoia Alliance</a:t>
            </a:r>
          </a:p>
        </p:txBody>
      </p:sp>
      <p:sp>
        <p:nvSpPr>
          <p:cNvPr id="5" name="Footer Placeholder 4"/>
          <p:cNvSpPr>
            <a:spLocks noGrp="1"/>
          </p:cNvSpPr>
          <p:nvPr>
            <p:ph type="ftr" sz="quarter" idx="3"/>
          </p:nvPr>
        </p:nvSpPr>
        <p:spPr>
          <a:xfrm>
            <a:off x="1752600" y="6376244"/>
            <a:ext cx="6419800" cy="345232"/>
          </a:xfrm>
          <a:prstGeom prst="rect">
            <a:avLst/>
          </a:prstGeom>
        </p:spPr>
        <p:txBody>
          <a:bodyPr vert="horz" lIns="91440" tIns="45720" rIns="91440" bIns="45720" rtlCol="0" anchor="ctr" anchorCtr="0"/>
          <a:lstStyle>
            <a:lvl1pPr algn="l">
              <a:defRPr sz="1000">
                <a:solidFill>
                  <a:schemeClr val="tx1">
                    <a:tint val="75000"/>
                  </a:schemeClr>
                </a:solidFill>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4"/>
          </p:nvPr>
        </p:nvSpPr>
        <p:spPr>
          <a:xfrm>
            <a:off x="8172400" y="6376244"/>
            <a:ext cx="514400" cy="345232"/>
          </a:xfrm>
          <a:prstGeom prst="rect">
            <a:avLst/>
          </a:prstGeom>
        </p:spPr>
        <p:txBody>
          <a:bodyPr vert="horz" lIns="91440" tIns="45720" rIns="91440" bIns="45720" rtlCol="0" anchor="ctr"/>
          <a:lstStyle>
            <a:lvl1pPr algn="r">
              <a:defRPr sz="1000">
                <a:solidFill>
                  <a:srgbClr val="4C5156"/>
                </a:solidFill>
                <a:latin typeface="Arial"/>
                <a:cs typeface="Arial"/>
              </a:defRPr>
            </a:lvl1pPr>
          </a:lstStyle>
          <a:p>
            <a:fld id="{28ED40A3-BEA1-2645-9E17-452BD130FCD0}" type="slidenum">
              <a:rPr lang="en-US" smtClean="0"/>
              <a:pPr/>
              <a:t>‹#›</a:t>
            </a:fld>
            <a:endParaRPr lang="en-US" dirty="0"/>
          </a:p>
        </p:txBody>
      </p:sp>
      <p:sp>
        <p:nvSpPr>
          <p:cNvPr id="11" name="Date Placeholder 10"/>
          <p:cNvSpPr>
            <a:spLocks noGrp="1"/>
          </p:cNvSpPr>
          <p:nvPr>
            <p:ph type="dt" sz="half" idx="2"/>
          </p:nvPr>
        </p:nvSpPr>
        <p:spPr>
          <a:xfrm>
            <a:off x="457200" y="6376244"/>
            <a:ext cx="1295400" cy="345232"/>
          </a:xfrm>
          <a:prstGeom prst="rect">
            <a:avLst/>
          </a:prstGeom>
        </p:spPr>
        <p:txBody>
          <a:bodyPr vert="horz" lIns="91440" tIns="45720" rIns="91440" bIns="45720" rtlCol="0" anchor="ctr" anchorCtr="0"/>
          <a:lstStyle>
            <a:lvl1pPr algn="l">
              <a:defRPr sz="1000">
                <a:solidFill>
                  <a:srgbClr val="4C5156"/>
                </a:solidFill>
                <a:latin typeface="Arial"/>
                <a:cs typeface="Arial"/>
              </a:defRPr>
            </a:lvl1pPr>
          </a:lstStyle>
          <a:p>
            <a:r>
              <a:rPr lang="en-US"/>
              <a:t>31</a:t>
            </a:r>
            <a:r>
              <a:rPr lang="en-US" baseline="30000"/>
              <a:t>st</a:t>
            </a:r>
            <a:r>
              <a:rPr lang="en-US"/>
              <a:t> October 2014</a:t>
            </a:r>
            <a:endParaRPr lang="en-US" dirty="0"/>
          </a:p>
        </p:txBody>
      </p:sp>
    </p:spTree>
    <p:extLst>
      <p:ext uri="{BB962C8B-B14F-4D97-AF65-F5344CB8AC3E}">
        <p14:creationId xmlns:p14="http://schemas.microsoft.com/office/powerpoint/2010/main" val="32161952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p:txStyles>
    <p:titleStyle>
      <a:lvl1pPr algn="l" defTabSz="457200" rtl="0" eaLnBrk="1" latinLnBrk="0" hangingPunct="1">
        <a:spcBef>
          <a:spcPct val="0"/>
        </a:spcBef>
        <a:buNone/>
        <a:defRPr sz="4000" kern="1200">
          <a:solidFill>
            <a:srgbClr val="249797"/>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b="0" i="0" kern="1200">
          <a:solidFill>
            <a:srgbClr val="4C5156"/>
          </a:solidFill>
          <a:latin typeface="Arial"/>
          <a:ea typeface="+mn-ea"/>
          <a:cs typeface="Arial"/>
        </a:defRPr>
      </a:lvl1pPr>
      <a:lvl2pPr marL="742950" indent="-285750" algn="l" defTabSz="457200" rtl="0" eaLnBrk="1" latinLnBrk="0" hangingPunct="1">
        <a:spcBef>
          <a:spcPct val="20000"/>
        </a:spcBef>
        <a:buFont typeface="Arial"/>
        <a:buChar char="–"/>
        <a:defRPr sz="2400" b="0" i="0" kern="1200">
          <a:solidFill>
            <a:srgbClr val="4C515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4C5156"/>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4pPr>
      <a:lvl5pPr marL="20574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8914"/>
            <a:ext cx="7067128" cy="707886"/>
          </a:xfrm>
          <a:prstGeom prst="rect">
            <a:avLst/>
          </a:prstGeom>
        </p:spPr>
        <p:txBody>
          <a:bodyPr vert="horz" wrap="square" lIns="91440" tIns="45720" rIns="91440" bIns="45720" rtlCol="0" anchor="t" anchorCtr="0">
            <a:sp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484784"/>
            <a:ext cx="8229599" cy="487156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PistoiaAlliance_compact_colour_RGB.png"/>
          <p:cNvPicPr>
            <a:picLocks noChangeAspect="1"/>
          </p:cNvPicPr>
          <p:nvPr userDrawn="1"/>
        </p:nvPicPr>
        <p:blipFill>
          <a:blip r:embed="rId9"/>
          <a:stretch>
            <a:fillRect/>
          </a:stretch>
        </p:blipFill>
        <p:spPr>
          <a:xfrm>
            <a:off x="7750244" y="228600"/>
            <a:ext cx="936556" cy="838200"/>
          </a:xfrm>
          <a:prstGeom prst="rect">
            <a:avLst/>
          </a:prstGeom>
        </p:spPr>
      </p:pic>
      <p:sp>
        <p:nvSpPr>
          <p:cNvPr id="10" name="Slide Number Placeholder 5"/>
          <p:cNvSpPr txBox="1">
            <a:spLocks/>
          </p:cNvSpPr>
          <p:nvPr userDrawn="1"/>
        </p:nvSpPr>
        <p:spPr>
          <a:xfrm rot="16200000">
            <a:off x="8381999" y="5959475"/>
            <a:ext cx="11588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defRPr/>
            </a:pPr>
            <a:r>
              <a:rPr lang="en-US" sz="800" dirty="0">
                <a:solidFill>
                  <a:srgbClr val="666E71">
                    <a:tint val="75000"/>
                  </a:srgbClr>
                </a:solidFill>
                <a:latin typeface="Arial"/>
                <a:cs typeface="Arial"/>
              </a:rPr>
              <a:t>© Pistoia Alliance</a:t>
            </a:r>
          </a:p>
        </p:txBody>
      </p:sp>
      <p:sp>
        <p:nvSpPr>
          <p:cNvPr id="5" name="Footer Placeholder 4"/>
          <p:cNvSpPr>
            <a:spLocks noGrp="1"/>
          </p:cNvSpPr>
          <p:nvPr>
            <p:ph type="ftr" sz="quarter" idx="3"/>
          </p:nvPr>
        </p:nvSpPr>
        <p:spPr>
          <a:xfrm>
            <a:off x="1752600" y="6376244"/>
            <a:ext cx="6419800" cy="345232"/>
          </a:xfrm>
          <a:prstGeom prst="rect">
            <a:avLst/>
          </a:prstGeom>
        </p:spPr>
        <p:txBody>
          <a:bodyPr vert="horz" lIns="91440" tIns="45720" rIns="91440" bIns="45720" rtlCol="0" anchor="ctr" anchorCtr="0"/>
          <a:lstStyle>
            <a:lvl1pPr algn="l">
              <a:defRPr sz="1000">
                <a:solidFill>
                  <a:schemeClr val="tx1">
                    <a:tint val="75000"/>
                  </a:schemeClr>
                </a:solidFill>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4"/>
          </p:nvPr>
        </p:nvSpPr>
        <p:spPr>
          <a:xfrm>
            <a:off x="8172400" y="6376244"/>
            <a:ext cx="514400" cy="345232"/>
          </a:xfrm>
          <a:prstGeom prst="rect">
            <a:avLst/>
          </a:prstGeom>
        </p:spPr>
        <p:txBody>
          <a:bodyPr vert="horz" lIns="91440" tIns="45720" rIns="91440" bIns="45720" rtlCol="0" anchor="ctr"/>
          <a:lstStyle>
            <a:lvl1pPr algn="r">
              <a:defRPr sz="1000">
                <a:solidFill>
                  <a:srgbClr val="4C5156"/>
                </a:solidFill>
                <a:latin typeface="Arial"/>
                <a:cs typeface="Arial"/>
              </a:defRPr>
            </a:lvl1pPr>
          </a:lstStyle>
          <a:p>
            <a:fld id="{28ED40A3-BEA1-2645-9E17-452BD130FCD0}" type="slidenum">
              <a:rPr lang="en-US" smtClean="0"/>
              <a:pPr/>
              <a:t>‹#›</a:t>
            </a:fld>
            <a:endParaRPr lang="en-US" dirty="0"/>
          </a:p>
        </p:txBody>
      </p:sp>
      <p:sp>
        <p:nvSpPr>
          <p:cNvPr id="11" name="Date Placeholder 10"/>
          <p:cNvSpPr>
            <a:spLocks noGrp="1"/>
          </p:cNvSpPr>
          <p:nvPr>
            <p:ph type="dt" sz="half" idx="2"/>
          </p:nvPr>
        </p:nvSpPr>
        <p:spPr>
          <a:xfrm>
            <a:off x="457200" y="6376244"/>
            <a:ext cx="1295400" cy="345232"/>
          </a:xfrm>
          <a:prstGeom prst="rect">
            <a:avLst/>
          </a:prstGeom>
        </p:spPr>
        <p:txBody>
          <a:bodyPr vert="horz" lIns="91440" tIns="45720" rIns="91440" bIns="45720" rtlCol="0" anchor="ctr" anchorCtr="0"/>
          <a:lstStyle>
            <a:lvl1pPr algn="l">
              <a:defRPr sz="1000">
                <a:solidFill>
                  <a:srgbClr val="4C5156"/>
                </a:solidFill>
                <a:latin typeface="Arial"/>
                <a:cs typeface="Arial"/>
              </a:defRPr>
            </a:lvl1pPr>
          </a:lstStyle>
          <a:p>
            <a:r>
              <a:rPr lang="en-US"/>
              <a:t>31</a:t>
            </a:r>
            <a:r>
              <a:rPr lang="en-US" baseline="30000"/>
              <a:t>st</a:t>
            </a:r>
            <a:r>
              <a:rPr lang="en-US"/>
              <a:t> October 2014</a:t>
            </a:r>
            <a:endParaRPr lang="en-US" dirty="0"/>
          </a:p>
        </p:txBody>
      </p:sp>
    </p:spTree>
    <p:extLst>
      <p:ext uri="{BB962C8B-B14F-4D97-AF65-F5344CB8AC3E}">
        <p14:creationId xmlns:p14="http://schemas.microsoft.com/office/powerpoint/2010/main" val="251011963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hf hdr="0"/>
  <p:txStyles>
    <p:titleStyle>
      <a:lvl1pPr algn="l" defTabSz="457200" rtl="0" eaLnBrk="1" latinLnBrk="0" hangingPunct="1">
        <a:spcBef>
          <a:spcPct val="0"/>
        </a:spcBef>
        <a:buNone/>
        <a:defRPr sz="4000" kern="1200">
          <a:solidFill>
            <a:srgbClr val="249797"/>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b="0" i="0" kern="1200">
          <a:solidFill>
            <a:srgbClr val="4C5156"/>
          </a:solidFill>
          <a:latin typeface="Arial"/>
          <a:ea typeface="+mn-ea"/>
          <a:cs typeface="Arial"/>
        </a:defRPr>
      </a:lvl1pPr>
      <a:lvl2pPr marL="742950" indent="-285750" algn="l" defTabSz="457200" rtl="0" eaLnBrk="1" latinLnBrk="0" hangingPunct="1">
        <a:spcBef>
          <a:spcPct val="20000"/>
        </a:spcBef>
        <a:buFont typeface="Arial"/>
        <a:buChar char="–"/>
        <a:defRPr sz="2400" b="0" i="0" kern="1200">
          <a:solidFill>
            <a:srgbClr val="4C515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4C5156"/>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4pPr>
      <a:lvl5pPr marL="20574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8914"/>
            <a:ext cx="7067128" cy="707886"/>
          </a:xfrm>
          <a:prstGeom prst="rect">
            <a:avLst/>
          </a:prstGeom>
        </p:spPr>
        <p:txBody>
          <a:bodyPr vert="horz" wrap="square" lIns="91440" tIns="45720" rIns="91440" bIns="45720" rtlCol="0" anchor="ctr" anchorCtr="0">
            <a:spAutoFit/>
          </a:bodyPr>
          <a:lstStyle/>
          <a:p>
            <a:r>
              <a:rPr lang="en-US" dirty="0"/>
              <a:t>Click to edit Master title style</a:t>
            </a:r>
          </a:p>
        </p:txBody>
      </p:sp>
      <p:sp>
        <p:nvSpPr>
          <p:cNvPr id="3" name="Text Placeholder 2"/>
          <p:cNvSpPr>
            <a:spLocks noGrp="1"/>
          </p:cNvSpPr>
          <p:nvPr>
            <p:ph type="body" idx="1"/>
          </p:nvPr>
        </p:nvSpPr>
        <p:spPr>
          <a:xfrm>
            <a:off x="457200" y="1484784"/>
            <a:ext cx="8229599" cy="48715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PistoiaAlliance_compact_colour_RGB.png"/>
          <p:cNvPicPr>
            <a:picLocks noChangeAspect="1"/>
          </p:cNvPicPr>
          <p:nvPr/>
        </p:nvPicPr>
        <p:blipFill>
          <a:blip r:embed="rId12"/>
          <a:stretch>
            <a:fillRect/>
          </a:stretch>
        </p:blipFill>
        <p:spPr>
          <a:xfrm>
            <a:off x="7750244" y="228600"/>
            <a:ext cx="936556" cy="838200"/>
          </a:xfrm>
          <a:prstGeom prst="rect">
            <a:avLst/>
          </a:prstGeom>
        </p:spPr>
      </p:pic>
      <p:sp>
        <p:nvSpPr>
          <p:cNvPr id="10" name="Slide Number Placeholder 5"/>
          <p:cNvSpPr txBox="1">
            <a:spLocks/>
          </p:cNvSpPr>
          <p:nvPr/>
        </p:nvSpPr>
        <p:spPr>
          <a:xfrm rot="16200000">
            <a:off x="8381999" y="5959475"/>
            <a:ext cx="115887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tint val="75000"/>
                  </a:schemeClr>
                </a:solidFill>
                <a:effectLst/>
                <a:uLnTx/>
                <a:uFillTx/>
                <a:latin typeface="Arial"/>
                <a:ea typeface="+mn-ea"/>
                <a:cs typeface="Arial"/>
              </a:rPr>
              <a:t>© Pistoia Alliance</a:t>
            </a:r>
          </a:p>
        </p:txBody>
      </p:sp>
      <p:sp>
        <p:nvSpPr>
          <p:cNvPr id="5" name="Footer Placeholder 4"/>
          <p:cNvSpPr>
            <a:spLocks noGrp="1"/>
          </p:cNvSpPr>
          <p:nvPr>
            <p:ph type="ftr" sz="quarter" idx="3"/>
          </p:nvPr>
        </p:nvSpPr>
        <p:spPr>
          <a:xfrm>
            <a:off x="1752600" y="6376244"/>
            <a:ext cx="6419800" cy="345232"/>
          </a:xfrm>
          <a:prstGeom prst="rect">
            <a:avLst/>
          </a:prstGeom>
        </p:spPr>
        <p:txBody>
          <a:bodyPr vert="horz" lIns="91440" tIns="45720" rIns="91440" bIns="45720" rtlCol="0" anchor="ctr" anchorCtr="0"/>
          <a:lstStyle>
            <a:lvl1pPr algn="l">
              <a:defRPr sz="1000">
                <a:solidFill>
                  <a:schemeClr val="tx1">
                    <a:tint val="75000"/>
                  </a:schemeClr>
                </a:solidFill>
                <a:latin typeface="Arial"/>
                <a:cs typeface="Arial"/>
              </a:defRPr>
            </a:lvl1pPr>
          </a:lstStyle>
          <a:p>
            <a:r>
              <a:rPr lang="en-GB">
                <a:solidFill>
                  <a:srgbClr val="4C5156"/>
                </a:solidFill>
              </a:rPr>
              <a:t>Presentation title</a:t>
            </a:r>
            <a:endParaRPr lang="en-US" dirty="0">
              <a:solidFill>
                <a:srgbClr val="4C5156"/>
              </a:solidFill>
            </a:endParaRPr>
          </a:p>
        </p:txBody>
      </p:sp>
      <p:sp>
        <p:nvSpPr>
          <p:cNvPr id="7" name="Slide Number Placeholder 6"/>
          <p:cNvSpPr>
            <a:spLocks noGrp="1"/>
          </p:cNvSpPr>
          <p:nvPr>
            <p:ph type="sldNum" sz="quarter" idx="4"/>
          </p:nvPr>
        </p:nvSpPr>
        <p:spPr>
          <a:xfrm>
            <a:off x="8172400" y="6376244"/>
            <a:ext cx="514400" cy="345232"/>
          </a:xfrm>
          <a:prstGeom prst="rect">
            <a:avLst/>
          </a:prstGeom>
        </p:spPr>
        <p:txBody>
          <a:bodyPr vert="horz" lIns="91440" tIns="45720" rIns="91440" bIns="45720" rtlCol="0" anchor="ctr"/>
          <a:lstStyle>
            <a:lvl1pPr algn="r">
              <a:defRPr sz="1000">
                <a:solidFill>
                  <a:srgbClr val="4C5156"/>
                </a:solidFill>
                <a:latin typeface="Arial"/>
                <a:cs typeface="Arial"/>
              </a:defRPr>
            </a:lvl1pPr>
          </a:lstStyle>
          <a:p>
            <a:fld id="{28ED40A3-BEA1-2645-9E17-452BD130FCD0}" type="slidenum">
              <a:rPr lang="en-US" smtClean="0"/>
              <a:pPr/>
              <a:t>‹#›</a:t>
            </a:fld>
            <a:endParaRPr lang="en-US" dirty="0"/>
          </a:p>
        </p:txBody>
      </p:sp>
      <p:sp>
        <p:nvSpPr>
          <p:cNvPr id="11" name="Date Placeholder 10"/>
          <p:cNvSpPr>
            <a:spLocks noGrp="1"/>
          </p:cNvSpPr>
          <p:nvPr>
            <p:ph type="dt" sz="half" idx="2"/>
          </p:nvPr>
        </p:nvSpPr>
        <p:spPr>
          <a:xfrm>
            <a:off x="457200" y="6376244"/>
            <a:ext cx="1295400" cy="345232"/>
          </a:xfrm>
          <a:prstGeom prst="rect">
            <a:avLst/>
          </a:prstGeom>
        </p:spPr>
        <p:txBody>
          <a:bodyPr vert="horz" lIns="91440" tIns="45720" rIns="91440" bIns="45720" rtlCol="0" anchor="ctr" anchorCtr="0"/>
          <a:lstStyle>
            <a:lvl1pPr algn="l">
              <a:defRPr sz="1000">
                <a:solidFill>
                  <a:srgbClr val="4C5156"/>
                </a:solidFill>
                <a:latin typeface="Arial"/>
                <a:cs typeface="Arial"/>
              </a:defRPr>
            </a:lvl1pPr>
          </a:lstStyle>
          <a:p>
            <a:r>
              <a:rPr lang="en-US"/>
              <a:t>31</a:t>
            </a:r>
            <a:r>
              <a:rPr lang="en-US" baseline="30000"/>
              <a:t>st</a:t>
            </a:r>
            <a:r>
              <a:rPr lang="en-US"/>
              <a:t> October 2014</a:t>
            </a:r>
            <a:endParaRPr lang="en-US" dirty="0"/>
          </a:p>
        </p:txBody>
      </p:sp>
    </p:spTree>
    <p:extLst>
      <p:ext uri="{BB962C8B-B14F-4D97-AF65-F5344CB8AC3E}">
        <p14:creationId xmlns:p14="http://schemas.microsoft.com/office/powerpoint/2010/main" val="154413968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hf hdr="0"/>
  <p:txStyles>
    <p:titleStyle>
      <a:lvl1pPr algn="l" defTabSz="457200" rtl="0" eaLnBrk="1" latinLnBrk="0" hangingPunct="1">
        <a:spcBef>
          <a:spcPct val="0"/>
        </a:spcBef>
        <a:buNone/>
        <a:defRPr sz="4000" kern="1200">
          <a:solidFill>
            <a:srgbClr val="249797"/>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b="0" i="0" kern="1200">
          <a:solidFill>
            <a:srgbClr val="4C5156"/>
          </a:solidFill>
          <a:latin typeface="Arial"/>
          <a:ea typeface="+mn-ea"/>
          <a:cs typeface="Arial"/>
        </a:defRPr>
      </a:lvl1pPr>
      <a:lvl2pPr marL="742950" indent="-285750" algn="l" defTabSz="457200" rtl="0" eaLnBrk="1" latinLnBrk="0" hangingPunct="1">
        <a:spcBef>
          <a:spcPct val="20000"/>
        </a:spcBef>
        <a:buFont typeface="Arial"/>
        <a:buChar char="–"/>
        <a:defRPr sz="2400" b="0" i="0" kern="1200">
          <a:solidFill>
            <a:srgbClr val="4C515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4C5156"/>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4pPr>
      <a:lvl5pPr marL="2057400" indent="-228600" algn="l" defTabSz="457200" rtl="0" eaLnBrk="1" latinLnBrk="0" hangingPunct="1">
        <a:spcBef>
          <a:spcPct val="20000"/>
        </a:spcBef>
        <a:buFont typeface="Arial"/>
        <a:buChar char="»"/>
        <a:defRPr sz="1800" b="0" i="0" kern="1200">
          <a:solidFill>
            <a:srgbClr val="4C515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18569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hdr="0"/>
  <p:txStyles>
    <p:titleStyle>
      <a:lvl1pPr algn="l" defTabSz="457200" rtl="0" eaLnBrk="1" latinLnBrk="0" hangingPunct="1">
        <a:spcBef>
          <a:spcPct val="0"/>
        </a:spcBef>
        <a:buNone/>
        <a:defRPr sz="4000" kern="1200">
          <a:solidFill>
            <a:srgbClr val="FFFFFF"/>
          </a:solidFill>
          <a:uFillTx/>
          <a:latin typeface="Open Sans Light"/>
          <a:ea typeface="+mj-ea"/>
          <a:cs typeface="Open Sans Light"/>
        </a:defRPr>
      </a:lvl1pPr>
    </p:titleStyle>
    <p:bodyStyle>
      <a:lvl1pPr marL="342900" indent="-342900" algn="l" defTabSz="457200" rtl="0" eaLnBrk="1" latinLnBrk="0" hangingPunct="1">
        <a:spcBef>
          <a:spcPct val="20000"/>
        </a:spcBef>
        <a:buFont typeface="Arial"/>
        <a:buChar char="•"/>
        <a:defRPr sz="2800" kern="1200">
          <a:solidFill>
            <a:srgbClr val="FFFFFF"/>
          </a:solidFill>
          <a:uFillTx/>
          <a:latin typeface="Open Sans Light"/>
          <a:ea typeface="+mn-ea"/>
          <a:cs typeface="Open Sans Light"/>
        </a:defRPr>
      </a:lvl1pPr>
      <a:lvl2pPr marL="742950" indent="-285750" algn="l" defTabSz="457200" rtl="0" eaLnBrk="1" latinLnBrk="0" hangingPunct="1">
        <a:spcBef>
          <a:spcPct val="20000"/>
        </a:spcBef>
        <a:buFont typeface="Arial"/>
        <a:buChar char="–"/>
        <a:defRPr sz="2400" kern="1200">
          <a:solidFill>
            <a:srgbClr val="FFFFFF"/>
          </a:solidFill>
          <a:uFillTx/>
          <a:latin typeface="Open Sans Light"/>
          <a:ea typeface="+mn-ea"/>
          <a:cs typeface="Open Sans Light"/>
        </a:defRPr>
      </a:lvl2pPr>
      <a:lvl3pPr marL="1143000" indent="-228600" algn="l" defTabSz="457200" rtl="0" eaLnBrk="1" latinLnBrk="0" hangingPunct="1">
        <a:spcBef>
          <a:spcPct val="20000"/>
        </a:spcBef>
        <a:buFont typeface="Arial"/>
        <a:buChar char="•"/>
        <a:defRPr sz="2000" kern="1200">
          <a:solidFill>
            <a:srgbClr val="FFFFFF"/>
          </a:solidFill>
          <a:uFillTx/>
          <a:latin typeface="Open Sans Light"/>
          <a:ea typeface="+mn-ea"/>
          <a:cs typeface="Open Sans Light"/>
        </a:defRPr>
      </a:lvl3pPr>
      <a:lvl4pPr marL="1600200" indent="-228600" algn="l" defTabSz="457200" rtl="0" eaLnBrk="1" latinLnBrk="0" hangingPunct="1">
        <a:spcBef>
          <a:spcPct val="20000"/>
        </a:spcBef>
        <a:buFont typeface="Arial"/>
        <a:buChar char="–"/>
        <a:defRPr sz="1800" kern="1200">
          <a:solidFill>
            <a:srgbClr val="FFFFFF"/>
          </a:solidFill>
          <a:uFillTx/>
          <a:latin typeface="Open Sans Light"/>
          <a:ea typeface="+mn-ea"/>
          <a:cs typeface="Open Sans Light"/>
        </a:defRPr>
      </a:lvl4pPr>
      <a:lvl5pPr marL="2057400" indent="-228600" algn="l" defTabSz="457200" rtl="0" eaLnBrk="1" latinLnBrk="0" hangingPunct="1">
        <a:spcBef>
          <a:spcPct val="20000"/>
        </a:spcBef>
        <a:buFont typeface="Arial"/>
        <a:buChar char="»"/>
        <a:defRPr sz="1800" kern="1200">
          <a:solidFill>
            <a:srgbClr val="FFFFFF"/>
          </a:solidFill>
          <a:uFillTx/>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uFillTx/>
              </a:rPr>
              <a:t>HELM and monomers</a:t>
            </a:r>
          </a:p>
        </p:txBody>
      </p:sp>
      <p:sp>
        <p:nvSpPr>
          <p:cNvPr id="8" name="Subtitle 7"/>
          <p:cNvSpPr>
            <a:spLocks noGrp="1"/>
          </p:cNvSpPr>
          <p:nvPr>
            <p:ph type="subTitle" idx="1"/>
          </p:nvPr>
        </p:nvSpPr>
        <p:spPr>
          <a:xfrm>
            <a:off x="611300" y="3239610"/>
            <a:ext cx="8001000" cy="461665"/>
          </a:xfrm>
        </p:spPr>
        <p:txBody>
          <a:bodyPr/>
          <a:lstStyle/>
          <a:p>
            <a:r>
              <a:rPr lang="en-US" dirty="0">
                <a:uFillTx/>
              </a:rPr>
              <a:t>Kick-off Meeting</a:t>
            </a:r>
          </a:p>
        </p:txBody>
      </p:sp>
      <p:sp>
        <p:nvSpPr>
          <p:cNvPr id="10" name="Text Placeholder 9"/>
          <p:cNvSpPr>
            <a:spLocks noGrp="1"/>
          </p:cNvSpPr>
          <p:nvPr>
            <p:ph type="body" sz="quarter" idx="12"/>
          </p:nvPr>
        </p:nvSpPr>
        <p:spPr/>
        <p:txBody>
          <a:bodyPr/>
          <a:lstStyle/>
          <a:p>
            <a:r>
              <a:rPr lang="en-US" dirty="0">
                <a:solidFill>
                  <a:schemeClr val="tx1"/>
                </a:solidFill>
                <a:uFillTx/>
              </a:rPr>
              <a:t>7</a:t>
            </a:r>
            <a:r>
              <a:rPr lang="en-US" baseline="30000" dirty="0">
                <a:solidFill>
                  <a:schemeClr val="tx1"/>
                </a:solidFill>
                <a:uFillTx/>
              </a:rPr>
              <a:t>th</a:t>
            </a:r>
            <a:r>
              <a:rPr lang="en-US" dirty="0">
                <a:solidFill>
                  <a:schemeClr val="tx1"/>
                </a:solidFill>
                <a:uFillTx/>
              </a:rPr>
              <a:t> September 2018</a:t>
            </a:r>
            <a:endParaRPr lang="en-US" dirty="0">
              <a:uFillTx/>
            </a:endParaRPr>
          </a:p>
        </p:txBody>
      </p:sp>
      <p:sp>
        <p:nvSpPr>
          <p:cNvPr id="11" name="Text Placeholder 10"/>
          <p:cNvSpPr>
            <a:spLocks noGrp="1"/>
          </p:cNvSpPr>
          <p:nvPr>
            <p:ph type="body" sz="quarter" idx="13"/>
          </p:nvPr>
        </p:nvSpPr>
        <p:spPr>
          <a:xfrm>
            <a:off x="685800" y="4800600"/>
            <a:ext cx="8001000" cy="701731"/>
          </a:xfrm>
        </p:spPr>
        <p:txBody>
          <a:bodyPr/>
          <a:lstStyle/>
          <a:p>
            <a:r>
              <a:rPr lang="en-US" dirty="0">
                <a:uFillTx/>
              </a:rPr>
              <a:t>HELM Manager: Claire Bellamy</a:t>
            </a:r>
          </a:p>
          <a:p>
            <a:r>
              <a:rPr lang="en-US" dirty="0">
                <a:uFillTx/>
              </a:rPr>
              <a:t>HELM Domain Lead: Sergio </a:t>
            </a:r>
            <a:r>
              <a:rPr lang="en-US" dirty="0" err="1">
                <a:uFillTx/>
              </a:rPr>
              <a:t>Rotstein</a:t>
            </a:r>
            <a:endParaRPr lang="en-US" dirty="0">
              <a:uFillTx/>
            </a:endParaRPr>
          </a:p>
        </p:txBody>
      </p:sp>
      <p:pic>
        <p:nvPicPr>
          <p:cNvPr id="12" name="FB1F45B8-119D-43F7-BC41-9AB4E47E34F3" descr="CB0BB25A-6207-4835-9E6F-B6B2462FAE90@gateway"/>
          <p:cNvPicPr>
            <a:picLocks noChangeAspect="1" noChangeArrowheads="1"/>
          </p:cNvPicPr>
          <p:nvPr/>
        </p:nvPicPr>
        <p:blipFill>
          <a:blip r:embed="rId3"/>
          <a:srcRect/>
          <a:stretch>
            <a:fillRect/>
          </a:stretch>
        </p:blipFill>
        <p:spPr bwMode="auto">
          <a:xfrm>
            <a:off x="251520" y="222770"/>
            <a:ext cx="2448272" cy="1148847"/>
          </a:xfrm>
          <a:prstGeom prst="rect">
            <a:avLst/>
          </a:prstGeom>
          <a:noFill/>
          <a:ln>
            <a:noFill/>
          </a:ln>
        </p:spPr>
      </p:pic>
    </p:spTree>
    <p:extLst>
      <p:ext uri="{BB962C8B-B14F-4D97-AF65-F5344CB8AC3E}">
        <p14:creationId xmlns:p14="http://schemas.microsoft.com/office/powerpoint/2010/main" val="1756574038"/>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6557"/>
            <a:ext cx="7067128" cy="707886"/>
          </a:xfrm>
        </p:spPr>
        <p:txBody>
          <a:bodyPr/>
          <a:lstStyle/>
          <a:p>
            <a:r>
              <a:rPr lang="en-GB" dirty="0"/>
              <a:t>Monomer.org</a:t>
            </a:r>
          </a:p>
        </p:txBody>
      </p:sp>
      <p:sp>
        <p:nvSpPr>
          <p:cNvPr id="3" name="Content Placeholder 2"/>
          <p:cNvSpPr>
            <a:spLocks noGrp="1"/>
          </p:cNvSpPr>
          <p:nvPr>
            <p:ph idx="1"/>
          </p:nvPr>
        </p:nvSpPr>
        <p:spPr>
          <a:xfrm>
            <a:off x="628173" y="1484784"/>
            <a:ext cx="7920880" cy="4752528"/>
          </a:xfrm>
        </p:spPr>
        <p:txBody>
          <a:bodyPr>
            <a:noAutofit/>
          </a:bodyPr>
          <a:lstStyle/>
          <a:p>
            <a:pPr marL="0" lvl="0" indent="0">
              <a:buNone/>
            </a:pPr>
            <a:r>
              <a:rPr lang="en-GB" sz="1800" dirty="0">
                <a:solidFill>
                  <a:schemeClr val="tx1">
                    <a:lumMod val="60000"/>
                    <a:lumOff val="40000"/>
                  </a:schemeClr>
                </a:solidFill>
              </a:rPr>
              <a:t>Monomer.org is now part of Carnegie Mellon University which will be apply for grants to develop it on. </a:t>
            </a:r>
          </a:p>
          <a:p>
            <a:pPr marL="0" lvl="0" indent="0">
              <a:buNone/>
            </a:pPr>
            <a:endParaRPr lang="en-GB" sz="1400" dirty="0">
              <a:solidFill>
                <a:schemeClr val="tx1">
                  <a:lumMod val="60000"/>
                  <a:lumOff val="40000"/>
                </a:schemeClr>
              </a:solidFill>
            </a:endParaRPr>
          </a:p>
          <a:p>
            <a:pPr marL="0" lvl="0" indent="0">
              <a:buNone/>
            </a:pPr>
            <a:r>
              <a:rPr lang="en-GB" sz="1800" dirty="0">
                <a:solidFill>
                  <a:schemeClr val="tx1">
                    <a:lumMod val="60000"/>
                    <a:lumOff val="40000"/>
                  </a:schemeClr>
                </a:solidFill>
              </a:rPr>
              <a:t>In the meantime the set developed within Ionis will be hosted at www.monomer.org. This includes a well curated set of nucleotide monomers and a more limited set of peptides. </a:t>
            </a:r>
          </a:p>
          <a:p>
            <a:pPr marL="0" indent="0">
              <a:buNone/>
            </a:pPr>
            <a:endParaRPr lang="en-GB" sz="1800" dirty="0">
              <a:solidFill>
                <a:schemeClr val="tx1">
                  <a:lumMod val="60000"/>
                  <a:lumOff val="40000"/>
                </a:schemeClr>
              </a:solidFill>
            </a:endParaRPr>
          </a:p>
          <a:p>
            <a:pPr marL="0" indent="0">
              <a:buNone/>
            </a:pPr>
            <a:r>
              <a:rPr lang="en-GB" sz="1800" dirty="0">
                <a:solidFill>
                  <a:schemeClr val="tx1">
                    <a:lumMod val="60000"/>
                    <a:lumOff val="40000"/>
                  </a:schemeClr>
                </a:solidFill>
              </a:rPr>
              <a:t>There are many areas that need to be developed:</a:t>
            </a:r>
          </a:p>
          <a:p>
            <a:r>
              <a:rPr lang="en-GB" sz="1800" dirty="0">
                <a:solidFill>
                  <a:schemeClr val="tx1">
                    <a:lumMod val="60000"/>
                    <a:lumOff val="40000"/>
                  </a:schemeClr>
                </a:solidFill>
              </a:rPr>
              <a:t>Governance structures</a:t>
            </a:r>
          </a:p>
          <a:p>
            <a:r>
              <a:rPr lang="en-GB" sz="1800" dirty="0">
                <a:solidFill>
                  <a:schemeClr val="tx1">
                    <a:lumMod val="60000"/>
                    <a:lumOff val="40000"/>
                  </a:schemeClr>
                </a:solidFill>
              </a:rPr>
              <a:t>Technical architecture</a:t>
            </a:r>
          </a:p>
          <a:p>
            <a:r>
              <a:rPr lang="en-GB" sz="1800" dirty="0">
                <a:solidFill>
                  <a:schemeClr val="tx1">
                    <a:lumMod val="60000"/>
                    <a:lumOff val="40000"/>
                  </a:schemeClr>
                </a:solidFill>
              </a:rPr>
              <a:t>Initial monomer set and </a:t>
            </a:r>
            <a:r>
              <a:rPr lang="en-GB" sz="1800" b="1" dirty="0"/>
              <a:t>guidelines for new monomers</a:t>
            </a:r>
          </a:p>
          <a:p>
            <a:r>
              <a:rPr lang="en-GB" sz="1800" dirty="0">
                <a:solidFill>
                  <a:schemeClr val="tx1">
                    <a:lumMod val="60000"/>
                    <a:lumOff val="40000"/>
                  </a:schemeClr>
                </a:solidFill>
              </a:rPr>
              <a:t>Ongoing curation process</a:t>
            </a:r>
          </a:p>
          <a:p>
            <a:endParaRPr lang="en-GB" sz="18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Tree>
    <p:extLst>
      <p:ext uri="{BB962C8B-B14F-4D97-AF65-F5344CB8AC3E}">
        <p14:creationId xmlns:p14="http://schemas.microsoft.com/office/powerpoint/2010/main" val="221921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7067128" cy="707886"/>
          </a:xfrm>
        </p:spPr>
        <p:txBody>
          <a:bodyPr/>
          <a:lstStyle/>
          <a:p>
            <a:r>
              <a:rPr lang="en-GB" dirty="0"/>
              <a:t>Questions..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
        <p:nvSpPr>
          <p:cNvPr id="9" name="Content Placeholder 2">
            <a:extLst>
              <a:ext uri="{FF2B5EF4-FFF2-40B4-BE49-F238E27FC236}">
                <a16:creationId xmlns:a16="http://schemas.microsoft.com/office/drawing/2014/main" id="{21BDBA91-733C-4D04-8E56-2A166BC07026}"/>
              </a:ext>
            </a:extLst>
          </p:cNvPr>
          <p:cNvSpPr>
            <a:spLocks noGrp="1"/>
          </p:cNvSpPr>
          <p:nvPr>
            <p:ph idx="1"/>
          </p:nvPr>
        </p:nvSpPr>
        <p:spPr>
          <a:xfrm>
            <a:off x="441038" y="1052736"/>
            <a:ext cx="8147248" cy="5616624"/>
          </a:xfrm>
        </p:spPr>
        <p:txBody>
          <a:bodyPr>
            <a:noAutofit/>
          </a:bodyPr>
          <a:lstStyle/>
          <a:p>
            <a:pPr marL="0" indent="0">
              <a:buNone/>
            </a:pPr>
            <a:r>
              <a:rPr lang="en-GB" sz="1600" dirty="0">
                <a:solidFill>
                  <a:schemeClr val="tx1">
                    <a:lumMod val="75000"/>
                  </a:schemeClr>
                </a:solidFill>
              </a:rPr>
              <a:t>Themes -  where should we start? </a:t>
            </a:r>
          </a:p>
          <a:p>
            <a:pPr marL="0" indent="0">
              <a:buNone/>
            </a:pPr>
            <a:endParaRPr lang="en-GB" altLang="en-US" sz="1600" dirty="0">
              <a:solidFill>
                <a:schemeClr val="tx1">
                  <a:lumMod val="75000"/>
                </a:schemeClr>
              </a:solidFill>
              <a:latin typeface="Arial" panose="020B0604020202020204" pitchFamily="34" charset="0"/>
            </a:endParaRPr>
          </a:p>
          <a:p>
            <a:pPr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What factors are most important when deciding on what a monomer is? Utility for the scientists and adherence to common usage? Theoretical purity and the ability to canonicalize using the monomer set? Adoption of a particular standard (which one?), reflection of the process by which the polymer was made? Something else? </a:t>
            </a:r>
            <a:endParaRPr lang="en-GB" altLang="en-US" sz="1600" dirty="0">
              <a:solidFill>
                <a:schemeClr val="tx1">
                  <a:lumMod val="75000"/>
                </a:schemeClr>
              </a:solidFill>
              <a:latin typeface="Arial" panose="020B0604020202020204" pitchFamily="34" charset="0"/>
              <a:ea typeface="Calibri" panose="020F0502020204030204" pitchFamily="34" charset="0"/>
            </a:endParaRPr>
          </a:p>
          <a:p>
            <a:pPr lvl="1"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When fragmenting polymers, how did you decide what a monomer was? Monomer vs dimer vs capping group.</a:t>
            </a:r>
          </a:p>
          <a:p>
            <a:pPr defTabSz="914400" eaLnBrk="0" fontAlgn="base" hangingPunct="0">
              <a:spcBef>
                <a:spcPct val="0"/>
              </a:spcBef>
              <a:spcAft>
                <a:spcPct val="0"/>
              </a:spcAft>
            </a:pPr>
            <a:endParaRPr lang="en-GB" altLang="en-US" sz="1600" dirty="0">
              <a:solidFill>
                <a:schemeClr val="tx1">
                  <a:lumMod val="75000"/>
                </a:schemeClr>
              </a:solidFill>
              <a:latin typeface="Arial" panose="020B0604020202020204" pitchFamily="34" charset="0"/>
              <a:ea typeface="Calibri" panose="020F0502020204030204" pitchFamily="34" charset="0"/>
            </a:endParaRPr>
          </a:p>
          <a:p>
            <a:pPr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How did you decide which polymer type various ‘ambiguous’ monomers were? E.g. in the current HELM test site Bua (butanoic acid) is a peptide monomer. Is this acceptable or should this be a CHEM? </a:t>
            </a:r>
          </a:p>
          <a:p>
            <a:pPr defTabSz="914400" eaLnBrk="0" fontAlgn="base" hangingPunct="0">
              <a:spcBef>
                <a:spcPct val="0"/>
              </a:spcBef>
              <a:spcAft>
                <a:spcPct val="0"/>
              </a:spcAft>
            </a:pPr>
            <a:endParaRPr lang="en-GB" altLang="en-US" sz="1600" dirty="0">
              <a:solidFill>
                <a:schemeClr val="tx1">
                  <a:lumMod val="75000"/>
                </a:schemeClr>
              </a:solidFill>
              <a:latin typeface="Arial" panose="020B0604020202020204" pitchFamily="34" charset="0"/>
              <a:ea typeface="Calibri" panose="020F0502020204030204" pitchFamily="34" charset="0"/>
            </a:endParaRPr>
          </a:p>
          <a:p>
            <a:pPr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How important is it, that capping groups reflect the chemistry? E.g. should different leaving groups be different monomers or is this not important? (think about protecting groups like BOC as well as H, OH etc.)</a:t>
            </a:r>
          </a:p>
          <a:p>
            <a:pPr defTabSz="914400" eaLnBrk="0" fontAlgn="base" hangingPunct="0">
              <a:spcBef>
                <a:spcPct val="0"/>
              </a:spcBef>
              <a:spcAft>
                <a:spcPct val="0"/>
              </a:spcAft>
            </a:pPr>
            <a:endParaRPr lang="en-GB" altLang="en-US" sz="1600" dirty="0">
              <a:solidFill>
                <a:schemeClr val="tx1">
                  <a:lumMod val="75000"/>
                </a:schemeClr>
              </a:solidFill>
              <a:latin typeface="Arial" panose="020B0604020202020204" pitchFamily="34" charset="0"/>
              <a:ea typeface="Times New Roman" panose="02020603050405020304" pitchFamily="18" charset="0"/>
            </a:endParaRPr>
          </a:p>
          <a:p>
            <a:pPr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Should we maximize the number of connection points for flexibility? Or should different numbers of connection points be different monomers? </a:t>
            </a:r>
          </a:p>
          <a:p>
            <a:pPr defTabSz="914400" eaLnBrk="0" fontAlgn="base" hangingPunct="0">
              <a:spcBef>
                <a:spcPct val="0"/>
              </a:spcBef>
              <a:spcAft>
                <a:spcPct val="0"/>
              </a:spcAft>
            </a:pPr>
            <a:endParaRPr lang="en-GB" altLang="en-US" sz="1600" dirty="0">
              <a:solidFill>
                <a:schemeClr val="tx1">
                  <a:lumMod val="75000"/>
                </a:schemeClr>
              </a:solidFill>
              <a:latin typeface="Arial" panose="020B0604020202020204" pitchFamily="34" charset="0"/>
              <a:ea typeface="Calibri" panose="020F0502020204030204" pitchFamily="34" charset="0"/>
            </a:endParaRPr>
          </a:p>
          <a:p>
            <a:pPr defTabSz="914400" eaLnBrk="0" fontAlgn="base" hangingPunct="0">
              <a:spcBef>
                <a:spcPct val="0"/>
              </a:spcBef>
              <a:spcAft>
                <a:spcPct val="0"/>
              </a:spcAft>
            </a:pPr>
            <a:r>
              <a:rPr lang="en-GB" altLang="en-US" sz="1600" dirty="0">
                <a:solidFill>
                  <a:schemeClr val="tx1">
                    <a:lumMod val="75000"/>
                  </a:schemeClr>
                </a:solidFill>
                <a:latin typeface="Arial" panose="020B0604020202020204" pitchFamily="34" charset="0"/>
                <a:ea typeface="Times New Roman" panose="02020603050405020304" pitchFamily="18" charset="0"/>
              </a:rPr>
              <a:t>How should we decide what monomers are named? </a:t>
            </a:r>
            <a:endParaRPr lang="en-GB" altLang="en-US" sz="1600" dirty="0">
              <a:solidFill>
                <a:schemeClr val="tx1">
                  <a:lumMod val="75000"/>
                </a:schemeClr>
              </a:solidFill>
              <a:latin typeface="Arial" panose="020B0604020202020204" pitchFamily="34" charset="0"/>
            </a:endParaRPr>
          </a:p>
          <a:p>
            <a:pPr marL="0" indent="0">
              <a:buNone/>
            </a:pPr>
            <a:endParaRPr lang="en-GB" sz="1600" dirty="0">
              <a:solidFill>
                <a:schemeClr val="tx1">
                  <a:lumMod val="75000"/>
                </a:schemeClr>
              </a:solidFill>
            </a:endParaRPr>
          </a:p>
        </p:txBody>
      </p:sp>
    </p:spTree>
    <p:extLst>
      <p:ext uri="{BB962C8B-B14F-4D97-AF65-F5344CB8AC3E}">
        <p14:creationId xmlns:p14="http://schemas.microsoft.com/office/powerpoint/2010/main" val="1388479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
        <p:nvSpPr>
          <p:cNvPr id="9" name="Content Placeholder 2">
            <a:extLst>
              <a:ext uri="{FF2B5EF4-FFF2-40B4-BE49-F238E27FC236}">
                <a16:creationId xmlns:a16="http://schemas.microsoft.com/office/drawing/2014/main" id="{21BDBA91-733C-4D04-8E56-2A166BC07026}"/>
              </a:ext>
            </a:extLst>
          </p:cNvPr>
          <p:cNvSpPr>
            <a:spLocks noGrp="1"/>
          </p:cNvSpPr>
          <p:nvPr>
            <p:ph idx="1"/>
          </p:nvPr>
        </p:nvSpPr>
        <p:spPr>
          <a:xfrm>
            <a:off x="489966" y="1463925"/>
            <a:ext cx="3101719" cy="1512168"/>
          </a:xfrm>
        </p:spPr>
        <p:txBody>
          <a:bodyPr>
            <a:normAutofit fontScale="92500" lnSpcReduction="10000"/>
          </a:bodyPr>
          <a:lstStyle/>
          <a:p>
            <a:pPr marL="0" indent="0">
              <a:buNone/>
            </a:pPr>
            <a:r>
              <a:rPr lang="en-GB" sz="1800" dirty="0"/>
              <a:t>Presentations from:</a:t>
            </a:r>
          </a:p>
          <a:p>
            <a:r>
              <a:rPr lang="en-GB" sz="1800" dirty="0" err="1"/>
              <a:t>ChEMBL</a:t>
            </a:r>
            <a:endParaRPr lang="en-GB" sz="1800" dirty="0"/>
          </a:p>
          <a:p>
            <a:r>
              <a:rPr lang="en-GB" sz="1800" dirty="0"/>
              <a:t>Novartis</a:t>
            </a:r>
          </a:p>
          <a:p>
            <a:r>
              <a:rPr lang="en-GB" sz="1800" dirty="0"/>
              <a:t>Norine</a:t>
            </a:r>
          </a:p>
          <a:p>
            <a:r>
              <a:rPr lang="en-GB" sz="1800" dirty="0"/>
              <a:t>PubChem/Next Move</a:t>
            </a:r>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pic>
        <p:nvPicPr>
          <p:cNvPr id="3" name="Picture 2">
            <a:extLst>
              <a:ext uri="{FF2B5EF4-FFF2-40B4-BE49-F238E27FC236}">
                <a16:creationId xmlns:a16="http://schemas.microsoft.com/office/drawing/2014/main" id="{BCBBFD24-7E00-4A36-AABB-96FCD561EF82}"/>
              </a:ext>
            </a:extLst>
          </p:cNvPr>
          <p:cNvPicPr>
            <a:picLocks noChangeAspect="1"/>
          </p:cNvPicPr>
          <p:nvPr/>
        </p:nvPicPr>
        <p:blipFill>
          <a:blip r:embed="rId2"/>
          <a:stretch>
            <a:fillRect/>
          </a:stretch>
        </p:blipFill>
        <p:spPr>
          <a:xfrm>
            <a:off x="4459044" y="1700808"/>
            <a:ext cx="3962400" cy="4095750"/>
          </a:xfrm>
          <a:prstGeom prst="rect">
            <a:avLst/>
          </a:prstGeom>
        </p:spPr>
      </p:pic>
      <p:sp>
        <p:nvSpPr>
          <p:cNvPr id="4" name="TextBox 3">
            <a:extLst>
              <a:ext uri="{FF2B5EF4-FFF2-40B4-BE49-F238E27FC236}">
                <a16:creationId xmlns:a16="http://schemas.microsoft.com/office/drawing/2014/main" id="{E2B4F2C9-24AA-48B6-BA29-9927482D1803}"/>
              </a:ext>
            </a:extLst>
          </p:cNvPr>
          <p:cNvSpPr txBox="1"/>
          <p:nvPr/>
        </p:nvSpPr>
        <p:spPr>
          <a:xfrm>
            <a:off x="3846976" y="2040941"/>
            <a:ext cx="1224136" cy="307777"/>
          </a:xfrm>
          <a:prstGeom prst="rect">
            <a:avLst/>
          </a:prstGeom>
          <a:noFill/>
        </p:spPr>
        <p:txBody>
          <a:bodyPr wrap="square" rtlCol="0">
            <a:spAutoFit/>
          </a:bodyPr>
          <a:lstStyle/>
          <a:p>
            <a:r>
              <a:rPr lang="en-GB" sz="1400" dirty="0">
                <a:solidFill>
                  <a:schemeClr val="tx1">
                    <a:lumMod val="50000"/>
                  </a:schemeClr>
                </a:solidFill>
              </a:rPr>
              <a:t>Short name</a:t>
            </a:r>
          </a:p>
        </p:txBody>
      </p:sp>
      <p:sp>
        <p:nvSpPr>
          <p:cNvPr id="7" name="TextBox 6">
            <a:extLst>
              <a:ext uri="{FF2B5EF4-FFF2-40B4-BE49-F238E27FC236}">
                <a16:creationId xmlns:a16="http://schemas.microsoft.com/office/drawing/2014/main" id="{FE8FDDB1-D8FF-42B4-A0B7-0BF896CE4B38}"/>
              </a:ext>
            </a:extLst>
          </p:cNvPr>
          <p:cNvSpPr txBox="1"/>
          <p:nvPr/>
        </p:nvSpPr>
        <p:spPr>
          <a:xfrm>
            <a:off x="3846976" y="3746460"/>
            <a:ext cx="1224136" cy="307777"/>
          </a:xfrm>
          <a:prstGeom prst="rect">
            <a:avLst/>
          </a:prstGeom>
          <a:noFill/>
        </p:spPr>
        <p:txBody>
          <a:bodyPr wrap="square" rtlCol="0">
            <a:spAutoFit/>
          </a:bodyPr>
          <a:lstStyle/>
          <a:p>
            <a:r>
              <a:rPr lang="en-GB" sz="1400" dirty="0">
                <a:solidFill>
                  <a:schemeClr val="tx1">
                    <a:lumMod val="50000"/>
                  </a:schemeClr>
                </a:solidFill>
              </a:rPr>
              <a:t>Longer name</a:t>
            </a:r>
          </a:p>
        </p:txBody>
      </p:sp>
      <p:sp>
        <p:nvSpPr>
          <p:cNvPr id="5" name="Right Brace 4">
            <a:extLst>
              <a:ext uri="{FF2B5EF4-FFF2-40B4-BE49-F238E27FC236}">
                <a16:creationId xmlns:a16="http://schemas.microsoft.com/office/drawing/2014/main" id="{12A1301A-3801-4CF6-9E11-ABCF6DA6C8B2}"/>
              </a:ext>
            </a:extLst>
          </p:cNvPr>
          <p:cNvSpPr/>
          <p:nvPr/>
        </p:nvSpPr>
        <p:spPr>
          <a:xfrm>
            <a:off x="6950774" y="2348718"/>
            <a:ext cx="144016" cy="576226"/>
          </a:xfrm>
          <a:prstGeom prst="rightBrace">
            <a:avLst/>
          </a:prstGeom>
          <a:ln w="28575">
            <a:tailEnd type="triangle"/>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GB">
              <a:solidFill>
                <a:schemeClr val="tx1">
                  <a:lumMod val="50000"/>
                </a:schemeClr>
              </a:solidFill>
            </a:endParaRPr>
          </a:p>
        </p:txBody>
      </p:sp>
      <p:sp>
        <p:nvSpPr>
          <p:cNvPr id="10" name="TextBox 9">
            <a:extLst>
              <a:ext uri="{FF2B5EF4-FFF2-40B4-BE49-F238E27FC236}">
                <a16:creationId xmlns:a16="http://schemas.microsoft.com/office/drawing/2014/main" id="{F84BDBBC-3F4B-4637-82C3-B348AB5BABB9}"/>
              </a:ext>
            </a:extLst>
          </p:cNvPr>
          <p:cNvSpPr txBox="1"/>
          <p:nvPr/>
        </p:nvSpPr>
        <p:spPr>
          <a:xfrm>
            <a:off x="7108651" y="2492223"/>
            <a:ext cx="1594520" cy="307777"/>
          </a:xfrm>
          <a:prstGeom prst="rect">
            <a:avLst/>
          </a:prstGeom>
          <a:noFill/>
        </p:spPr>
        <p:txBody>
          <a:bodyPr wrap="square" rtlCol="0">
            <a:spAutoFit/>
          </a:bodyPr>
          <a:lstStyle/>
          <a:p>
            <a:r>
              <a:rPr lang="en-GB" sz="1400" dirty="0">
                <a:solidFill>
                  <a:schemeClr val="tx1">
                    <a:lumMod val="50000"/>
                  </a:schemeClr>
                </a:solidFill>
              </a:rPr>
              <a:t>Chemical structure</a:t>
            </a:r>
          </a:p>
        </p:txBody>
      </p:sp>
      <p:cxnSp>
        <p:nvCxnSpPr>
          <p:cNvPr id="11" name="Straight Arrow Connector 10">
            <a:extLst>
              <a:ext uri="{FF2B5EF4-FFF2-40B4-BE49-F238E27FC236}">
                <a16:creationId xmlns:a16="http://schemas.microsoft.com/office/drawing/2014/main" id="{C6F90A80-DC8A-4BB8-B9F7-ACE86B985992}"/>
              </a:ext>
            </a:extLst>
          </p:cNvPr>
          <p:cNvCxnSpPr>
            <a:stCxn id="4" idx="3"/>
          </p:cNvCxnSpPr>
          <p:nvPr/>
        </p:nvCxnSpPr>
        <p:spPr>
          <a:xfrm flipV="1">
            <a:off x="5071112" y="2194829"/>
            <a:ext cx="357690" cy="1"/>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cxnSp>
        <p:nvCxnSpPr>
          <p:cNvPr id="12" name="Straight Arrow Connector 11">
            <a:extLst>
              <a:ext uri="{FF2B5EF4-FFF2-40B4-BE49-F238E27FC236}">
                <a16:creationId xmlns:a16="http://schemas.microsoft.com/office/drawing/2014/main" id="{CE52BC87-5438-4DE4-BEF2-4697124B8ADF}"/>
              </a:ext>
            </a:extLst>
          </p:cNvPr>
          <p:cNvCxnSpPr/>
          <p:nvPr/>
        </p:nvCxnSpPr>
        <p:spPr>
          <a:xfrm flipV="1">
            <a:off x="5044667" y="3900348"/>
            <a:ext cx="357690" cy="1"/>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sp>
        <p:nvSpPr>
          <p:cNvPr id="13" name="Right Brace 12">
            <a:extLst>
              <a:ext uri="{FF2B5EF4-FFF2-40B4-BE49-F238E27FC236}">
                <a16:creationId xmlns:a16="http://schemas.microsoft.com/office/drawing/2014/main" id="{AF50FFA6-CCC1-43AC-97CA-CA26C23A3714}"/>
              </a:ext>
            </a:extLst>
          </p:cNvPr>
          <p:cNvSpPr/>
          <p:nvPr/>
        </p:nvSpPr>
        <p:spPr>
          <a:xfrm>
            <a:off x="6959158" y="2978994"/>
            <a:ext cx="144016" cy="450006"/>
          </a:xfrm>
          <a:prstGeom prst="rightBrace">
            <a:avLst/>
          </a:prstGeom>
          <a:ln w="28575">
            <a:tailEnd type="triangle"/>
          </a:ln>
        </p:spPr>
        <p:style>
          <a:lnRef idx="1">
            <a:schemeClr val="accent5"/>
          </a:lnRef>
          <a:fillRef idx="0">
            <a:schemeClr val="accent5"/>
          </a:fillRef>
          <a:effectRef idx="0">
            <a:schemeClr val="accent5"/>
          </a:effectRef>
          <a:fontRef idx="minor">
            <a:schemeClr val="tx1"/>
          </a:fontRef>
        </p:style>
        <p:txBody>
          <a:bodyPr rtlCol="0" anchor="ctr"/>
          <a:lstStyle/>
          <a:p>
            <a:pPr algn="ctr"/>
            <a:endParaRPr lang="en-GB">
              <a:solidFill>
                <a:schemeClr val="tx1">
                  <a:lumMod val="50000"/>
                </a:schemeClr>
              </a:solidFill>
            </a:endParaRPr>
          </a:p>
        </p:txBody>
      </p:sp>
      <p:sp>
        <p:nvSpPr>
          <p:cNvPr id="14" name="TextBox 13">
            <a:extLst>
              <a:ext uri="{FF2B5EF4-FFF2-40B4-BE49-F238E27FC236}">
                <a16:creationId xmlns:a16="http://schemas.microsoft.com/office/drawing/2014/main" id="{16D4C988-3E24-4856-90E0-FFEE33A0C871}"/>
              </a:ext>
            </a:extLst>
          </p:cNvPr>
          <p:cNvSpPr txBox="1"/>
          <p:nvPr/>
        </p:nvSpPr>
        <p:spPr>
          <a:xfrm>
            <a:off x="7251858" y="3050108"/>
            <a:ext cx="1712630" cy="307777"/>
          </a:xfrm>
          <a:prstGeom prst="rect">
            <a:avLst/>
          </a:prstGeom>
          <a:noFill/>
        </p:spPr>
        <p:txBody>
          <a:bodyPr wrap="square" rtlCol="0">
            <a:spAutoFit/>
          </a:bodyPr>
          <a:lstStyle/>
          <a:p>
            <a:r>
              <a:rPr lang="en-GB" sz="1400" dirty="0">
                <a:solidFill>
                  <a:schemeClr val="tx1">
                    <a:lumMod val="50000"/>
                  </a:schemeClr>
                </a:solidFill>
              </a:rPr>
              <a:t>Peptide, RNA, CHEM</a:t>
            </a:r>
          </a:p>
        </p:txBody>
      </p:sp>
      <p:sp>
        <p:nvSpPr>
          <p:cNvPr id="15" name="TextBox 14">
            <a:extLst>
              <a:ext uri="{FF2B5EF4-FFF2-40B4-BE49-F238E27FC236}">
                <a16:creationId xmlns:a16="http://schemas.microsoft.com/office/drawing/2014/main" id="{3FF226B7-F9E8-4F05-92F8-EA901CCD6E50}"/>
              </a:ext>
            </a:extLst>
          </p:cNvPr>
          <p:cNvSpPr txBox="1"/>
          <p:nvPr/>
        </p:nvSpPr>
        <p:spPr>
          <a:xfrm>
            <a:off x="5576205" y="4849415"/>
            <a:ext cx="891135" cy="307777"/>
          </a:xfrm>
          <a:prstGeom prst="rect">
            <a:avLst/>
          </a:prstGeom>
          <a:noFill/>
        </p:spPr>
        <p:txBody>
          <a:bodyPr wrap="square" rtlCol="0">
            <a:spAutoFit/>
          </a:bodyPr>
          <a:lstStyle/>
          <a:p>
            <a:r>
              <a:rPr lang="en-GB" sz="1400" dirty="0">
                <a:solidFill>
                  <a:schemeClr val="tx1">
                    <a:lumMod val="50000"/>
                  </a:schemeClr>
                </a:solidFill>
              </a:rPr>
              <a:t>R groups</a:t>
            </a:r>
          </a:p>
        </p:txBody>
      </p:sp>
      <p:cxnSp>
        <p:nvCxnSpPr>
          <p:cNvPr id="16" name="Straight Arrow Connector 15">
            <a:extLst>
              <a:ext uri="{FF2B5EF4-FFF2-40B4-BE49-F238E27FC236}">
                <a16:creationId xmlns:a16="http://schemas.microsoft.com/office/drawing/2014/main" id="{7EA057E1-9340-4005-9265-75C66AFFB8BE}"/>
              </a:ext>
            </a:extLst>
          </p:cNvPr>
          <p:cNvCxnSpPr/>
          <p:nvPr/>
        </p:nvCxnSpPr>
        <p:spPr>
          <a:xfrm flipV="1">
            <a:off x="6427066" y="5005399"/>
            <a:ext cx="357690" cy="1"/>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sp>
        <p:nvSpPr>
          <p:cNvPr id="17" name="TextBox 16">
            <a:extLst>
              <a:ext uri="{FF2B5EF4-FFF2-40B4-BE49-F238E27FC236}">
                <a16:creationId xmlns:a16="http://schemas.microsoft.com/office/drawing/2014/main" id="{2971A50C-94B2-469D-83D9-D7C49A0F319F}"/>
              </a:ext>
            </a:extLst>
          </p:cNvPr>
          <p:cNvSpPr txBox="1"/>
          <p:nvPr/>
        </p:nvSpPr>
        <p:spPr>
          <a:xfrm>
            <a:off x="4619634" y="5497325"/>
            <a:ext cx="1968022" cy="307777"/>
          </a:xfrm>
          <a:prstGeom prst="rect">
            <a:avLst/>
          </a:prstGeom>
          <a:noFill/>
        </p:spPr>
        <p:txBody>
          <a:bodyPr wrap="square" rtlCol="0">
            <a:spAutoFit/>
          </a:bodyPr>
          <a:lstStyle/>
          <a:p>
            <a:r>
              <a:rPr lang="en-GB" sz="1400" dirty="0">
                <a:solidFill>
                  <a:schemeClr val="tx1">
                    <a:lumMod val="50000"/>
                  </a:schemeClr>
                </a:solidFill>
              </a:rPr>
              <a:t>Leaving group structure</a:t>
            </a:r>
          </a:p>
        </p:txBody>
      </p:sp>
      <p:cxnSp>
        <p:nvCxnSpPr>
          <p:cNvPr id="18" name="Straight Arrow Connector 17">
            <a:extLst>
              <a:ext uri="{FF2B5EF4-FFF2-40B4-BE49-F238E27FC236}">
                <a16:creationId xmlns:a16="http://schemas.microsoft.com/office/drawing/2014/main" id="{35AC5DDC-EAC6-47FA-A890-937E9F0A2106}"/>
              </a:ext>
            </a:extLst>
          </p:cNvPr>
          <p:cNvCxnSpPr/>
          <p:nvPr/>
        </p:nvCxnSpPr>
        <p:spPr>
          <a:xfrm flipV="1">
            <a:off x="6467340" y="5642096"/>
            <a:ext cx="357690" cy="1"/>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27043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
        <p:nvSpPr>
          <p:cNvPr id="9" name="Content Placeholder 2">
            <a:extLst>
              <a:ext uri="{FF2B5EF4-FFF2-40B4-BE49-F238E27FC236}">
                <a16:creationId xmlns:a16="http://schemas.microsoft.com/office/drawing/2014/main" id="{21BDBA91-733C-4D04-8E56-2A166BC07026}"/>
              </a:ext>
            </a:extLst>
          </p:cNvPr>
          <p:cNvSpPr>
            <a:spLocks noGrp="1"/>
          </p:cNvSpPr>
          <p:nvPr>
            <p:ph idx="1"/>
          </p:nvPr>
        </p:nvSpPr>
        <p:spPr>
          <a:xfrm>
            <a:off x="498376" y="1204080"/>
            <a:ext cx="8147248" cy="5175631"/>
          </a:xfrm>
        </p:spPr>
        <p:txBody>
          <a:bodyPr>
            <a:noAutofit/>
          </a:bodyPr>
          <a:lstStyle/>
          <a:p>
            <a:pPr marL="0" indent="0">
              <a:buNone/>
            </a:pPr>
            <a:r>
              <a:rPr lang="en-GB" sz="2000" dirty="0"/>
              <a:t>Actions:</a:t>
            </a:r>
          </a:p>
          <a:p>
            <a:pPr marL="0" indent="0">
              <a:buNone/>
            </a:pPr>
            <a:endParaRPr lang="en-GB" sz="1800" dirty="0"/>
          </a:p>
          <a:p>
            <a:pPr marL="0" indent="0">
              <a:buNone/>
            </a:pPr>
            <a:r>
              <a:rPr lang="en-GB" sz="1800" dirty="0"/>
              <a:t>Future meeting times</a:t>
            </a:r>
          </a:p>
          <a:p>
            <a:r>
              <a:rPr lang="en-GB" sz="1800" dirty="0"/>
              <a:t>Is this time once every 2 or 3 weeks OK for most people? </a:t>
            </a:r>
          </a:p>
          <a:p>
            <a:pPr marL="0" indent="0">
              <a:buNone/>
            </a:pPr>
            <a:endParaRPr lang="en-GB" sz="1800" dirty="0"/>
          </a:p>
          <a:p>
            <a:pPr marL="0" indent="0">
              <a:buNone/>
            </a:pPr>
            <a:r>
              <a:rPr lang="en-GB" sz="1800" dirty="0"/>
              <a:t>Can speakers send me their material? (including examples from Novartis)</a:t>
            </a:r>
          </a:p>
          <a:p>
            <a:pPr marL="0" indent="0">
              <a:buNone/>
            </a:pPr>
            <a:endParaRPr lang="en-GB" sz="1800" dirty="0"/>
          </a:p>
          <a:p>
            <a:endParaRPr lang="en-GB" sz="1800" dirty="0"/>
          </a:p>
          <a:p>
            <a:pPr marL="0" indent="0">
              <a:buNone/>
            </a:pPr>
            <a:endParaRPr lang="en-GB" sz="1800" dirty="0"/>
          </a:p>
          <a:p>
            <a:pPr marL="0" indent="0">
              <a:buNone/>
            </a:pPr>
            <a:endParaRPr lang="en-GB" sz="1800" dirty="0"/>
          </a:p>
          <a:p>
            <a:pPr marL="0" indent="0">
              <a:buNone/>
            </a:pPr>
            <a:r>
              <a:rPr lang="en-GB" sz="1800" dirty="0">
                <a:solidFill>
                  <a:schemeClr val="tx2"/>
                </a:solidFill>
              </a:rPr>
              <a:t>Risk</a:t>
            </a:r>
            <a:r>
              <a:rPr lang="en-GB" sz="1800" dirty="0"/>
              <a:t> </a:t>
            </a:r>
          </a:p>
          <a:p>
            <a:pPr marL="0" indent="0">
              <a:buNone/>
            </a:pPr>
            <a:r>
              <a:rPr lang="en-GB" sz="1800" dirty="0"/>
              <a:t>This is an area where is will be easy to disagree and spend a lot of time discussing options and not making a decision. </a:t>
            </a:r>
          </a:p>
          <a:p>
            <a:r>
              <a:rPr lang="en-GB" sz="1800" dirty="0"/>
              <a:t>I will set timelines for questions and it will be great to get timely feedback.</a:t>
            </a:r>
          </a:p>
          <a:p>
            <a:r>
              <a:rPr lang="en-GB" sz="1800" dirty="0"/>
              <a:t>All offers to prepare proposals are very welcome. </a:t>
            </a:r>
          </a:p>
        </p:txBody>
      </p:sp>
    </p:spTree>
    <p:extLst>
      <p:ext uri="{BB962C8B-B14F-4D97-AF65-F5344CB8AC3E}">
        <p14:creationId xmlns:p14="http://schemas.microsoft.com/office/powerpoint/2010/main" val="579519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uFillTx/>
              </a:rPr>
              <a:t>Backup slides</a:t>
            </a:r>
          </a:p>
        </p:txBody>
      </p:sp>
      <p:sp>
        <p:nvSpPr>
          <p:cNvPr id="8" name="Subtitle 7"/>
          <p:cNvSpPr>
            <a:spLocks noGrp="1"/>
          </p:cNvSpPr>
          <p:nvPr>
            <p:ph type="subTitle" idx="1"/>
          </p:nvPr>
        </p:nvSpPr>
        <p:spPr>
          <a:xfrm>
            <a:off x="611300" y="3239610"/>
            <a:ext cx="8001000" cy="461665"/>
          </a:xfrm>
        </p:spPr>
        <p:txBody>
          <a:bodyPr/>
          <a:lstStyle/>
          <a:p>
            <a:r>
              <a:rPr lang="en-US" dirty="0">
                <a:uFillTx/>
              </a:rPr>
              <a:t>Monomer Kick-off Meeting</a:t>
            </a:r>
          </a:p>
        </p:txBody>
      </p:sp>
      <p:sp>
        <p:nvSpPr>
          <p:cNvPr id="10" name="Text Placeholder 9"/>
          <p:cNvSpPr>
            <a:spLocks noGrp="1"/>
          </p:cNvSpPr>
          <p:nvPr>
            <p:ph type="body" sz="quarter" idx="12"/>
          </p:nvPr>
        </p:nvSpPr>
        <p:spPr/>
        <p:txBody>
          <a:bodyPr/>
          <a:lstStyle/>
          <a:p>
            <a:r>
              <a:rPr lang="en-US" dirty="0">
                <a:solidFill>
                  <a:schemeClr val="tx1"/>
                </a:solidFill>
                <a:uFillTx/>
              </a:rPr>
              <a:t>7</a:t>
            </a:r>
            <a:r>
              <a:rPr lang="en-US" baseline="30000" dirty="0">
                <a:solidFill>
                  <a:schemeClr val="tx1"/>
                </a:solidFill>
                <a:uFillTx/>
              </a:rPr>
              <a:t>th</a:t>
            </a:r>
            <a:r>
              <a:rPr lang="en-US" dirty="0">
                <a:solidFill>
                  <a:schemeClr val="tx1"/>
                </a:solidFill>
                <a:uFillTx/>
              </a:rPr>
              <a:t> September 2018</a:t>
            </a:r>
            <a:endParaRPr lang="en-US" dirty="0">
              <a:uFillTx/>
            </a:endParaRPr>
          </a:p>
        </p:txBody>
      </p:sp>
      <p:pic>
        <p:nvPicPr>
          <p:cNvPr id="12" name="FB1F45B8-119D-43F7-BC41-9AB4E47E34F3" descr="CB0BB25A-6207-4835-9E6F-B6B2462FAE90@gateway"/>
          <p:cNvPicPr>
            <a:picLocks noChangeAspect="1" noChangeArrowheads="1"/>
          </p:cNvPicPr>
          <p:nvPr/>
        </p:nvPicPr>
        <p:blipFill>
          <a:blip r:embed="rId3"/>
          <a:srcRect/>
          <a:stretch>
            <a:fillRect/>
          </a:stretch>
        </p:blipFill>
        <p:spPr bwMode="auto">
          <a:xfrm>
            <a:off x="251520" y="222770"/>
            <a:ext cx="2448272" cy="1148847"/>
          </a:xfrm>
          <a:prstGeom prst="rect">
            <a:avLst/>
          </a:prstGeom>
          <a:noFill/>
          <a:ln>
            <a:noFill/>
          </a:ln>
        </p:spPr>
      </p:pic>
      <p:sp>
        <p:nvSpPr>
          <p:cNvPr id="3" name="Text Placeholder 2">
            <a:extLst>
              <a:ext uri="{FF2B5EF4-FFF2-40B4-BE49-F238E27FC236}">
                <a16:creationId xmlns:a16="http://schemas.microsoft.com/office/drawing/2014/main" id="{CD26A42E-684C-49A9-BF59-FB0AA4DCD745}"/>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953151249"/>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Tricky decisions…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
        <p:nvSpPr>
          <p:cNvPr id="9" name="Content Placeholder 2">
            <a:extLst>
              <a:ext uri="{FF2B5EF4-FFF2-40B4-BE49-F238E27FC236}">
                <a16:creationId xmlns:a16="http://schemas.microsoft.com/office/drawing/2014/main" id="{21BDBA91-733C-4D04-8E56-2A166BC07026}"/>
              </a:ext>
            </a:extLst>
          </p:cNvPr>
          <p:cNvSpPr>
            <a:spLocks noGrp="1"/>
          </p:cNvSpPr>
          <p:nvPr>
            <p:ph idx="1"/>
          </p:nvPr>
        </p:nvSpPr>
        <p:spPr>
          <a:xfrm>
            <a:off x="323528" y="2051747"/>
            <a:ext cx="3744416" cy="1584176"/>
          </a:xfrm>
        </p:spPr>
        <p:txBody>
          <a:bodyPr>
            <a:normAutofit/>
          </a:bodyPr>
          <a:lstStyle/>
          <a:p>
            <a:pPr marL="0" indent="0">
              <a:buNone/>
            </a:pPr>
            <a:r>
              <a:rPr lang="pt-BR" sz="1800" b="1" dirty="0"/>
              <a:t>How many attachment points?</a:t>
            </a:r>
          </a:p>
          <a:p>
            <a:pPr marL="0" indent="0">
              <a:buNone/>
            </a:pPr>
            <a:r>
              <a:rPr lang="pt-BR" sz="1800" dirty="0"/>
              <a:t>Norine example</a:t>
            </a:r>
          </a:p>
          <a:p>
            <a:pPr marL="0" indent="0">
              <a:buNone/>
            </a:pPr>
            <a:r>
              <a:rPr lang="pt-BR" sz="1800" dirty="0"/>
              <a:t>3,4-dihydroxyphenylalanine</a:t>
            </a:r>
            <a:r>
              <a:rPr lang="pt-BR" sz="1200" dirty="0"/>
              <a:t> </a:t>
            </a:r>
          </a:p>
          <a:p>
            <a:pPr marL="0" indent="0">
              <a:buNone/>
            </a:pPr>
            <a:r>
              <a:rPr lang="pt-BR" sz="1800" dirty="0"/>
              <a:t>diOH-Phe</a:t>
            </a:r>
            <a:r>
              <a:rPr lang="pt-BR" sz="1200" dirty="0"/>
              <a:t> </a:t>
            </a:r>
            <a:r>
              <a:rPr lang="pt-BR" sz="1800" dirty="0"/>
              <a:t>A</a:t>
            </a:r>
            <a:endParaRPr lang="pt-BR" sz="1200" dirty="0"/>
          </a:p>
          <a:p>
            <a:pPr marL="0" indent="0">
              <a:buNone/>
            </a:pPr>
            <a:endParaRPr lang="en-GB" sz="1200" dirty="0"/>
          </a:p>
          <a:p>
            <a:pPr marL="0" indent="0">
              <a:buNone/>
            </a:pPr>
            <a:endParaRPr lang="en-GB" sz="1200" dirty="0"/>
          </a:p>
          <a:p>
            <a:endParaRPr lang="en-GB" sz="1200" dirty="0"/>
          </a:p>
          <a:p>
            <a:pPr marL="0" indent="0">
              <a:buNone/>
            </a:pPr>
            <a:endParaRPr lang="en-GB" sz="1200" dirty="0"/>
          </a:p>
        </p:txBody>
      </p:sp>
      <p:pic>
        <p:nvPicPr>
          <p:cNvPr id="3" name="Picture 2">
            <a:extLst>
              <a:ext uri="{FF2B5EF4-FFF2-40B4-BE49-F238E27FC236}">
                <a16:creationId xmlns:a16="http://schemas.microsoft.com/office/drawing/2014/main" id="{B21CC98A-418F-486F-BA4E-BEBA56B447E3}"/>
              </a:ext>
            </a:extLst>
          </p:cNvPr>
          <p:cNvPicPr>
            <a:picLocks noChangeAspect="1"/>
          </p:cNvPicPr>
          <p:nvPr/>
        </p:nvPicPr>
        <p:blipFill>
          <a:blip r:embed="rId2"/>
          <a:stretch>
            <a:fillRect/>
          </a:stretch>
        </p:blipFill>
        <p:spPr>
          <a:xfrm>
            <a:off x="6936705" y="1808202"/>
            <a:ext cx="1728192" cy="1927251"/>
          </a:xfrm>
          <a:prstGeom prst="rect">
            <a:avLst/>
          </a:prstGeom>
        </p:spPr>
      </p:pic>
      <p:pic>
        <p:nvPicPr>
          <p:cNvPr id="4" name="Picture 3">
            <a:extLst>
              <a:ext uri="{FF2B5EF4-FFF2-40B4-BE49-F238E27FC236}">
                <a16:creationId xmlns:a16="http://schemas.microsoft.com/office/drawing/2014/main" id="{A6CE1074-AC02-43F3-A699-937306C471D0}"/>
              </a:ext>
            </a:extLst>
          </p:cNvPr>
          <p:cNvPicPr>
            <a:picLocks noChangeAspect="1"/>
          </p:cNvPicPr>
          <p:nvPr/>
        </p:nvPicPr>
        <p:blipFill>
          <a:blip r:embed="rId3"/>
          <a:stretch>
            <a:fillRect/>
          </a:stretch>
        </p:blipFill>
        <p:spPr>
          <a:xfrm>
            <a:off x="4456732" y="1786804"/>
            <a:ext cx="1562100" cy="2076450"/>
          </a:xfrm>
          <a:prstGeom prst="rect">
            <a:avLst/>
          </a:prstGeom>
        </p:spPr>
      </p:pic>
      <p:sp>
        <p:nvSpPr>
          <p:cNvPr id="5" name="Arrow: Right 4">
            <a:extLst>
              <a:ext uri="{FF2B5EF4-FFF2-40B4-BE49-F238E27FC236}">
                <a16:creationId xmlns:a16="http://schemas.microsoft.com/office/drawing/2014/main" id="{81D6DF31-11A1-45CC-80E5-84AEF3F6F554}"/>
              </a:ext>
            </a:extLst>
          </p:cNvPr>
          <p:cNvSpPr/>
          <p:nvPr/>
        </p:nvSpPr>
        <p:spPr>
          <a:xfrm>
            <a:off x="6018832" y="2627811"/>
            <a:ext cx="947142" cy="216024"/>
          </a:xfrm>
          <a:prstGeom prst="rightArrow">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C8EDFB6-32B5-480D-9D48-9A1AE332DCEC}"/>
              </a:ext>
            </a:extLst>
          </p:cNvPr>
          <p:cNvSpPr/>
          <p:nvPr/>
        </p:nvSpPr>
        <p:spPr>
          <a:xfrm>
            <a:off x="4859390" y="3738518"/>
            <a:ext cx="3780587" cy="338554"/>
          </a:xfrm>
          <a:prstGeom prst="rect">
            <a:avLst/>
          </a:prstGeom>
        </p:spPr>
        <p:txBody>
          <a:bodyPr wrap="none">
            <a:spAutoFit/>
          </a:bodyPr>
          <a:lstStyle/>
          <a:p>
            <a:r>
              <a:rPr lang="pt-BR" sz="1600" dirty="0"/>
              <a:t>Is 5 enough or do we need more or fewer? </a:t>
            </a:r>
            <a:endParaRPr lang="en-GB" sz="1600" dirty="0"/>
          </a:p>
        </p:txBody>
      </p:sp>
      <p:sp>
        <p:nvSpPr>
          <p:cNvPr id="8" name="Rectangle 7">
            <a:extLst>
              <a:ext uri="{FF2B5EF4-FFF2-40B4-BE49-F238E27FC236}">
                <a16:creationId xmlns:a16="http://schemas.microsoft.com/office/drawing/2014/main" id="{3345D221-B918-4C78-982A-7C1C9084FB09}"/>
              </a:ext>
            </a:extLst>
          </p:cNvPr>
          <p:cNvSpPr/>
          <p:nvPr/>
        </p:nvSpPr>
        <p:spPr>
          <a:xfrm>
            <a:off x="502188" y="5729913"/>
            <a:ext cx="4572000" cy="646331"/>
          </a:xfrm>
          <a:prstGeom prst="rect">
            <a:avLst/>
          </a:prstGeom>
        </p:spPr>
        <p:txBody>
          <a:bodyPr>
            <a:spAutoFit/>
          </a:bodyPr>
          <a:lstStyle/>
          <a:p>
            <a:r>
              <a:rPr lang="en-GB" dirty="0"/>
              <a:t>nC6o	6-aminohexanol</a:t>
            </a:r>
          </a:p>
          <a:p>
            <a:r>
              <a:rPr lang="en-GB" dirty="0" err="1"/>
              <a:t>hxyno</a:t>
            </a:r>
            <a:r>
              <a:rPr lang="en-GB" dirty="0"/>
              <a:t>	Hexynyl alcohol</a:t>
            </a:r>
          </a:p>
        </p:txBody>
      </p:sp>
    </p:spTree>
    <p:extLst>
      <p:ext uri="{BB962C8B-B14F-4D97-AF65-F5344CB8AC3E}">
        <p14:creationId xmlns:p14="http://schemas.microsoft.com/office/powerpoint/2010/main" val="236323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914"/>
            <a:ext cx="8087792" cy="707886"/>
          </a:xfrm>
        </p:spPr>
        <p:txBody>
          <a:bodyPr/>
          <a:lstStyle/>
          <a:p>
            <a:r>
              <a:rPr lang="en-GB" dirty="0"/>
              <a:t>Monomer Kick-off meeting</a:t>
            </a:r>
          </a:p>
        </p:txBody>
      </p:sp>
      <p:sp>
        <p:nvSpPr>
          <p:cNvPr id="3" name="Content Placeholder 2"/>
          <p:cNvSpPr>
            <a:spLocks noGrp="1"/>
          </p:cNvSpPr>
          <p:nvPr>
            <p:ph idx="1"/>
          </p:nvPr>
        </p:nvSpPr>
        <p:spPr>
          <a:xfrm>
            <a:off x="683568" y="1700808"/>
            <a:ext cx="7213352" cy="3811340"/>
          </a:xfrm>
        </p:spPr>
        <p:txBody>
          <a:bodyPr>
            <a:normAutofit/>
          </a:bodyPr>
          <a:lstStyle/>
          <a:p>
            <a:pPr marL="0" indent="0">
              <a:buNone/>
            </a:pPr>
            <a:r>
              <a:rPr lang="en-GB" sz="2400" dirty="0"/>
              <a:t>Agenda</a:t>
            </a:r>
          </a:p>
          <a:p>
            <a:pPr marL="0" indent="0">
              <a:buNone/>
            </a:pPr>
            <a:endParaRPr lang="en-GB" sz="2400" dirty="0"/>
          </a:p>
          <a:p>
            <a:r>
              <a:rPr lang="en-GB" sz="2000" dirty="0"/>
              <a:t>Introduction</a:t>
            </a:r>
          </a:p>
          <a:p>
            <a:r>
              <a:rPr lang="en-GB" sz="2000" dirty="0"/>
              <a:t>History of HELM and monomers</a:t>
            </a:r>
          </a:p>
          <a:p>
            <a:r>
              <a:rPr lang="en-GB" sz="2000" dirty="0"/>
              <a:t>Presentations from HELM users</a:t>
            </a:r>
          </a:p>
          <a:p>
            <a:r>
              <a:rPr lang="en-GB" sz="2000" dirty="0"/>
              <a:t>Discussion and next steps</a:t>
            </a:r>
          </a:p>
          <a:p>
            <a:pPr marL="0" indent="0">
              <a:buNone/>
            </a:pPr>
            <a:endParaRPr lang="en-GB" sz="24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Tree>
    <p:extLst>
      <p:ext uri="{BB962C8B-B14F-4D97-AF65-F5344CB8AC3E}">
        <p14:creationId xmlns:p14="http://schemas.microsoft.com/office/powerpoint/2010/main" val="3466178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914"/>
            <a:ext cx="8087792" cy="707886"/>
          </a:xfrm>
        </p:spPr>
        <p:txBody>
          <a:bodyPr/>
          <a:lstStyle/>
          <a:p>
            <a:r>
              <a:rPr lang="en-GB" dirty="0"/>
              <a:t>Monomer Kick-off meeting</a:t>
            </a:r>
          </a:p>
        </p:txBody>
      </p:sp>
      <p:sp>
        <p:nvSpPr>
          <p:cNvPr id="3" name="Content Placeholder 2"/>
          <p:cNvSpPr>
            <a:spLocks noGrp="1"/>
          </p:cNvSpPr>
          <p:nvPr>
            <p:ph idx="1"/>
          </p:nvPr>
        </p:nvSpPr>
        <p:spPr>
          <a:xfrm>
            <a:off x="683568" y="1700808"/>
            <a:ext cx="7861424" cy="4459412"/>
          </a:xfrm>
        </p:spPr>
        <p:txBody>
          <a:bodyPr>
            <a:normAutofit lnSpcReduction="10000"/>
          </a:bodyPr>
          <a:lstStyle/>
          <a:p>
            <a:pPr marL="0" indent="0">
              <a:buNone/>
            </a:pPr>
            <a:r>
              <a:rPr lang="en-GB" sz="2000" dirty="0"/>
              <a:t>Aim of this meeting</a:t>
            </a:r>
          </a:p>
          <a:p>
            <a:endParaRPr lang="en-US" sz="1800" dirty="0"/>
          </a:p>
          <a:p>
            <a:r>
              <a:rPr lang="en-US" sz="1800" dirty="0"/>
              <a:t>To build understanding of the work already done using HELM monomers inside and outside the project. </a:t>
            </a:r>
          </a:p>
          <a:p>
            <a:endParaRPr lang="en-US" sz="1800" dirty="0"/>
          </a:p>
          <a:p>
            <a:r>
              <a:rPr lang="en-US" sz="1800" dirty="0"/>
              <a:t>To build understanding of the drive to create an common external monomer set. </a:t>
            </a:r>
          </a:p>
          <a:p>
            <a:pPr marL="0" indent="0">
              <a:buNone/>
            </a:pPr>
            <a:endParaRPr lang="en-US" sz="1800" dirty="0"/>
          </a:p>
          <a:p>
            <a:r>
              <a:rPr lang="en-US" sz="1800" dirty="0"/>
              <a:t>To decide whether we have the support to start a piece of work to define the principles of what makes a good HELM monomer set. </a:t>
            </a:r>
          </a:p>
          <a:p>
            <a:endParaRPr lang="en-US" sz="1800" dirty="0"/>
          </a:p>
          <a:p>
            <a:r>
              <a:rPr lang="en-US" sz="1800" dirty="0"/>
              <a:t>Gather together the questions and issues, so we can structure future discussions. </a:t>
            </a:r>
          </a:p>
          <a:p>
            <a:endParaRPr lang="en-US" sz="1800" dirty="0"/>
          </a:p>
          <a:p>
            <a:r>
              <a:rPr lang="en-US" sz="1800" dirty="0"/>
              <a:t>To agree next steps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Tree>
    <p:extLst>
      <p:ext uri="{BB962C8B-B14F-4D97-AF65-F5344CB8AC3E}">
        <p14:creationId xmlns:p14="http://schemas.microsoft.com/office/powerpoint/2010/main" val="298262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This Webinar is being recorded</a:t>
            </a:r>
          </a:p>
        </p:txBody>
      </p:sp>
      <p:pic>
        <p:nvPicPr>
          <p:cNvPr id="5" name="FB1F45B8-119D-43F7-BC41-9AB4E47E34F3" descr="CB0BB25A-6207-4835-9E6F-B6B2462FAE90@gateway"/>
          <p:cNvPicPr>
            <a:picLocks noChangeAspect="1" noChangeArrowheads="1"/>
          </p:cNvPicPr>
          <p:nvPr/>
        </p:nvPicPr>
        <p:blipFill>
          <a:blip r:embed="rId2"/>
          <a:srcRect/>
          <a:stretch>
            <a:fillRect/>
          </a:stretch>
        </p:blipFill>
        <p:spPr bwMode="auto">
          <a:xfrm>
            <a:off x="251520" y="222770"/>
            <a:ext cx="2448272" cy="1148847"/>
          </a:xfrm>
          <a:prstGeom prst="rect">
            <a:avLst/>
          </a:prstGeom>
          <a:noFill/>
          <a:ln>
            <a:noFill/>
          </a:ln>
        </p:spPr>
      </p:pic>
    </p:spTree>
    <p:extLst>
      <p:ext uri="{BB962C8B-B14F-4D97-AF65-F5344CB8AC3E}">
        <p14:creationId xmlns:p14="http://schemas.microsoft.com/office/powerpoint/2010/main" val="185547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67B7202-E70A-4618-81A2-3E4C9E798E60}"/>
              </a:ext>
            </a:extLst>
          </p:cNvPr>
          <p:cNvPicPr>
            <a:picLocks noChangeAspect="1"/>
          </p:cNvPicPr>
          <p:nvPr/>
        </p:nvPicPr>
        <p:blipFill>
          <a:blip r:embed="rId2"/>
          <a:stretch>
            <a:fillRect/>
          </a:stretch>
        </p:blipFill>
        <p:spPr>
          <a:xfrm>
            <a:off x="7236296" y="1571278"/>
            <a:ext cx="1697565" cy="3926383"/>
          </a:xfrm>
          <a:prstGeom prst="rect">
            <a:avLst/>
          </a:prstGeom>
        </p:spPr>
      </p:pic>
      <p:sp>
        <p:nvSpPr>
          <p:cNvPr id="2" name="Title 1"/>
          <p:cNvSpPr>
            <a:spLocks noGrp="1"/>
          </p:cNvSpPr>
          <p:nvPr>
            <p:ph type="title"/>
          </p:nvPr>
        </p:nvSpPr>
        <p:spPr>
          <a:xfrm>
            <a:off x="251520" y="156557"/>
            <a:ext cx="7067128" cy="707886"/>
          </a:xfrm>
        </p:spPr>
        <p:txBody>
          <a:bodyPr/>
          <a:lstStyle/>
          <a:p>
            <a:r>
              <a:rPr lang="en-GB" dirty="0"/>
              <a:t>History</a:t>
            </a:r>
          </a:p>
        </p:txBody>
      </p:sp>
      <p:sp>
        <p:nvSpPr>
          <p:cNvPr id="3" name="Content Placeholder 2"/>
          <p:cNvSpPr>
            <a:spLocks noGrp="1"/>
          </p:cNvSpPr>
          <p:nvPr>
            <p:ph idx="1"/>
          </p:nvPr>
        </p:nvSpPr>
        <p:spPr>
          <a:xfrm>
            <a:off x="236207" y="1124745"/>
            <a:ext cx="6928081" cy="5576698"/>
          </a:xfrm>
        </p:spPr>
        <p:txBody>
          <a:bodyPr>
            <a:normAutofit lnSpcReduction="10000"/>
          </a:bodyPr>
          <a:lstStyle/>
          <a:p>
            <a:pPr marL="0" indent="0">
              <a:buNone/>
            </a:pPr>
            <a:r>
              <a:rPr lang="en-GB" sz="1800" dirty="0"/>
              <a:t>HELM tools and definition released in 2013.</a:t>
            </a:r>
          </a:p>
          <a:p>
            <a:pPr marL="0" indent="0">
              <a:buNone/>
            </a:pPr>
            <a:endParaRPr lang="en-GB" sz="1800" dirty="0"/>
          </a:p>
          <a:p>
            <a:pPr marL="0" indent="0">
              <a:buNone/>
            </a:pPr>
            <a:r>
              <a:rPr lang="en-GB" sz="1800" dirty="0"/>
              <a:t>Monomer set was derived from the Pfizer internal set and is used in the online demo HELM tools today.</a:t>
            </a:r>
          </a:p>
          <a:p>
            <a:pPr marL="0" indent="0">
              <a:buNone/>
            </a:pPr>
            <a:endParaRPr lang="en-GB" sz="1800" dirty="0"/>
          </a:p>
          <a:p>
            <a:pPr marL="0" indent="0">
              <a:buNone/>
            </a:pPr>
            <a:r>
              <a:rPr lang="en-GB" sz="1800" dirty="0"/>
              <a:t>Initial adopters were pharma companies who generally wanted to use their own monomer sets aligned with their research projects</a:t>
            </a:r>
          </a:p>
          <a:p>
            <a:pPr marL="0" indent="0">
              <a:buNone/>
            </a:pPr>
            <a:endParaRPr lang="en-GB" sz="1800" dirty="0"/>
          </a:p>
          <a:p>
            <a:pPr marL="0" indent="0">
              <a:buNone/>
            </a:pPr>
            <a:r>
              <a:rPr lang="en-GB" sz="1800" dirty="0"/>
              <a:t>To facilitate communication between groups, HELM developed:</a:t>
            </a:r>
          </a:p>
          <a:p>
            <a:pPr marL="0" indent="0">
              <a:buNone/>
            </a:pPr>
            <a:endParaRPr lang="en-GB" sz="1800" dirty="0"/>
          </a:p>
          <a:p>
            <a:r>
              <a:rPr lang="en-GB" sz="1800" dirty="0"/>
              <a:t>In-line HELM – the ability to describe a monomer using SMILES within the HELM string and without fully registering it in the monomer set. </a:t>
            </a:r>
          </a:p>
          <a:p>
            <a:pPr lvl="1"/>
            <a:r>
              <a:rPr lang="en-GB" sz="1800" dirty="0"/>
              <a:t>PEPTIDE1{A.[[*:2]C(=O)[C@H](C)N([*:1])C].A}$$$$</a:t>
            </a:r>
          </a:p>
          <a:p>
            <a:pPr marL="457200" lvl="1" indent="0">
              <a:buNone/>
            </a:pPr>
            <a:endParaRPr lang="en-GB" sz="1600" dirty="0"/>
          </a:p>
          <a:p>
            <a:r>
              <a:rPr lang="en-GB" sz="1800" dirty="0" err="1"/>
              <a:t>xHELM</a:t>
            </a:r>
            <a:r>
              <a:rPr lang="en-GB" sz="1800" dirty="0"/>
              <a:t> – an xml format that allows the user to bundle the monomers required to interpret the HELM strings in the file. The toolkit enables you to import </a:t>
            </a:r>
            <a:r>
              <a:rPr lang="en-GB" sz="1800" dirty="0" err="1"/>
              <a:t>xHELM</a:t>
            </a:r>
            <a:r>
              <a:rPr lang="en-GB" sz="1800" dirty="0"/>
              <a:t> into an existing set-up with your own monomer set.</a:t>
            </a:r>
          </a:p>
          <a:p>
            <a:endParaRPr lang="en-GB" sz="1800" dirty="0"/>
          </a:p>
          <a:p>
            <a:pPr marL="0" indent="0">
              <a:buNone/>
            </a:pPr>
            <a:endParaRPr lang="en-GB" sz="18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Tree>
    <p:extLst>
      <p:ext uri="{BB962C8B-B14F-4D97-AF65-F5344CB8AC3E}">
        <p14:creationId xmlns:p14="http://schemas.microsoft.com/office/powerpoint/2010/main" val="69670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146BC8-BAE7-4E9D-86F0-EC292BD31343}"/>
              </a:ext>
            </a:extLst>
          </p:cNvPr>
          <p:cNvPicPr>
            <a:picLocks noChangeAspect="1"/>
          </p:cNvPicPr>
          <p:nvPr/>
        </p:nvPicPr>
        <p:blipFill rotWithShape="1">
          <a:blip r:embed="rId2"/>
          <a:srcRect l="12359" t="4004" r="6281" b="3960"/>
          <a:stretch/>
        </p:blipFill>
        <p:spPr>
          <a:xfrm>
            <a:off x="3825143" y="188640"/>
            <a:ext cx="5318858" cy="3384376"/>
          </a:xfrm>
          <a:prstGeom prst="rect">
            <a:avLst/>
          </a:prstGeom>
        </p:spPr>
      </p:pic>
      <p:sp>
        <p:nvSpPr>
          <p:cNvPr id="2" name="Title 1"/>
          <p:cNvSpPr>
            <a:spLocks noGrp="1"/>
          </p:cNvSpPr>
          <p:nvPr>
            <p:ph type="title"/>
          </p:nvPr>
        </p:nvSpPr>
        <p:spPr/>
        <p:txBody>
          <a:bodyPr/>
          <a:lstStyle/>
          <a:p>
            <a:r>
              <a:rPr lang="en-GB" dirty="0"/>
              <a:t>History</a:t>
            </a:r>
          </a:p>
        </p:txBody>
      </p:sp>
      <p:sp>
        <p:nvSpPr>
          <p:cNvPr id="3" name="Content Placeholder 2"/>
          <p:cNvSpPr>
            <a:spLocks noGrp="1"/>
          </p:cNvSpPr>
          <p:nvPr>
            <p:ph idx="1"/>
          </p:nvPr>
        </p:nvSpPr>
        <p:spPr>
          <a:xfrm>
            <a:off x="395536" y="2688392"/>
            <a:ext cx="4255969" cy="1687870"/>
          </a:xfrm>
        </p:spPr>
        <p:txBody>
          <a:bodyPr>
            <a:normAutofit/>
          </a:bodyPr>
          <a:lstStyle/>
          <a:p>
            <a:pPr marL="0" indent="0">
              <a:buNone/>
            </a:pPr>
            <a:r>
              <a:rPr lang="en-GB" sz="2000" dirty="0"/>
              <a:t>HELM has been adopted widely in the last 5 years and expanded beyond pharma companies. </a:t>
            </a:r>
          </a:p>
          <a:p>
            <a:pPr marL="0" indent="0">
              <a:buNone/>
            </a:pPr>
            <a:endParaRPr lang="en-GB" sz="20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
        <p:nvSpPr>
          <p:cNvPr id="4" name="Rectangle 3">
            <a:extLst>
              <a:ext uri="{FF2B5EF4-FFF2-40B4-BE49-F238E27FC236}">
                <a16:creationId xmlns:a16="http://schemas.microsoft.com/office/drawing/2014/main" id="{700B73FB-E4BC-4763-BE6C-546CC8A8150E}"/>
              </a:ext>
            </a:extLst>
          </p:cNvPr>
          <p:cNvSpPr/>
          <p:nvPr/>
        </p:nvSpPr>
        <p:spPr>
          <a:xfrm>
            <a:off x="398383" y="3807038"/>
            <a:ext cx="7969553" cy="2862322"/>
          </a:xfrm>
          <a:prstGeom prst="rect">
            <a:avLst/>
          </a:prstGeom>
        </p:spPr>
        <p:txBody>
          <a:bodyPr wrap="square">
            <a:spAutoFit/>
          </a:bodyPr>
          <a:lstStyle/>
          <a:p>
            <a:r>
              <a:rPr lang="en-GB" sz="2000" dirty="0">
                <a:solidFill>
                  <a:schemeClr val="tx1">
                    <a:lumMod val="75000"/>
                  </a:schemeClr>
                </a:solidFill>
              </a:rPr>
              <a:t>In particular we now have content providers defining biologics using HELM:</a:t>
            </a:r>
          </a:p>
          <a:p>
            <a:pPr marL="342900" indent="-342900">
              <a:buFont typeface="Arial" panose="020B0604020202020204" pitchFamily="34" charset="0"/>
              <a:buChar char="•"/>
            </a:pPr>
            <a:r>
              <a:rPr lang="en-GB" sz="2000" dirty="0" err="1">
                <a:solidFill>
                  <a:schemeClr val="tx1">
                    <a:lumMod val="75000"/>
                  </a:schemeClr>
                </a:solidFill>
              </a:rPr>
              <a:t>ChEMBL</a:t>
            </a:r>
            <a:endParaRPr lang="en-GB" sz="2000" dirty="0">
              <a:solidFill>
                <a:schemeClr val="tx1">
                  <a:lumMod val="75000"/>
                </a:schemeClr>
              </a:solidFill>
            </a:endParaRPr>
          </a:p>
          <a:p>
            <a:pPr marL="342900" indent="-342900">
              <a:buFont typeface="Arial" panose="020B0604020202020204" pitchFamily="34" charset="0"/>
              <a:buChar char="•"/>
            </a:pPr>
            <a:r>
              <a:rPr lang="en-GB" sz="2000" dirty="0">
                <a:solidFill>
                  <a:schemeClr val="tx1">
                    <a:lumMod val="75000"/>
                  </a:schemeClr>
                </a:solidFill>
              </a:rPr>
              <a:t>PubChem</a:t>
            </a:r>
          </a:p>
          <a:p>
            <a:pPr marL="342900" indent="-342900">
              <a:buFont typeface="Arial" panose="020B0604020202020204" pitchFamily="34" charset="0"/>
              <a:buChar char="•"/>
            </a:pPr>
            <a:r>
              <a:rPr lang="en-GB" sz="2000" dirty="0">
                <a:solidFill>
                  <a:schemeClr val="tx1">
                    <a:lumMod val="75000"/>
                  </a:schemeClr>
                </a:solidFill>
              </a:rPr>
              <a:t>Norine</a:t>
            </a:r>
          </a:p>
          <a:p>
            <a:r>
              <a:rPr lang="en-GB" sz="2000" dirty="0">
                <a:solidFill>
                  <a:schemeClr val="tx1">
                    <a:lumMod val="75000"/>
                  </a:schemeClr>
                </a:solidFill>
              </a:rPr>
              <a:t>And interest from more.</a:t>
            </a:r>
          </a:p>
          <a:p>
            <a:endParaRPr lang="en-GB" sz="2000" dirty="0">
              <a:solidFill>
                <a:schemeClr val="tx1">
                  <a:lumMod val="75000"/>
                </a:schemeClr>
              </a:solidFill>
            </a:endParaRPr>
          </a:p>
          <a:p>
            <a:r>
              <a:rPr lang="en-GB" sz="2000" dirty="0">
                <a:solidFill>
                  <a:schemeClr val="tx1">
                    <a:lumMod val="75000"/>
                  </a:schemeClr>
                </a:solidFill>
              </a:rPr>
              <a:t>We also have small companies who would like a starter-pack monomer set that can be adopted easily and be aligned to the majority of other HELM users. </a:t>
            </a:r>
          </a:p>
        </p:txBody>
      </p:sp>
    </p:spTree>
    <p:extLst>
      <p:ext uri="{BB962C8B-B14F-4D97-AF65-F5344CB8AC3E}">
        <p14:creationId xmlns:p14="http://schemas.microsoft.com/office/powerpoint/2010/main" val="135904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6557"/>
            <a:ext cx="7067128" cy="707886"/>
          </a:xfrm>
        </p:spPr>
        <p:txBody>
          <a:bodyPr/>
          <a:lstStyle/>
          <a:p>
            <a:r>
              <a:rPr lang="en-GB" dirty="0"/>
              <a:t>Public monomer sets</a:t>
            </a: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graphicFrame>
        <p:nvGraphicFramePr>
          <p:cNvPr id="10" name="Table 9">
            <a:extLst>
              <a:ext uri="{FF2B5EF4-FFF2-40B4-BE49-F238E27FC236}">
                <a16:creationId xmlns:a16="http://schemas.microsoft.com/office/drawing/2014/main" id="{5B853116-7049-479C-9529-A45B290BAA7D}"/>
              </a:ext>
            </a:extLst>
          </p:cNvPr>
          <p:cNvGraphicFramePr>
            <a:graphicFrameLocks noGrp="1"/>
          </p:cNvGraphicFramePr>
          <p:nvPr>
            <p:extLst>
              <p:ext uri="{D42A27DB-BD31-4B8C-83A1-F6EECF244321}">
                <p14:modId xmlns:p14="http://schemas.microsoft.com/office/powerpoint/2010/main" val="1556872897"/>
              </p:ext>
            </p:extLst>
          </p:nvPr>
        </p:nvGraphicFramePr>
        <p:xfrm>
          <a:off x="395536" y="1222517"/>
          <a:ext cx="8208912" cy="3931920"/>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1044072953"/>
                    </a:ext>
                  </a:extLst>
                </a:gridCol>
                <a:gridCol w="1584176">
                  <a:extLst>
                    <a:ext uri="{9D8B030D-6E8A-4147-A177-3AD203B41FA5}">
                      <a16:colId xmlns:a16="http://schemas.microsoft.com/office/drawing/2014/main" val="2388201877"/>
                    </a:ext>
                  </a:extLst>
                </a:gridCol>
                <a:gridCol w="3240360">
                  <a:extLst>
                    <a:ext uri="{9D8B030D-6E8A-4147-A177-3AD203B41FA5}">
                      <a16:colId xmlns:a16="http://schemas.microsoft.com/office/drawing/2014/main" val="814045200"/>
                    </a:ext>
                  </a:extLst>
                </a:gridCol>
              </a:tblGrid>
              <a:tr h="343909">
                <a:tc>
                  <a:txBody>
                    <a:bodyPr/>
                    <a:lstStyle/>
                    <a:p>
                      <a:r>
                        <a:rPr lang="en-GB" dirty="0"/>
                        <a:t>Monomer set</a:t>
                      </a:r>
                    </a:p>
                  </a:txBody>
                  <a:tcPr/>
                </a:tc>
                <a:tc>
                  <a:txBody>
                    <a:bodyPr/>
                    <a:lstStyle/>
                    <a:p>
                      <a:r>
                        <a:rPr lang="en-GB" dirty="0"/>
                        <a:t>Size (approx.)</a:t>
                      </a:r>
                    </a:p>
                  </a:txBody>
                  <a:tcPr/>
                </a:tc>
                <a:tc>
                  <a:txBody>
                    <a:bodyPr/>
                    <a:lstStyle/>
                    <a:p>
                      <a:r>
                        <a:rPr lang="en-GB" dirty="0"/>
                        <a:t>Comments</a:t>
                      </a:r>
                    </a:p>
                  </a:txBody>
                  <a:tcPr/>
                </a:tc>
                <a:extLst>
                  <a:ext uri="{0D108BD9-81ED-4DB2-BD59-A6C34878D82A}">
                    <a16:rowId xmlns:a16="http://schemas.microsoft.com/office/drawing/2014/main" val="3227301985"/>
                  </a:ext>
                </a:extLst>
              </a:tr>
              <a:tr h="343909">
                <a:tc>
                  <a:txBody>
                    <a:bodyPr/>
                    <a:lstStyle/>
                    <a:p>
                      <a:r>
                        <a:rPr lang="en-GB" dirty="0"/>
                        <a:t>HELM 1</a:t>
                      </a:r>
                    </a:p>
                  </a:txBody>
                  <a:tcPr/>
                </a:tc>
                <a:tc>
                  <a:txBody>
                    <a:bodyPr/>
                    <a:lstStyle/>
                    <a:p>
                      <a:r>
                        <a:rPr lang="en-GB" dirty="0"/>
                        <a:t>191</a:t>
                      </a:r>
                    </a:p>
                  </a:txBody>
                  <a:tcPr/>
                </a:tc>
                <a:tc>
                  <a:txBody>
                    <a:bodyPr/>
                    <a:lstStyle/>
                    <a:p>
                      <a:r>
                        <a:rPr lang="en-GB" dirty="0"/>
                        <a:t>Used in the HELM tools from the beginning</a:t>
                      </a:r>
                    </a:p>
                  </a:txBody>
                  <a:tcPr/>
                </a:tc>
                <a:extLst>
                  <a:ext uri="{0D108BD9-81ED-4DB2-BD59-A6C34878D82A}">
                    <a16:rowId xmlns:a16="http://schemas.microsoft.com/office/drawing/2014/main" val="423340282"/>
                  </a:ext>
                </a:extLst>
              </a:tr>
              <a:tr h="343909">
                <a:tc>
                  <a:txBody>
                    <a:bodyPr/>
                    <a:lstStyle/>
                    <a:p>
                      <a:r>
                        <a:rPr lang="en-GB" dirty="0"/>
                        <a:t>Ionis set (initial monomer.org set)</a:t>
                      </a:r>
                    </a:p>
                  </a:txBody>
                  <a:tcPr/>
                </a:tc>
                <a:tc>
                  <a:txBody>
                    <a:bodyPr/>
                    <a:lstStyle/>
                    <a:p>
                      <a:r>
                        <a:rPr lang="en-GB" dirty="0"/>
                        <a:t>553</a:t>
                      </a:r>
                    </a:p>
                  </a:txBody>
                  <a:tcPr/>
                </a:tc>
                <a:tc>
                  <a:txBody>
                    <a:bodyPr/>
                    <a:lstStyle/>
                    <a:p>
                      <a:r>
                        <a:rPr lang="en-GB" dirty="0"/>
                        <a:t>Enhanced nucleotide set. Documented approach to naming. Some differences with HELM1. </a:t>
                      </a:r>
                    </a:p>
                  </a:txBody>
                  <a:tcPr/>
                </a:tc>
                <a:extLst>
                  <a:ext uri="{0D108BD9-81ED-4DB2-BD59-A6C34878D82A}">
                    <a16:rowId xmlns:a16="http://schemas.microsoft.com/office/drawing/2014/main" val="3046276144"/>
                  </a:ext>
                </a:extLst>
              </a:tr>
              <a:tr h="343909">
                <a:tc>
                  <a:txBody>
                    <a:bodyPr/>
                    <a:lstStyle/>
                    <a:p>
                      <a:r>
                        <a:rPr lang="en-GB" dirty="0" err="1"/>
                        <a:t>ChEMBL</a:t>
                      </a:r>
                      <a:endParaRPr lang="en-GB" dirty="0"/>
                    </a:p>
                  </a:txBody>
                  <a:tcPr/>
                </a:tc>
                <a:tc>
                  <a:txBody>
                    <a:bodyPr/>
                    <a:lstStyle/>
                    <a:p>
                      <a:r>
                        <a:rPr lang="en-GB" dirty="0"/>
                        <a:t>2851</a:t>
                      </a:r>
                    </a:p>
                  </a:txBody>
                  <a:tcPr/>
                </a:tc>
                <a:tc>
                  <a:txBody>
                    <a:bodyPr/>
                    <a:lstStyle/>
                    <a:p>
                      <a:endParaRPr lang="en-GB" dirty="0"/>
                    </a:p>
                  </a:txBody>
                  <a:tcPr/>
                </a:tc>
                <a:extLst>
                  <a:ext uri="{0D108BD9-81ED-4DB2-BD59-A6C34878D82A}">
                    <a16:rowId xmlns:a16="http://schemas.microsoft.com/office/drawing/2014/main" val="2947840216"/>
                  </a:ext>
                </a:extLst>
              </a:tr>
              <a:tr h="343909">
                <a:tc>
                  <a:txBody>
                    <a:bodyPr/>
                    <a:lstStyle/>
                    <a:p>
                      <a:r>
                        <a:rPr lang="en-GB" dirty="0"/>
                        <a:t>Norine</a:t>
                      </a:r>
                    </a:p>
                  </a:txBody>
                  <a:tcPr/>
                </a:tc>
                <a:tc>
                  <a:txBody>
                    <a:bodyPr/>
                    <a:lstStyle/>
                    <a:p>
                      <a:r>
                        <a:rPr lang="en-GB" dirty="0"/>
                        <a:t>532</a:t>
                      </a:r>
                    </a:p>
                  </a:txBody>
                  <a:tcPr/>
                </a:tc>
                <a:tc>
                  <a:txBody>
                    <a:bodyPr/>
                    <a:lstStyle/>
                    <a:p>
                      <a:r>
                        <a:rPr lang="en-GB" dirty="0"/>
                        <a:t>Published in another form, but being converted into HELM</a:t>
                      </a:r>
                    </a:p>
                  </a:txBody>
                  <a:tcPr/>
                </a:tc>
                <a:extLst>
                  <a:ext uri="{0D108BD9-81ED-4DB2-BD59-A6C34878D82A}">
                    <a16:rowId xmlns:a16="http://schemas.microsoft.com/office/drawing/2014/main" val="2869923438"/>
                  </a:ext>
                </a:extLst>
              </a:tr>
              <a:tr h="343909">
                <a:tc>
                  <a:txBody>
                    <a:bodyPr/>
                    <a:lstStyle/>
                    <a:p>
                      <a:r>
                        <a:rPr lang="en-GB" dirty="0"/>
                        <a:t>PubChem? </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84542303"/>
                  </a:ext>
                </a:extLst>
              </a:tr>
              <a:tr h="343909">
                <a:tc>
                  <a:txBody>
                    <a:bodyPr/>
                    <a:lstStyle/>
                    <a:p>
                      <a:r>
                        <a:rPr lang="en-GB" dirty="0"/>
                        <a:t>Novartis</a:t>
                      </a:r>
                    </a:p>
                  </a:txBody>
                  <a:tcPr/>
                </a:tc>
                <a:tc>
                  <a:txBody>
                    <a:bodyPr/>
                    <a:lstStyle/>
                    <a:p>
                      <a:r>
                        <a:rPr lang="en-GB" dirty="0"/>
                        <a:t>55</a:t>
                      </a:r>
                    </a:p>
                  </a:txBody>
                  <a:tcPr/>
                </a:tc>
                <a:tc>
                  <a:txBody>
                    <a:bodyPr/>
                    <a:lstStyle/>
                    <a:p>
                      <a:r>
                        <a:rPr lang="en-GB" dirty="0"/>
                        <a:t>Oligonucleotides only</a:t>
                      </a:r>
                    </a:p>
                  </a:txBody>
                  <a:tcPr/>
                </a:tc>
                <a:extLst>
                  <a:ext uri="{0D108BD9-81ED-4DB2-BD59-A6C34878D82A}">
                    <a16:rowId xmlns:a16="http://schemas.microsoft.com/office/drawing/2014/main" val="1604629254"/>
                  </a:ext>
                </a:extLst>
              </a:tr>
            </a:tbl>
          </a:graphicData>
        </a:graphic>
      </p:graphicFrame>
      <p:sp>
        <p:nvSpPr>
          <p:cNvPr id="13" name="Rectangle 12">
            <a:extLst>
              <a:ext uri="{FF2B5EF4-FFF2-40B4-BE49-F238E27FC236}">
                <a16:creationId xmlns:a16="http://schemas.microsoft.com/office/drawing/2014/main" id="{7CCB34D4-A59C-485C-A884-00D802EF8C42}"/>
              </a:ext>
            </a:extLst>
          </p:cNvPr>
          <p:cNvSpPr/>
          <p:nvPr/>
        </p:nvSpPr>
        <p:spPr>
          <a:xfrm>
            <a:off x="457200" y="5360581"/>
            <a:ext cx="8363272" cy="1015663"/>
          </a:xfrm>
          <a:prstGeom prst="rect">
            <a:avLst/>
          </a:prstGeom>
        </p:spPr>
        <p:txBody>
          <a:bodyPr wrap="square">
            <a:spAutoFit/>
          </a:bodyPr>
          <a:lstStyle/>
          <a:p>
            <a:r>
              <a:rPr lang="en-GB" sz="2000" dirty="0"/>
              <a:t>A more published set of principles about what makes a good monomer set would help us create a common monomer set that all could adopt and give guidance to new adopters wanting to use their own. </a:t>
            </a:r>
          </a:p>
        </p:txBody>
      </p:sp>
    </p:spTree>
    <p:extLst>
      <p:ext uri="{BB962C8B-B14F-4D97-AF65-F5344CB8AC3E}">
        <p14:creationId xmlns:p14="http://schemas.microsoft.com/office/powerpoint/2010/main" val="131958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6557"/>
            <a:ext cx="7067128" cy="707886"/>
          </a:xfrm>
        </p:spPr>
        <p:txBody>
          <a:bodyPr/>
          <a:lstStyle/>
          <a:p>
            <a:r>
              <a:rPr lang="en-GB" dirty="0"/>
              <a:t>Monomer.org</a:t>
            </a:r>
          </a:p>
        </p:txBody>
      </p:sp>
      <p:sp>
        <p:nvSpPr>
          <p:cNvPr id="3" name="Content Placeholder 2"/>
          <p:cNvSpPr>
            <a:spLocks noGrp="1"/>
          </p:cNvSpPr>
          <p:nvPr>
            <p:ph idx="1"/>
          </p:nvPr>
        </p:nvSpPr>
        <p:spPr>
          <a:xfrm>
            <a:off x="395536" y="864443"/>
            <a:ext cx="8496944" cy="1711495"/>
          </a:xfrm>
        </p:spPr>
        <p:txBody>
          <a:bodyPr>
            <a:noAutofit/>
          </a:bodyPr>
          <a:lstStyle/>
          <a:p>
            <a:pPr marL="0" indent="0">
              <a:buNone/>
            </a:pPr>
            <a:r>
              <a:rPr lang="en-US" sz="1800" dirty="0"/>
              <a:t>Concept – a world-wide monomer reference</a:t>
            </a:r>
          </a:p>
          <a:p>
            <a:r>
              <a:rPr lang="en-US" sz="1800" dirty="0"/>
              <a:t>To include </a:t>
            </a:r>
          </a:p>
          <a:p>
            <a:pPr lvl="1"/>
            <a:r>
              <a:rPr lang="en-US" sz="1800" dirty="0"/>
              <a:t>a curated central set</a:t>
            </a:r>
          </a:p>
          <a:p>
            <a:pPr lvl="1"/>
            <a:r>
              <a:rPr lang="en-US" sz="1800" dirty="0"/>
              <a:t>A location where organizations can publish their own sets. </a:t>
            </a:r>
          </a:p>
          <a:p>
            <a:r>
              <a:rPr lang="en-US" sz="1800" dirty="0"/>
              <a:t>Monomer.org will allow translation between organizations</a:t>
            </a:r>
          </a:p>
          <a:p>
            <a:endParaRPr lang="en-US" sz="18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pic>
        <p:nvPicPr>
          <p:cNvPr id="8" name="Picture 7">
            <a:extLst>
              <a:ext uri="{FF2B5EF4-FFF2-40B4-BE49-F238E27FC236}">
                <a16:creationId xmlns:a16="http://schemas.microsoft.com/office/drawing/2014/main" id="{0C466D85-CBCF-4CE0-8CB7-12605232CB59}"/>
              </a:ext>
            </a:extLst>
          </p:cNvPr>
          <p:cNvPicPr>
            <a:picLocks noChangeAspect="1"/>
          </p:cNvPicPr>
          <p:nvPr/>
        </p:nvPicPr>
        <p:blipFill>
          <a:blip r:embed="rId2"/>
          <a:stretch>
            <a:fillRect/>
          </a:stretch>
        </p:blipFill>
        <p:spPr>
          <a:xfrm>
            <a:off x="1493230" y="2926931"/>
            <a:ext cx="6157540" cy="3794545"/>
          </a:xfrm>
          <a:prstGeom prst="rect">
            <a:avLst/>
          </a:prstGeom>
        </p:spPr>
      </p:pic>
    </p:spTree>
    <p:extLst>
      <p:ext uri="{BB962C8B-B14F-4D97-AF65-F5344CB8AC3E}">
        <p14:creationId xmlns:p14="http://schemas.microsoft.com/office/powerpoint/2010/main" val="147062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6557"/>
            <a:ext cx="7067128" cy="707886"/>
          </a:xfrm>
        </p:spPr>
        <p:txBody>
          <a:bodyPr/>
          <a:lstStyle/>
          <a:p>
            <a:r>
              <a:rPr lang="en-GB" dirty="0"/>
              <a:t>Monomer.org</a:t>
            </a:r>
          </a:p>
        </p:txBody>
      </p:sp>
      <p:sp>
        <p:nvSpPr>
          <p:cNvPr id="3" name="Content Placeholder 2"/>
          <p:cNvSpPr>
            <a:spLocks noGrp="1"/>
          </p:cNvSpPr>
          <p:nvPr>
            <p:ph idx="1"/>
          </p:nvPr>
        </p:nvSpPr>
        <p:spPr>
          <a:xfrm>
            <a:off x="628173" y="1484784"/>
            <a:ext cx="7920880" cy="4752528"/>
          </a:xfrm>
        </p:spPr>
        <p:txBody>
          <a:bodyPr>
            <a:noAutofit/>
          </a:bodyPr>
          <a:lstStyle/>
          <a:p>
            <a:pPr marL="0" indent="0">
              <a:buNone/>
            </a:pPr>
            <a:r>
              <a:rPr lang="en-GB" sz="1800" dirty="0"/>
              <a:t>Monomer.org is now part of Carnegie Mellon University which will be apply for grants to develop it on. </a:t>
            </a:r>
          </a:p>
          <a:p>
            <a:pPr marL="0" indent="0">
              <a:buNone/>
            </a:pPr>
            <a:endParaRPr lang="en-GB" sz="1400" dirty="0"/>
          </a:p>
          <a:p>
            <a:pPr marL="0" indent="0">
              <a:buNone/>
            </a:pPr>
            <a:r>
              <a:rPr lang="en-GB" sz="1800" dirty="0"/>
              <a:t>In the meantime the set developed within Ionis will be hosted at www.monomer.org. This includes a well curated set of nucleotide monomers and a more limited set of peptides. </a:t>
            </a:r>
          </a:p>
          <a:p>
            <a:pPr marL="0" indent="0">
              <a:buNone/>
            </a:pPr>
            <a:endParaRPr lang="en-GB" sz="1800" dirty="0"/>
          </a:p>
          <a:p>
            <a:pPr marL="0" indent="0">
              <a:buNone/>
            </a:pPr>
            <a:r>
              <a:rPr lang="en-GB" sz="1800" dirty="0"/>
              <a:t>There are many areas that need to be developed:</a:t>
            </a:r>
          </a:p>
          <a:p>
            <a:r>
              <a:rPr lang="en-GB" sz="1800" dirty="0"/>
              <a:t>Governance structures</a:t>
            </a:r>
          </a:p>
          <a:p>
            <a:r>
              <a:rPr lang="en-GB" sz="1800" dirty="0"/>
              <a:t>Technical architecture</a:t>
            </a:r>
          </a:p>
          <a:p>
            <a:r>
              <a:rPr lang="en-GB" sz="1800" dirty="0"/>
              <a:t>Initial monomer set and guidelines for new monomers</a:t>
            </a:r>
          </a:p>
          <a:p>
            <a:r>
              <a:rPr lang="en-GB" sz="1800" dirty="0"/>
              <a:t>Ongoing curation process</a:t>
            </a:r>
          </a:p>
          <a:p>
            <a:endParaRPr lang="en-GB" sz="1800" dirty="0"/>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8ED40A3-BEA1-2645-9E17-452BD130FCD0}" type="slidenum">
              <a:rPr kumimoji="0" lang="en-US" sz="1000" b="0" i="0" u="none" strike="noStrike" kern="1200" cap="none" spc="0" normalizeH="0" baseline="0" noProof="0" smtClean="0">
                <a:ln>
                  <a:noFill/>
                </a:ln>
                <a:solidFill>
                  <a:srgbClr val="4C5156"/>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4C5156"/>
              </a:solidFill>
              <a:effectLst/>
              <a:uLnTx/>
              <a:uFillTx/>
              <a:latin typeface="Arial"/>
              <a:ea typeface="+mn-ea"/>
              <a:cs typeface="Arial"/>
            </a:endParaRPr>
          </a:p>
        </p:txBody>
      </p:sp>
    </p:spTree>
    <p:extLst>
      <p:ext uri="{BB962C8B-B14F-4D97-AF65-F5344CB8AC3E}">
        <p14:creationId xmlns:p14="http://schemas.microsoft.com/office/powerpoint/2010/main" val="3707895687"/>
      </p:ext>
    </p:extLst>
  </p:cSld>
  <p:clrMapOvr>
    <a:masterClrMapping/>
  </p:clrMapOvr>
</p:sld>
</file>

<file path=ppt/theme/theme1.xml><?xml version="1.0" encoding="utf-8"?>
<a:theme xmlns:a="http://schemas.openxmlformats.org/drawingml/2006/main" name="Pistoia Content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28575">
          <a:tailEnd type="triangle"/>
        </a:ln>
      </a:spPr>
      <a:bodyPr/>
      <a:lstStyle/>
      <a:style>
        <a:lnRef idx="1">
          <a:schemeClr val="accent5"/>
        </a:lnRef>
        <a:fillRef idx="0">
          <a:schemeClr val="accent5"/>
        </a:fillRef>
        <a:effectRef idx="0">
          <a:schemeClr val="accent5"/>
        </a:effectRef>
        <a:fontRef idx="minor">
          <a:schemeClr val="tx1"/>
        </a:fontRef>
      </a:style>
    </a:lnDef>
  </a:objectDefaults>
  <a:extraClrSchemeLst/>
</a:theme>
</file>

<file path=ppt/theme/theme2.xml><?xml version="1.0" encoding="utf-8"?>
<a:theme xmlns:a="http://schemas.openxmlformats.org/drawingml/2006/main" name="5_Pistoia Content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28575"/>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3.xml><?xml version="1.0" encoding="utf-8"?>
<a:theme xmlns:a="http://schemas.openxmlformats.org/drawingml/2006/main" name="6_Pistoia Content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Pistoia Content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Pistoia Alliance">
  <a:themeElements>
    <a:clrScheme name="Pistoia">
      <a:dk1>
        <a:srgbClr val="666E71"/>
      </a:dk1>
      <a:lt1>
        <a:srgbClr val="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6.xml><?xml version="1.0" encoding="utf-8"?>
<a:theme xmlns:a="http://schemas.openxmlformats.org/drawingml/2006/main" name="Office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Pistoia Alliance">
      <a:dk1>
        <a:srgbClr val="666E71"/>
      </a:dk1>
      <a:lt1>
        <a:sysClr val="window" lastClr="FFFFFF"/>
      </a:lt1>
      <a:dk2>
        <a:srgbClr val="258B95"/>
      </a:dk2>
      <a:lt2>
        <a:srgbClr val="FFFFFE"/>
      </a:lt2>
      <a:accent1>
        <a:srgbClr val="FDDC70"/>
      </a:accent1>
      <a:accent2>
        <a:srgbClr val="B1AE82"/>
      </a:accent2>
      <a:accent3>
        <a:srgbClr val="C3DC8F"/>
      </a:accent3>
      <a:accent4>
        <a:srgbClr val="95CCB2"/>
      </a:accent4>
      <a:accent5>
        <a:srgbClr val="E5826E"/>
      </a:accent5>
      <a:accent6>
        <a:srgbClr val="FFFFFE"/>
      </a:accent6>
      <a:hlink>
        <a:srgbClr val="258B95"/>
      </a:hlink>
      <a:folHlink>
        <a:srgbClr val="95CC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2016_11_08 HELM Project Team Meeting</Template>
  <TotalTime>7270</TotalTime>
  <Words>872</Words>
  <Application>Microsoft Office PowerPoint</Application>
  <PresentationFormat>On-screen Show (4:3)</PresentationFormat>
  <Paragraphs>166</Paragraphs>
  <Slides>15</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15</vt:i4>
      </vt:variant>
    </vt:vector>
  </HeadingPairs>
  <TitlesOfParts>
    <vt:vector size="24" baseType="lpstr">
      <vt:lpstr>Arial</vt:lpstr>
      <vt:lpstr>Calibri</vt:lpstr>
      <vt:lpstr>Open Sans Light</vt:lpstr>
      <vt:lpstr>Times New Roman</vt:lpstr>
      <vt:lpstr>Pistoia Content Theme</vt:lpstr>
      <vt:lpstr>5_Pistoia Content Theme</vt:lpstr>
      <vt:lpstr>6_Pistoia Content Theme</vt:lpstr>
      <vt:lpstr>1_Pistoia Content Theme</vt:lpstr>
      <vt:lpstr>1_Pistoia Alliance</vt:lpstr>
      <vt:lpstr>HELM and monomers</vt:lpstr>
      <vt:lpstr>Monomer Kick-off meeting</vt:lpstr>
      <vt:lpstr>Monomer Kick-off meeting</vt:lpstr>
      <vt:lpstr>This Webinar is being recorded</vt:lpstr>
      <vt:lpstr>History</vt:lpstr>
      <vt:lpstr>History</vt:lpstr>
      <vt:lpstr>Public monomer sets</vt:lpstr>
      <vt:lpstr>Monomer.org</vt:lpstr>
      <vt:lpstr>Monomer.org</vt:lpstr>
      <vt:lpstr>Monomer.org</vt:lpstr>
      <vt:lpstr>Questions..</vt:lpstr>
      <vt:lpstr>Discussion</vt:lpstr>
      <vt:lpstr>Next steps</vt:lpstr>
      <vt:lpstr>Backup slides</vt:lpstr>
      <vt:lpstr>Tricky decisions…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Pistoia Alliance HELM Project</dc:title>
  <dc:creator>Claire Bellamy</dc:creator>
  <cp:lastModifiedBy>Claire Bellamy</cp:lastModifiedBy>
  <cp:revision>158</cp:revision>
  <dcterms:created xsi:type="dcterms:W3CDTF">2016-11-21T10:54:48Z</dcterms:created>
  <dcterms:modified xsi:type="dcterms:W3CDTF">2018-09-10T15:59:18Z</dcterms:modified>
</cp:coreProperties>
</file>