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  <p:sldMasterId id="2147483676" r:id="rId3"/>
    <p:sldMasterId id="2147483685" r:id="rId4"/>
    <p:sldMasterId id="2147483696" r:id="rId5"/>
  </p:sldMasterIdLst>
  <p:notesMasterIdLst>
    <p:notesMasterId r:id="rId31"/>
  </p:notesMasterIdLst>
  <p:handoutMasterIdLst>
    <p:handoutMasterId r:id="rId32"/>
  </p:handoutMasterIdLst>
  <p:sldIdLst>
    <p:sldId id="283" r:id="rId6"/>
    <p:sldId id="284" r:id="rId7"/>
    <p:sldId id="395" r:id="rId8"/>
    <p:sldId id="411" r:id="rId9"/>
    <p:sldId id="419" r:id="rId10"/>
    <p:sldId id="425" r:id="rId11"/>
    <p:sldId id="412" r:id="rId12"/>
    <p:sldId id="414" r:id="rId13"/>
    <p:sldId id="415" r:id="rId14"/>
    <p:sldId id="426" r:id="rId15"/>
    <p:sldId id="423" r:id="rId16"/>
    <p:sldId id="421" r:id="rId17"/>
    <p:sldId id="424" r:id="rId18"/>
    <p:sldId id="416" r:id="rId19"/>
    <p:sldId id="417" r:id="rId20"/>
    <p:sldId id="422" r:id="rId21"/>
    <p:sldId id="418" r:id="rId22"/>
    <p:sldId id="420" r:id="rId23"/>
    <p:sldId id="427" r:id="rId24"/>
    <p:sldId id="403" r:id="rId25"/>
    <p:sldId id="310" r:id="rId26"/>
    <p:sldId id="410" r:id="rId27"/>
    <p:sldId id="394" r:id="rId28"/>
    <p:sldId id="396" r:id="rId29"/>
    <p:sldId id="3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26E"/>
    <a:srgbClr val="1A1C1E"/>
    <a:srgbClr val="FFFFFF"/>
    <a:srgbClr val="228B96"/>
    <a:srgbClr val="4C515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95468" autoAdjust="0"/>
  </p:normalViewPr>
  <p:slideViewPr>
    <p:cSldViewPr snapToObjects="1" showGuides="1">
      <p:cViewPr varScale="1">
        <p:scale>
          <a:sx n="103" d="100"/>
          <a:sy n="103" d="100"/>
        </p:scale>
        <p:origin x="66" y="123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98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0" y="228600"/>
            <a:ext cx="130606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28 September 2018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8451279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4000" y="8461947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28 September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343400"/>
            <a:ext cx="6411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8600" y="8461947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51279"/>
            <a:ext cx="2287587" cy="467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9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078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uFillTx/>
              </a:defRPr>
            </a:lvl1pPr>
          </a:lstStyle>
          <a:p>
            <a:pPr lvl="0"/>
            <a:fld id="{7C324731-B2AA-714B-A8FD-B25E71C667AC}" type="datetime4">
              <a:rPr lang="en-US" smtClean="0">
                <a:uFillTx/>
              </a:rPr>
              <a:pPr lvl="0"/>
              <a:t>October 10, 2016</a:t>
            </a:fld>
            <a:endParaRPr lang="en-GB" dirty="0">
              <a:uFillTx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presenter</a:t>
            </a:r>
            <a:endParaRPr lang="en-US" dirty="0"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0"/>
            <a:ext cx="251460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3627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444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23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802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18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051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2711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webinar recording message</a:t>
            </a:r>
            <a:endParaRPr lang="en-US" dirty="0">
              <a:uFillTx/>
            </a:endParaRPr>
          </a:p>
        </p:txBody>
      </p:sp>
      <p:sp>
        <p:nvSpPr>
          <p:cNvPr id="6" name="Oval 5"/>
          <p:cNvSpPr>
            <a:spLocks/>
          </p:cNvSpPr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0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presenter@pistoiaalliance.org</a:t>
            </a:r>
            <a:endParaRPr lang="en-US" dirty="0">
              <a:uFillTx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>
                <a:uFillTx/>
              </a:rPr>
              <a:t>@</a:t>
            </a:r>
            <a:r>
              <a:rPr lang="en-GB" dirty="0" err="1">
                <a:uFillTx/>
              </a:rPr>
              <a:t>pistoiaalliance</a:t>
            </a:r>
            <a:endParaRPr lang="en-US" dirty="0">
              <a:uFillTx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www.pistoiaalliance.org</a:t>
            </a:r>
            <a:endParaRPr lang="en-US" dirty="0"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thank you message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168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85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uFillTx/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HELM and monomers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uFillTx/>
              </a:rPr>
              <a:t>28</a:t>
            </a:r>
            <a:r>
              <a:rPr lang="en-US" baseline="30000" dirty="0">
                <a:solidFill>
                  <a:schemeClr val="tx1"/>
                </a:solidFill>
                <a:uFillTx/>
              </a:rPr>
              <a:t>th</a:t>
            </a:r>
            <a:r>
              <a:rPr lang="en-US" dirty="0">
                <a:solidFill>
                  <a:schemeClr val="tx1"/>
                </a:solidFill>
                <a:uFillTx/>
              </a:rPr>
              <a:t> September 2018</a:t>
            </a:r>
            <a:endParaRPr lang="en-US" dirty="0">
              <a:uFillTx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>
                <a:uFillTx/>
              </a:rPr>
              <a:t>HELM Manager: Claire Bellamy</a:t>
            </a:r>
          </a:p>
          <a:p>
            <a:r>
              <a:rPr lang="en-US" dirty="0">
                <a:uFillTx/>
              </a:rPr>
              <a:t>HELM Domain Lead: Sergio </a:t>
            </a:r>
            <a:r>
              <a:rPr lang="en-US" dirty="0" err="1">
                <a:uFillTx/>
              </a:rPr>
              <a:t>Rotstein</a:t>
            </a:r>
            <a:endParaRPr lang="en-US" dirty="0">
              <a:uFillTx/>
            </a:endParaRPr>
          </a:p>
        </p:txBody>
      </p:sp>
      <p:pic>
        <p:nvPicPr>
          <p:cNvPr id="12" name="FB1F45B8-119D-43F7-BC41-9AB4E47E34F3" descr="CB0BB25A-6207-4835-9E6F-B6B2462FAE90@gate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2770"/>
            <a:ext cx="2448272" cy="114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57403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27" y="1412776"/>
            <a:ext cx="8208912" cy="5807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>
                <a:solidFill>
                  <a:schemeClr val="tx2"/>
                </a:solidFill>
              </a:rPr>
              <a:t>QUESTION 1: </a:t>
            </a:r>
            <a:r>
              <a:rPr lang="en-GB" sz="1800" i="1" dirty="0">
                <a:solidFill>
                  <a:schemeClr val="tx2"/>
                </a:solidFill>
              </a:rPr>
              <a:t>must monomers be entirely independent of each other, so you can canonicalize HELM directly or should we rely on conversion to a small molecule representation for canonicalization?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Consider</a:t>
            </a:r>
          </a:p>
          <a:p>
            <a:pPr marL="0" indent="0">
              <a:buNone/>
            </a:pPr>
            <a:r>
              <a:rPr lang="en-GB" sz="1600" dirty="0"/>
              <a:t>What are the disadvantages of not being able to canonicalize HELM directly?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Issues</a:t>
            </a:r>
          </a:p>
          <a:p>
            <a:pPr marL="0" indent="0">
              <a:buNone/>
            </a:pPr>
            <a:r>
              <a:rPr lang="en-GB" sz="1600" dirty="0"/>
              <a:t>If there is no clear definition of a monomer, how can you fragment an existing large molecule? </a:t>
            </a:r>
          </a:p>
          <a:p>
            <a:pPr marL="0" indent="0">
              <a:buNone/>
            </a:pPr>
            <a:r>
              <a:rPr lang="en-GB" sz="1600" dirty="0"/>
              <a:t>If molecules are not orthogonal then how do you decide what is and isn’t a monomer? Are any of the following acceptable? (we may have to come back to this later)</a:t>
            </a:r>
          </a:p>
          <a:p>
            <a:r>
              <a:rPr lang="en-US" sz="1600" dirty="0"/>
              <a:t>Starting materials of the synthetic route taken to the final product. (this has some problems with multi-step syntheses)?</a:t>
            </a:r>
          </a:p>
          <a:p>
            <a:r>
              <a:rPr lang="en-US" sz="1600" dirty="0"/>
              <a:t>Common monomers available for purchase?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Canonicalization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46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927-5A32-4F5F-B65B-D9ABD7F5D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Exploding monomer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7FAE3-62CC-4FC5-9AF5-D48501D8E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1A6A-6AB3-4814-9EF5-8448AC698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362678-4BCE-409D-B547-FBB575B7D1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4367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1074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Exploding monomer sets?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A938C-A50D-4200-A12F-E9DF467E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" b="1164"/>
          <a:stretch/>
        </p:blipFill>
        <p:spPr>
          <a:xfrm>
            <a:off x="1122949" y="1268761"/>
            <a:ext cx="7265475" cy="5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Variations on amino acids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611560" y="1268760"/>
            <a:ext cx="7933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are many monomers that are a minor variation on the naturally occurring set. </a:t>
            </a:r>
            <a:endParaRPr lang="en-US" sz="2000" dirty="0"/>
          </a:p>
          <a:p>
            <a:endParaRPr lang="en-GB" sz="2000" dirty="0">
              <a:solidFill>
                <a:schemeClr val="tx2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 amino acids </a:t>
            </a:r>
            <a:endParaRPr lang="en-GB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Stereoisomers – D, DL </a:t>
            </a:r>
            <a:endParaRPr lang="en-GB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Beta, homo, iso forms</a:t>
            </a:r>
          </a:p>
          <a:p>
            <a:pPr fontAlgn="t"/>
            <a:endParaRPr lang="en-US" sz="2000" dirty="0">
              <a:solidFill>
                <a:srgbClr val="666E71"/>
              </a:solidFill>
              <a:latin typeface="Calibri" panose="020F0502020204030204" pitchFamily="34" charset="0"/>
            </a:endParaRPr>
          </a:p>
          <a:p>
            <a:pPr fontAlgn="t"/>
            <a:endParaRPr lang="en-US" sz="2000" dirty="0">
              <a:solidFill>
                <a:srgbClr val="666E71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N substitutions – Me, Et, </a:t>
            </a:r>
            <a:r>
              <a:rPr lang="en-US" sz="2000" dirty="0" err="1">
                <a:solidFill>
                  <a:srgbClr val="666E71"/>
                </a:solidFill>
                <a:latin typeface="Calibri" panose="020F0502020204030204" pitchFamily="34" charset="0"/>
              </a:rPr>
              <a:t>Pr</a:t>
            </a: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, Bu, </a:t>
            </a:r>
            <a:r>
              <a:rPr lang="en-US" sz="2000" dirty="0" err="1">
                <a:solidFill>
                  <a:srgbClr val="666E71"/>
                </a:solidFill>
                <a:latin typeface="Calibri" panose="020F0502020204030204" pitchFamily="34" charset="0"/>
              </a:rPr>
              <a:t>tBu</a:t>
            </a: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, Ac, </a:t>
            </a:r>
            <a:endParaRPr lang="en-GB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N and C terminal substitutions – all, or if not all, which ones?</a:t>
            </a:r>
            <a:r>
              <a:rPr lang="en-GB" sz="2000" dirty="0">
                <a:solidFill>
                  <a:srgbClr val="666E71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666E71"/>
                </a:solidFill>
              </a:rPr>
              <a:t>Boc</a:t>
            </a:r>
            <a:r>
              <a:rPr lang="en-GB" sz="2000" dirty="0">
                <a:solidFill>
                  <a:srgbClr val="666E71"/>
                </a:solidFill>
              </a:rPr>
              <a:t>, </a:t>
            </a:r>
            <a:r>
              <a:rPr lang="en-GB" sz="2000" dirty="0" err="1">
                <a:solidFill>
                  <a:srgbClr val="666E71"/>
                </a:solidFill>
              </a:rPr>
              <a:t>Fmoc</a:t>
            </a:r>
            <a:r>
              <a:rPr lang="en-GB" sz="2000" dirty="0">
                <a:solidFill>
                  <a:srgbClr val="666E71"/>
                </a:solidFill>
              </a:rPr>
              <a:t>, </a:t>
            </a:r>
            <a:r>
              <a:rPr lang="en-GB" sz="2000" dirty="0" err="1">
                <a:solidFill>
                  <a:srgbClr val="666E71"/>
                </a:solidFill>
              </a:rPr>
              <a:t>Tos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Alpha and other substitutions?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E71"/>
                </a:solidFill>
                <a:latin typeface="Calibri" panose="020F0502020204030204" pitchFamily="34" charset="0"/>
              </a:rPr>
              <a:t>What else? </a:t>
            </a:r>
            <a:endParaRPr lang="en-GB" sz="2000" dirty="0">
              <a:latin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6C61A-29EF-47AE-8677-A935DE72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61" y="1889358"/>
            <a:ext cx="1345003" cy="130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576B4-EE08-4234-A875-B03160CE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027199"/>
            <a:ext cx="1354042" cy="1030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F653F-DF78-4015-8307-7025E3E0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663" y="1889358"/>
            <a:ext cx="1589549" cy="13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098"/>
            <a:ext cx="8208912" cy="54604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Readability of the HELM string itself could be improved by allowing caps to be included:</a:t>
            </a:r>
          </a:p>
          <a:p>
            <a:pPr marL="0" indent="0">
              <a:buNone/>
            </a:pPr>
            <a:r>
              <a:rPr lang="en-US" sz="1600" dirty="0"/>
              <a:t>1.	PEPTIDE1{[</a:t>
            </a:r>
            <a:r>
              <a:rPr lang="en-US" sz="1600" dirty="0" err="1"/>
              <a:t>meA</a:t>
            </a:r>
            <a:r>
              <a:rPr lang="en-US" sz="1600" dirty="0"/>
              <a:t>].A}$$$$V2.0 </a:t>
            </a:r>
          </a:p>
          <a:p>
            <a:pPr marL="0" indent="0">
              <a:buNone/>
            </a:pPr>
            <a:r>
              <a:rPr lang="en-US" sz="1600" dirty="0"/>
              <a:t>Is easier to read than </a:t>
            </a:r>
          </a:p>
          <a:p>
            <a:pPr marL="0" indent="0">
              <a:buNone/>
            </a:pPr>
            <a:r>
              <a:rPr lang="en-US" sz="1600" dirty="0"/>
              <a:t>2.	PEPTIDE1{</a:t>
            </a:r>
            <a:r>
              <a:rPr lang="en-US" sz="1600" dirty="0">
                <a:highlight>
                  <a:srgbClr val="FFFF00"/>
                </a:highlight>
              </a:rPr>
              <a:t>([Me])</a:t>
            </a:r>
            <a:r>
              <a:rPr lang="en-US" sz="1600" dirty="0"/>
              <a:t>.A.A}$$$$V2.0 although not by much. (Note that I have made up the methyl peptide capping group [Me] for this example and it would require an R3 on the alanine nitrogen if the alanine were to be part of a continuing polymer.)</a:t>
            </a:r>
          </a:p>
          <a:p>
            <a:pPr marL="0" indent="0">
              <a:buNone/>
            </a:pPr>
            <a:r>
              <a:rPr lang="en-US" sz="1600" dirty="0"/>
              <a:t>And the following is even less easy to read</a:t>
            </a:r>
          </a:p>
          <a:p>
            <a:pPr marL="0" indent="0">
              <a:buNone/>
            </a:pPr>
            <a:r>
              <a:rPr lang="en-US" sz="1600" dirty="0"/>
              <a:t>3.	CHEM1{[Me]}|PEPTIDE1{A.A}$CHEM1,PEPTIDE1,1:R1-1:R1$$$V2.0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0819"/>
            <a:ext cx="8087792" cy="584775"/>
          </a:xfrm>
        </p:spPr>
        <p:txBody>
          <a:bodyPr/>
          <a:lstStyle/>
          <a:p>
            <a:pPr lvl="2"/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and the exploding monomer set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803F34-8A77-4E46-9BD5-D41408CBB586}"/>
              </a:ext>
            </a:extLst>
          </p:cNvPr>
          <p:cNvGrpSpPr/>
          <p:nvPr/>
        </p:nvGrpSpPr>
        <p:grpSpPr>
          <a:xfrm>
            <a:off x="4639006" y="4550786"/>
            <a:ext cx="3796671" cy="2170690"/>
            <a:chOff x="1091301" y="2326219"/>
            <a:chExt cx="6690227" cy="3610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B8DB6D-A66F-4BEA-A21E-9EBCAF32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488" y="2326219"/>
              <a:ext cx="6275040" cy="32630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6DA8EC-B399-4A0B-B660-F5A6C2A1E147}"/>
                </a:ext>
              </a:extLst>
            </p:cNvPr>
            <p:cNvSpPr txBox="1"/>
            <p:nvPr/>
          </p:nvSpPr>
          <p:spPr>
            <a:xfrm rot="16200000">
              <a:off x="-157793" y="3797802"/>
              <a:ext cx="3040531" cy="54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Number of times used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5EBEF8-E72C-42E6-B150-A506842E6D80}"/>
                </a:ext>
              </a:extLst>
            </p:cNvPr>
            <p:cNvSpPr txBox="1"/>
            <p:nvPr/>
          </p:nvSpPr>
          <p:spPr>
            <a:xfrm>
              <a:off x="3779912" y="5475730"/>
              <a:ext cx="2605854" cy="46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Monomers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5AE684-4B92-4E50-A05E-0F6B8EB30948}"/>
                </a:ext>
              </a:extLst>
            </p:cNvPr>
            <p:cNvCxnSpPr>
              <a:cxnSpLocks/>
            </p:cNvCxnSpPr>
            <p:nvPr/>
          </p:nvCxnSpPr>
          <p:spPr>
            <a:xfrm>
              <a:off x="1638418" y="2420888"/>
              <a:ext cx="125270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2E8B7-CA03-4B59-8BFA-D62BD530F903}"/>
              </a:ext>
            </a:extLst>
          </p:cNvPr>
          <p:cNvSpPr/>
          <p:nvPr/>
        </p:nvSpPr>
        <p:spPr>
          <a:xfrm>
            <a:off x="440372" y="4758400"/>
            <a:ext cx="3561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But including all minor variations in monomers will result in a very large monomer set many of which will be in the long tail of usefulness. </a:t>
            </a:r>
          </a:p>
          <a:p>
            <a:r>
              <a:rPr lang="en-GB" dirty="0"/>
              <a:t>They could also clutter up a user interface for the user. </a:t>
            </a:r>
          </a:p>
        </p:txBody>
      </p:sp>
    </p:spTree>
    <p:extLst>
      <p:ext uri="{BB962C8B-B14F-4D97-AF65-F5344CB8AC3E}">
        <p14:creationId xmlns:p14="http://schemas.microsoft.com/office/powerpoint/2010/main" val="153272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Variations on amino acids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611560" y="1268760"/>
            <a:ext cx="793343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tx2"/>
                </a:solidFill>
              </a:rPr>
              <a:t>Question 2: Which of these should be individual monomers and which substituted existing monomers?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 amino acids </a:t>
            </a:r>
            <a:endParaRPr lang="en-GB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Stereoisomers – D, DL </a:t>
            </a:r>
            <a:endParaRPr lang="en-GB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Beta, homo, iso forms</a:t>
            </a:r>
          </a:p>
          <a:p>
            <a:pPr fontAlgn="t"/>
            <a:endParaRPr lang="en-US" dirty="0">
              <a:solidFill>
                <a:srgbClr val="666E71"/>
              </a:solidFill>
              <a:latin typeface="Calibri" panose="020F0502020204030204" pitchFamily="34" charset="0"/>
            </a:endParaRPr>
          </a:p>
          <a:p>
            <a:pPr fontAlgn="t"/>
            <a:endParaRPr lang="en-US" dirty="0">
              <a:solidFill>
                <a:srgbClr val="666E71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N substitutions – all, or if not all, which ones? Me, Et, </a:t>
            </a:r>
            <a:r>
              <a:rPr lang="en-US" dirty="0" err="1">
                <a:solidFill>
                  <a:srgbClr val="666E71"/>
                </a:solidFill>
                <a:latin typeface="Calibri" panose="020F0502020204030204" pitchFamily="34" charset="0"/>
              </a:rPr>
              <a:t>Pr</a:t>
            </a: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, Bu, </a:t>
            </a:r>
            <a:r>
              <a:rPr lang="en-US" dirty="0" err="1">
                <a:solidFill>
                  <a:srgbClr val="666E71"/>
                </a:solidFill>
                <a:latin typeface="Calibri" panose="020F0502020204030204" pitchFamily="34" charset="0"/>
              </a:rPr>
              <a:t>tBu</a:t>
            </a: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, Ac. Should we create a basic set of ‘core’ substituted monomers? If so, which ones? </a:t>
            </a:r>
            <a:endParaRPr lang="en-GB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N and C terminal substitutions – all, or if not all, which ones?</a:t>
            </a:r>
            <a:r>
              <a:rPr lang="en-GB" dirty="0">
                <a:solidFill>
                  <a:srgbClr val="666E71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666E71"/>
                </a:solidFill>
              </a:rPr>
              <a:t>Boc</a:t>
            </a:r>
            <a:r>
              <a:rPr lang="en-GB" dirty="0">
                <a:solidFill>
                  <a:srgbClr val="666E71"/>
                </a:solidFill>
              </a:rPr>
              <a:t>, </a:t>
            </a:r>
            <a:r>
              <a:rPr lang="en-GB" dirty="0" err="1">
                <a:solidFill>
                  <a:srgbClr val="666E71"/>
                </a:solidFill>
              </a:rPr>
              <a:t>Fmoc</a:t>
            </a:r>
            <a:r>
              <a:rPr lang="en-GB" dirty="0">
                <a:solidFill>
                  <a:srgbClr val="666E71"/>
                </a:solidFill>
              </a:rPr>
              <a:t>, 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Alpha and other substitutions?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E71"/>
                </a:solidFill>
                <a:latin typeface="Calibri" panose="020F0502020204030204" pitchFamily="34" charset="0"/>
              </a:rPr>
              <a:t>What else? </a:t>
            </a:r>
            <a:endParaRPr lang="en-GB" dirty="0">
              <a:latin typeface="Arial" panose="020B0604020202020204" pitchFamily="34" charset="0"/>
            </a:endParaRPr>
          </a:p>
          <a:p>
            <a:endParaRPr lang="en-GB" dirty="0"/>
          </a:p>
          <a:p>
            <a:r>
              <a:rPr lang="en-GB" dirty="0">
                <a:solidFill>
                  <a:schemeClr val="tx2"/>
                </a:solidFill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Readability for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Flexibility of the set. Should an extra substitution really be an additional monomer?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6C61A-29EF-47AE-8677-A935DE72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34" y="1916832"/>
            <a:ext cx="1345003" cy="130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576B4-EE08-4234-A875-B03160CE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72" y="2060847"/>
            <a:ext cx="1354042" cy="1030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F653F-DF78-4015-8307-7025E3E0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039" y="1861884"/>
            <a:ext cx="1589549" cy="13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3D3E-0107-421C-97DA-F8FAA1513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C9F16-7547-434C-9D1B-116687A9E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ABDA8-4022-47B1-9BCF-4A63F46D8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1C5F4D-AF48-46DE-A2A6-1C54690EDF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9868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57"/>
            <a:ext cx="8087792" cy="707886"/>
          </a:xfrm>
        </p:spPr>
        <p:txBody>
          <a:bodyPr/>
          <a:lstStyle/>
          <a:p>
            <a:r>
              <a:rPr lang="en-GB" dirty="0"/>
              <a:t>R group variations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597594" y="948690"/>
            <a:ext cx="8366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Are monomers with different numbers of R groups different monomers?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How many R groups should monomers have in a standard set?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Should we have different monomers for variants with different numbers of caps?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If R groups are not used in HELM then they are capped. Does this mean all monomers should have the ‘maximum’ number of R groups? 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2"/>
                </a:solidFill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Readability for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Flexibility of the set.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AFF817-7A17-4C3B-BB49-2B38EBD61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1265"/>
              </p:ext>
            </p:extLst>
          </p:nvPr>
        </p:nvGraphicFramePr>
        <p:xfrm>
          <a:off x="6423381" y="1484784"/>
          <a:ext cx="1209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3381" y="1484784"/>
                        <a:ext cx="1209675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5CFE69-B74E-450B-98F9-EC3FA1EEB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25468"/>
              </p:ext>
            </p:extLst>
          </p:nvPr>
        </p:nvGraphicFramePr>
        <p:xfrm>
          <a:off x="1475656" y="1484784"/>
          <a:ext cx="1368425" cy="1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S ChemDraw Drawing" r:id="rId5" imgW="1570843" imgH="2247343" progId="ChemDraw.Document.6.0">
                  <p:embed/>
                </p:oleObj>
              </mc:Choice>
              <mc:Fallback>
                <p:oleObj name="CS ChemDraw Drawing" r:id="rId5" imgW="1570843" imgH="22473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1484784"/>
                        <a:ext cx="1368425" cy="1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6D74CD-62B5-4A96-99C1-80932FE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80015"/>
              </p:ext>
            </p:extLst>
          </p:nvPr>
        </p:nvGraphicFramePr>
        <p:xfrm>
          <a:off x="3980309" y="1484784"/>
          <a:ext cx="1304629" cy="211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S ChemDraw Drawing" r:id="rId7" imgW="1570843" imgH="2543239" progId="ChemDraw.Document.6.0">
                  <p:embed/>
                </p:oleObj>
              </mc:Choice>
              <mc:Fallback>
                <p:oleObj name="CS ChemDraw Drawing" r:id="rId7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0309" y="1484784"/>
                        <a:ext cx="1304629" cy="211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AD18F00-952E-47BC-A7AE-A31EBEB5E172}"/>
              </a:ext>
            </a:extLst>
          </p:cNvPr>
          <p:cNvSpPr/>
          <p:nvPr/>
        </p:nvSpPr>
        <p:spPr>
          <a:xfrm>
            <a:off x="1978968" y="3763387"/>
            <a:ext cx="601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Norine example 3,4-dihydroxyphenylalanine diOH-Phe</a:t>
            </a:r>
            <a:r>
              <a:rPr lang="pt-BR" sz="1200" dirty="0"/>
              <a:t> </a:t>
            </a:r>
            <a:r>
              <a:rPr lang="pt-BR" dirty="0"/>
              <a:t>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7479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 variations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57200" y="113924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What about monomers with different R group positions?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1A1A7-50BC-47C9-A6FC-4CC163E9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42" y="1878254"/>
            <a:ext cx="5002772" cy="2155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95EDE9-AFFE-4765-BA5D-482AF553F104}"/>
              </a:ext>
            </a:extLst>
          </p:cNvPr>
          <p:cNvSpPr/>
          <p:nvPr/>
        </p:nvSpPr>
        <p:spPr>
          <a:xfrm>
            <a:off x="4864834" y="5118586"/>
            <a:ext cx="293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Both of these are amino acids (the second one is not in the current set).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C3269-7556-49CE-8EA5-2E818948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2" y="4495639"/>
            <a:ext cx="3384376" cy="20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 variations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67544" y="102597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What about monomers with different caps?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F464A9-5E2F-4524-9CB0-CC547E41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77378"/>
              </p:ext>
            </p:extLst>
          </p:nvPr>
        </p:nvGraphicFramePr>
        <p:xfrm>
          <a:off x="1403648" y="2040654"/>
          <a:ext cx="1728192" cy="279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56D74CD-62B5-4A96-99C1-80932FE730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040654"/>
                        <a:ext cx="1728192" cy="2796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33BB03-570C-4BB4-BD56-9E63C74FA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82326"/>
              </p:ext>
            </p:extLst>
          </p:nvPr>
        </p:nvGraphicFramePr>
        <p:xfrm>
          <a:off x="4455591" y="2316480"/>
          <a:ext cx="34287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489">
                  <a:extLst>
                    <a:ext uri="{9D8B030D-6E8A-4147-A177-3AD203B41FA5}">
                      <a16:colId xmlns:a16="http://schemas.microsoft.com/office/drawing/2014/main" val="362465395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92558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4768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7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4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1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5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936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6A6066-F3F8-4F7C-BBB9-FCEFD3C721AF}"/>
              </a:ext>
            </a:extLst>
          </p:cNvPr>
          <p:cNvSpPr txBox="1"/>
          <p:nvPr/>
        </p:nvSpPr>
        <p:spPr>
          <a:xfrm>
            <a:off x="467544" y="5327473"/>
            <a:ext cx="8077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We currently have the option of X. If we have many R groups on a single molecule, should this be allowed? </a:t>
            </a:r>
          </a:p>
          <a:p>
            <a:pPr fontAlgn="t"/>
            <a:r>
              <a:rPr lang="en-GB" sz="2000" dirty="0">
                <a:latin typeface="Calibri" panose="020F0502020204030204" pitchFamily="34" charset="0"/>
              </a:rPr>
              <a:t>Should we include more complex capping groups – </a:t>
            </a:r>
            <a:r>
              <a:rPr lang="en-GB" sz="2000" dirty="0" err="1">
                <a:latin typeface="Calibri" panose="020F0502020204030204" pitchFamily="34" charset="0"/>
              </a:rPr>
              <a:t>OMe</a:t>
            </a:r>
            <a:r>
              <a:rPr lang="en-GB" sz="2000" dirty="0">
                <a:latin typeface="Calibri" panose="020F0502020204030204" pitchFamily="34" charset="0"/>
              </a:rPr>
              <a:t>, Ac, </a:t>
            </a:r>
            <a:r>
              <a:rPr lang="en-GB" sz="2000" dirty="0" err="1">
                <a:latin typeface="Calibri" panose="020F0502020204030204" pitchFamily="34" charset="0"/>
              </a:rPr>
              <a:t>Tos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Boc</a:t>
            </a:r>
            <a:r>
              <a:rPr lang="en-GB" sz="2000" dirty="0">
                <a:latin typeface="Calibri" panose="020F0502020204030204" pitchFamily="34" charset="0"/>
              </a:rPr>
              <a:t> etc… </a:t>
            </a: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7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This Webinar is being recorded</a:t>
            </a:r>
          </a:p>
        </p:txBody>
      </p:sp>
      <p:pic>
        <p:nvPicPr>
          <p:cNvPr id="5" name="FB1F45B8-119D-43F7-BC41-9AB4E47E34F3" descr="CB0BB25A-6207-4835-9E6F-B6B2462FAE90@gate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2770"/>
            <a:ext cx="2448272" cy="114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4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DBA91-733C-4D04-8E56-2A166BC0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204080"/>
            <a:ext cx="8147248" cy="5175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Actions: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Future meeting times</a:t>
            </a:r>
          </a:p>
          <a:p>
            <a:r>
              <a:rPr lang="en-GB" sz="1800" dirty="0"/>
              <a:t>Fridays at this time every 2 weeks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95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172400" y="6358432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530741" y="1700808"/>
            <a:ext cx="8155180" cy="7078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497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4979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59" y="2442163"/>
            <a:ext cx="3096344" cy="2853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2565"/>
            <a:ext cx="3096344" cy="10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Backup slides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r>
              <a:rPr lang="en-US" dirty="0">
                <a:uFillTx/>
              </a:rPr>
              <a:t>Monomer Kick-off Meeting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uFillTx/>
              </a:rPr>
              <a:t>7</a:t>
            </a:r>
            <a:r>
              <a:rPr lang="en-US" baseline="30000" dirty="0">
                <a:solidFill>
                  <a:schemeClr val="tx1"/>
                </a:solidFill>
                <a:uFillTx/>
              </a:rPr>
              <a:t>th</a:t>
            </a:r>
            <a:r>
              <a:rPr lang="en-US" dirty="0">
                <a:solidFill>
                  <a:schemeClr val="tx1"/>
                </a:solidFill>
                <a:uFillTx/>
              </a:rPr>
              <a:t> September 2018</a:t>
            </a:r>
            <a:endParaRPr lang="en-US" dirty="0">
              <a:uFillTx/>
            </a:endParaRPr>
          </a:p>
        </p:txBody>
      </p:sp>
      <p:pic>
        <p:nvPicPr>
          <p:cNvPr id="12" name="FB1F45B8-119D-43F7-BC41-9AB4E47E34F3" descr="CB0BB25A-6207-4835-9E6F-B6B2462FAE90@gate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2770"/>
            <a:ext cx="2448272" cy="11488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A42E-684C-49A9-BF59-FB0AA4DCD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5124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B7202-E70A-4618-81A2-3E4C9E79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571278"/>
            <a:ext cx="1697565" cy="392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557"/>
            <a:ext cx="7067128" cy="707886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7" y="1124745"/>
            <a:ext cx="6928081" cy="5576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HELM tools and definition released in 2013.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Monomer set was derived from the Pfizer internal set and is used in the online demo HELM tools today.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Initial adopters were pharma companies who generally wanted to use their own monomer sets aligned with their research projects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To facilitate communication between groups, HELM developed: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In-line HELM – the ability to describe a monomer using SMILES within the HELM string and without fully registering it in the monomer set. </a:t>
            </a:r>
          </a:p>
          <a:p>
            <a:pPr lvl="1"/>
            <a:r>
              <a:rPr lang="en-GB" sz="1800" dirty="0"/>
              <a:t>PEPTIDE1{A.[[*:2]C(=O)[C@H](C)N([*:1])C].A}$$$$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800" dirty="0" err="1"/>
              <a:t>xHELM</a:t>
            </a:r>
            <a:r>
              <a:rPr lang="en-GB" sz="1800" dirty="0"/>
              <a:t> – an xml format that allows the user to bundle the monomers required to interpret the HELM strings in the file. The toolkit enables you to import </a:t>
            </a:r>
            <a:r>
              <a:rPr lang="en-GB" sz="1800" dirty="0" err="1"/>
              <a:t>xHELM</a:t>
            </a:r>
            <a:r>
              <a:rPr lang="en-GB" sz="1800" dirty="0"/>
              <a:t> into an existing set-up with your own monomer set.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09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46BC8-BAE7-4E9D-86F0-EC292BD31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9" t="4004" r="6281" b="3960"/>
          <a:stretch/>
        </p:blipFill>
        <p:spPr>
          <a:xfrm>
            <a:off x="3825143" y="188640"/>
            <a:ext cx="5318858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88392"/>
            <a:ext cx="4255969" cy="168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HELM has been adopted widely in the last 5 years and expanded beyond pharma companies.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B73FB-E4BC-4763-BE6C-546CC8A8150E}"/>
              </a:ext>
            </a:extLst>
          </p:cNvPr>
          <p:cNvSpPr/>
          <p:nvPr/>
        </p:nvSpPr>
        <p:spPr>
          <a:xfrm>
            <a:off x="398383" y="3807038"/>
            <a:ext cx="7969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In particular we now have content providers defining biologics using HELM: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ChEMBL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PubChem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Norine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And interest from more.</a:t>
            </a:r>
          </a:p>
          <a:p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We also have small companies who would like a starter-pack monomer set that can be adopted easily and be aligned to the majority of other HELM users. </a:t>
            </a:r>
          </a:p>
        </p:txBody>
      </p:sp>
    </p:spTree>
    <p:extLst>
      <p:ext uri="{BB962C8B-B14F-4D97-AF65-F5344CB8AC3E}">
        <p14:creationId xmlns:p14="http://schemas.microsoft.com/office/powerpoint/2010/main" val="135904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557"/>
            <a:ext cx="7067128" cy="707886"/>
          </a:xfrm>
        </p:spPr>
        <p:txBody>
          <a:bodyPr/>
          <a:lstStyle/>
          <a:p>
            <a:r>
              <a:rPr lang="en-GB" dirty="0"/>
              <a:t>Public monomer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116-7049-479C-9529-A45B290B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72897"/>
              </p:ext>
            </p:extLst>
          </p:nvPr>
        </p:nvGraphicFramePr>
        <p:xfrm>
          <a:off x="395536" y="1222517"/>
          <a:ext cx="820891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0440729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8820187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814045200"/>
                    </a:ext>
                  </a:extLst>
                </a:gridCol>
              </a:tblGrid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Monomer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Size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1985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HELM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Used in the HELM tools from the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0282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Ionis set (initial monomer.org 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Enhanced nucleotide set. Documented approach to naming. Some differences with HELM1.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76144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 err="1"/>
                        <a:t>ChEMBL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40216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Published in another form, but being converted into HELM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23438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PubChem?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42303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Novartis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Oligonucleotides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25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CCB34D4-A59C-485C-A884-00D802EF8C42}"/>
              </a:ext>
            </a:extLst>
          </p:cNvPr>
          <p:cNvSpPr/>
          <p:nvPr/>
        </p:nvSpPr>
        <p:spPr>
          <a:xfrm>
            <a:off x="457200" y="5360581"/>
            <a:ext cx="836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more published set of principles about what makes a good monomer set would help us create a common monomer set that all could adopt and give guidance to new adopters wanting to use their own. </a:t>
            </a:r>
          </a:p>
        </p:txBody>
      </p:sp>
    </p:spTree>
    <p:extLst>
      <p:ext uri="{BB962C8B-B14F-4D97-AF65-F5344CB8AC3E}">
        <p14:creationId xmlns:p14="http://schemas.microsoft.com/office/powerpoint/2010/main" val="131958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Monomer Guidelines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213352" cy="381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Agenda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Scope</a:t>
            </a:r>
          </a:p>
          <a:p>
            <a:r>
              <a:rPr lang="en-GB" sz="2000" dirty="0"/>
              <a:t>Questions</a:t>
            </a:r>
          </a:p>
          <a:p>
            <a:pPr lvl="1"/>
            <a:r>
              <a:rPr lang="en-GB" sz="1600" dirty="0"/>
              <a:t>Canonicalization</a:t>
            </a:r>
          </a:p>
          <a:p>
            <a:pPr lvl="1"/>
            <a:r>
              <a:rPr lang="en-GB" sz="1600" dirty="0"/>
              <a:t>Variants</a:t>
            </a:r>
          </a:p>
          <a:p>
            <a:pPr lvl="1"/>
            <a:r>
              <a:rPr lang="en-GB" sz="1600" dirty="0"/>
              <a:t>R groups</a:t>
            </a:r>
          </a:p>
          <a:p>
            <a:r>
              <a:rPr lang="en-GB" sz="2000" dirty="0"/>
              <a:t>Next steps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7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88" y="1268760"/>
            <a:ext cx="7861424" cy="5230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Agree and publish a set of good practice guidelines for HELM Monomer Sets </a:t>
            </a:r>
            <a:endParaRPr lang="en-GB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Aim</a:t>
            </a:r>
          </a:p>
          <a:p>
            <a:r>
              <a:rPr lang="en-US" sz="1800" dirty="0"/>
              <a:t>To provide a framework for organizations to use when creating their own monomer sets. </a:t>
            </a:r>
          </a:p>
          <a:p>
            <a:r>
              <a:rPr lang="en-US" sz="1800" dirty="0"/>
              <a:t>To create rules to be used by monomers in any future public monomer set.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Risks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This is an area where is will be easy to disagree and spend a lot of time discussing options and not making a decision. </a:t>
            </a:r>
          </a:p>
          <a:p>
            <a:r>
              <a:rPr lang="en-GB" sz="1600" dirty="0"/>
              <a:t>Please give timely feedback.</a:t>
            </a:r>
          </a:p>
          <a:p>
            <a:r>
              <a:rPr lang="en-GB" sz="1600" dirty="0"/>
              <a:t>All offers to prepare proposals are very welcome. </a:t>
            </a:r>
          </a:p>
          <a:p>
            <a:r>
              <a:rPr lang="en-GB" sz="1600" dirty="0"/>
              <a:t>We may not be able to come to a unanimous conclusion on every issue, but will need to move forward with a core set of recommendations.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33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What is a monomer?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32" y="1103188"/>
            <a:ext cx="7747136" cy="5452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is too big a question to tackle as a whole.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 want to explore what issues that will affect our decisions – what do we need a monomers to do, and what is possible while ensuring the set can be constructed in a practical way.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Many of the decisions will require trade-offs. We need to weigh the consequences and decide which are worth living with.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dirty="0"/>
              <a:t>Naming will be the last topic. We need to decide what we want in the monomer set, before we try to name them.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dirty="0"/>
              <a:t>We may loop back during discussions if later considerations change our mind on earlier proposals. We will try to avoid this as far as possible, but it may happen.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need as much input as possible, particularly from your experiences actually using or creating your own monomer sets.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96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E151-D1BD-4DF3-A6F4-9CADF0CDB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Canonicalization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E73CA-4524-46CC-8A6D-FDCC7E72F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8AE17-526F-4D56-871D-01A54DD71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59FBF1-84C4-4991-B407-28AB27DA5B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363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Canonicalization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For HELM to be </a:t>
            </a:r>
            <a:r>
              <a:rPr lang="en-GB" sz="1600" dirty="0" err="1"/>
              <a:t>canonicalizable</a:t>
            </a:r>
            <a:r>
              <a:rPr lang="en-GB" sz="1600" dirty="0"/>
              <a:t> all monomers must be orthogonal. </a:t>
            </a:r>
          </a:p>
          <a:p>
            <a:pPr marL="0" indent="0">
              <a:buNone/>
            </a:pPr>
            <a:r>
              <a:rPr lang="en-GB" sz="1600" dirty="0"/>
              <a:t>i.e. it must not be possible to create a monomer from 2 other monomers in the set </a:t>
            </a:r>
            <a:endParaRPr lang="en-GB" sz="1400" dirty="0"/>
          </a:p>
          <a:p>
            <a:pPr marL="0" indent="0">
              <a:buNone/>
            </a:pPr>
            <a:r>
              <a:rPr lang="en-GB" sz="1600" dirty="0"/>
              <a:t>Issues: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current set includes </a:t>
            </a:r>
            <a:r>
              <a:rPr lang="en-GB" sz="1600" dirty="0" err="1"/>
              <a:t>glutaminc</a:t>
            </a:r>
            <a:r>
              <a:rPr lang="en-GB" sz="1600" dirty="0"/>
              <a:t> acid, glutamine and an amino capping group…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There are also complex monomers containing a lot of functionality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7BBFC-2F7D-49CF-9EAE-2F916AF1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17" y="5663122"/>
            <a:ext cx="5730737" cy="908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038AC-4FB7-40E4-A88C-7F8F62461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12" t="65494" r="2094" b="2695"/>
          <a:stretch/>
        </p:blipFill>
        <p:spPr>
          <a:xfrm>
            <a:off x="1251961" y="3171018"/>
            <a:ext cx="1728192" cy="1088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C0281E-5A45-41A9-B48C-CEFC8E09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532" y="3471460"/>
            <a:ext cx="914479" cy="47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3F50F-3369-4D17-B6DA-ABCE24FCA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810" y="3078252"/>
            <a:ext cx="1800200" cy="1165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7BDBC3-D1D0-4D83-A242-1754AFDD9FDF}"/>
              </a:ext>
            </a:extLst>
          </p:cNvPr>
          <p:cNvSpPr/>
          <p:nvPr/>
        </p:nvSpPr>
        <p:spPr>
          <a:xfrm>
            <a:off x="1691681" y="4232404"/>
            <a:ext cx="597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					am						Q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F9412-5BC3-4F53-8EAE-FEFDF5DAE8AE}"/>
              </a:ext>
            </a:extLst>
          </p:cNvPr>
          <p:cNvCxnSpPr>
            <a:cxnSpLocks/>
          </p:cNvCxnSpPr>
          <p:nvPr/>
        </p:nvCxnSpPr>
        <p:spPr>
          <a:xfrm>
            <a:off x="4780353" y="3668692"/>
            <a:ext cx="8640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9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3FE321-08B9-4E35-B97F-0F89B914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060848"/>
            <a:ext cx="1942517" cy="19984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9D5C909-E232-47A2-AD05-28B182358A4E}"/>
              </a:ext>
            </a:extLst>
          </p:cNvPr>
          <p:cNvSpPr/>
          <p:nvPr/>
        </p:nvSpPr>
        <p:spPr>
          <a:xfrm rot="20749719">
            <a:off x="3409049" y="2991130"/>
            <a:ext cx="1534772" cy="1074142"/>
          </a:xfrm>
          <a:prstGeom prst="ellipse">
            <a:avLst/>
          </a:prstGeom>
          <a:solidFill>
            <a:srgbClr val="E5826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Canonicalization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10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And there are monomers that are obviously contain at least one other monomer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	PMA adenine (</a:t>
            </a:r>
            <a:r>
              <a:rPr lang="en-GB" sz="1600" dirty="0" err="1"/>
              <a:t>pnA</a:t>
            </a:r>
            <a:r>
              <a:rPr lang="en-GB" sz="1600" dirty="0"/>
              <a:t>)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“Monomers” like this are in the set because they can be bought as building blocks and the scientists want to reflect their practice in the notation.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If you take a very theoretical view - are all alpha amino acids a variation on glycine?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D8D8-7F2F-4EB5-9F62-738529162086}"/>
              </a:ext>
            </a:extLst>
          </p:cNvPr>
          <p:cNvSpPr/>
          <p:nvPr/>
        </p:nvSpPr>
        <p:spPr>
          <a:xfrm rot="417289">
            <a:off x="4392672" y="2105038"/>
            <a:ext cx="870859" cy="659031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53C120-3103-44F2-B2B0-24D4D6025DA8}"/>
              </a:ext>
            </a:extLst>
          </p:cNvPr>
          <p:cNvSpPr/>
          <p:nvPr/>
        </p:nvSpPr>
        <p:spPr>
          <a:xfrm rot="19197948">
            <a:off x="4041279" y="2535924"/>
            <a:ext cx="773923" cy="659031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8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What does HELM do best? It provides:</a:t>
            </a:r>
          </a:p>
          <a:p>
            <a:r>
              <a:rPr lang="en-GB" sz="1800" dirty="0"/>
              <a:t>A monomer level view for polymers.</a:t>
            </a:r>
          </a:p>
          <a:p>
            <a:r>
              <a:rPr lang="en-GB" sz="1800" dirty="0"/>
              <a:t>The ability to search by monomer motifs.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/>
              <a:t>Compound registration could be handled by converting into small molecule format e.g. InChI and performing uniqueness checks on that. </a:t>
            </a:r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Canonicalization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A3C99D-E1C8-4E6F-9173-460C3AFC0AA0}"/>
              </a:ext>
            </a:extLst>
          </p:cNvPr>
          <p:cNvSpPr/>
          <p:nvPr/>
        </p:nvSpPr>
        <p:spPr>
          <a:xfrm>
            <a:off x="1597546" y="4188328"/>
            <a:ext cx="1440160" cy="49186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44210-B44A-4FB9-974D-4C351E36A1E8}"/>
              </a:ext>
            </a:extLst>
          </p:cNvPr>
          <p:cNvSpPr/>
          <p:nvPr/>
        </p:nvSpPr>
        <p:spPr>
          <a:xfrm>
            <a:off x="5125938" y="4188328"/>
            <a:ext cx="2232248" cy="49186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InChI, Mol, SMILES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38FD48-BD4E-4488-95F3-E5B9E720EF93}"/>
              </a:ext>
            </a:extLst>
          </p:cNvPr>
          <p:cNvSpPr/>
          <p:nvPr/>
        </p:nvSpPr>
        <p:spPr>
          <a:xfrm>
            <a:off x="3685778" y="4326247"/>
            <a:ext cx="1008112" cy="21602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6605439-0377-4BE4-B96C-3CD5C5981946}"/>
              </a:ext>
            </a:extLst>
          </p:cNvPr>
          <p:cNvSpPr/>
          <p:nvPr/>
        </p:nvSpPr>
        <p:spPr>
          <a:xfrm rot="16200000">
            <a:off x="2101602" y="4443178"/>
            <a:ext cx="432048" cy="1440160"/>
          </a:xfrm>
          <a:prstGeom prst="leftBrace">
            <a:avLst>
              <a:gd name="adj1" fmla="val 22047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168B936-067D-40A5-9EE5-9A79AB2544BB}"/>
              </a:ext>
            </a:extLst>
          </p:cNvPr>
          <p:cNvSpPr/>
          <p:nvPr/>
        </p:nvSpPr>
        <p:spPr>
          <a:xfrm rot="16200000">
            <a:off x="6026038" y="4047135"/>
            <a:ext cx="432048" cy="2232248"/>
          </a:xfrm>
          <a:prstGeom prst="leftBrace">
            <a:avLst>
              <a:gd name="adj1" fmla="val 17638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E1B01-FB5B-4854-A661-A73D52257B2B}"/>
              </a:ext>
            </a:extLst>
          </p:cNvPr>
          <p:cNvSpPr/>
          <p:nvPr/>
        </p:nvSpPr>
        <p:spPr>
          <a:xfrm>
            <a:off x="902945" y="5521390"/>
            <a:ext cx="300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Monomer view</a:t>
            </a:r>
          </a:p>
          <a:p>
            <a:pPr algn="ctr"/>
            <a:r>
              <a:rPr lang="en-GB" dirty="0"/>
              <a:t>Searching by monomer motifs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27D525-55CA-4159-8268-5EA32423CED1}"/>
              </a:ext>
            </a:extLst>
          </p:cNvPr>
          <p:cNvSpPr/>
          <p:nvPr/>
        </p:nvSpPr>
        <p:spPr>
          <a:xfrm>
            <a:off x="4787872" y="5525548"/>
            <a:ext cx="3120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Atom/bond view</a:t>
            </a:r>
          </a:p>
          <a:p>
            <a:pPr algn="ctr"/>
            <a:r>
              <a:rPr lang="en-GB" dirty="0"/>
              <a:t>Searching by chemical moieties</a:t>
            </a:r>
          </a:p>
          <a:p>
            <a:pPr algn="ctr"/>
            <a:r>
              <a:rPr lang="en-GB" dirty="0"/>
              <a:t>Uniqueness checking</a:t>
            </a:r>
          </a:p>
        </p:txBody>
      </p:sp>
    </p:spTree>
    <p:extLst>
      <p:ext uri="{BB962C8B-B14F-4D97-AF65-F5344CB8AC3E}">
        <p14:creationId xmlns:p14="http://schemas.microsoft.com/office/powerpoint/2010/main" val="3483387833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Alliance">
  <a:themeElements>
    <a:clrScheme name="Pistoia">
      <a:dk1>
        <a:srgbClr val="666E71"/>
      </a:dk1>
      <a:lt1>
        <a:srgbClr val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9233</TotalTime>
  <Words>1401</Words>
  <Application>Microsoft Office PowerPoint</Application>
  <PresentationFormat>On-screen Show (4:3)</PresentationFormat>
  <Paragraphs>264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Open Sans Light</vt:lpstr>
      <vt:lpstr>Pistoia Content Theme</vt:lpstr>
      <vt:lpstr>5_Pistoia Content Theme</vt:lpstr>
      <vt:lpstr>6_Pistoia Content Theme</vt:lpstr>
      <vt:lpstr>1_Pistoia Content Theme</vt:lpstr>
      <vt:lpstr>1_Pistoia Alliance</vt:lpstr>
      <vt:lpstr>CS ChemDraw Drawing</vt:lpstr>
      <vt:lpstr>HELM and monomers</vt:lpstr>
      <vt:lpstr>This Webinar is being recorded</vt:lpstr>
      <vt:lpstr>Monomer Guidelines Discussion</vt:lpstr>
      <vt:lpstr>Scope</vt:lpstr>
      <vt:lpstr>What is a monomer?</vt:lpstr>
      <vt:lpstr>Canonicalization</vt:lpstr>
      <vt:lpstr>Canonicalization</vt:lpstr>
      <vt:lpstr>Canonicalization</vt:lpstr>
      <vt:lpstr>Canonicalization</vt:lpstr>
      <vt:lpstr>Canonicalization</vt:lpstr>
      <vt:lpstr>Exploding monomer sets</vt:lpstr>
      <vt:lpstr>Exploding monomer sets?</vt:lpstr>
      <vt:lpstr>Variations on amino acids</vt:lpstr>
      <vt:lpstr>Variation and the exploding monomer set</vt:lpstr>
      <vt:lpstr>Variations on amino acids</vt:lpstr>
      <vt:lpstr>R groups</vt:lpstr>
      <vt:lpstr>R group variations</vt:lpstr>
      <vt:lpstr>R group variations</vt:lpstr>
      <vt:lpstr>R group variations</vt:lpstr>
      <vt:lpstr>Next steps</vt:lpstr>
      <vt:lpstr>PowerPoint Presentation</vt:lpstr>
      <vt:lpstr>Backup slides</vt:lpstr>
      <vt:lpstr>History</vt:lpstr>
      <vt:lpstr>History</vt:lpstr>
      <vt:lpstr>Public monomer 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Claire Bellamy</cp:lastModifiedBy>
  <cp:revision>205</cp:revision>
  <dcterms:created xsi:type="dcterms:W3CDTF">2016-11-21T10:54:48Z</dcterms:created>
  <dcterms:modified xsi:type="dcterms:W3CDTF">2018-09-28T15:03:12Z</dcterms:modified>
</cp:coreProperties>
</file>