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  <p:sldMasterId id="2147483668" r:id="rId2"/>
    <p:sldMasterId id="2147483676" r:id="rId3"/>
    <p:sldMasterId id="2147483685" r:id="rId4"/>
    <p:sldMasterId id="2147483696" r:id="rId5"/>
  </p:sldMasterIdLst>
  <p:notesMasterIdLst>
    <p:notesMasterId r:id="rId36"/>
  </p:notesMasterIdLst>
  <p:handoutMasterIdLst>
    <p:handoutMasterId r:id="rId37"/>
  </p:handoutMasterIdLst>
  <p:sldIdLst>
    <p:sldId id="283" r:id="rId6"/>
    <p:sldId id="284" r:id="rId7"/>
    <p:sldId id="395" r:id="rId8"/>
    <p:sldId id="411" r:id="rId9"/>
    <p:sldId id="412" r:id="rId10"/>
    <p:sldId id="425" r:id="rId11"/>
    <p:sldId id="421" r:id="rId12"/>
    <p:sldId id="414" r:id="rId13"/>
    <p:sldId id="431" r:id="rId14"/>
    <p:sldId id="442" r:id="rId15"/>
    <p:sldId id="429" r:id="rId16"/>
    <p:sldId id="434" r:id="rId17"/>
    <p:sldId id="441" r:id="rId18"/>
    <p:sldId id="433" r:id="rId19"/>
    <p:sldId id="430" r:id="rId20"/>
    <p:sldId id="422" r:id="rId21"/>
    <p:sldId id="435" r:id="rId22"/>
    <p:sldId id="418" r:id="rId23"/>
    <p:sldId id="439" r:id="rId24"/>
    <p:sldId id="420" r:id="rId25"/>
    <p:sldId id="440" r:id="rId26"/>
    <p:sldId id="436" r:id="rId27"/>
    <p:sldId id="443" r:id="rId28"/>
    <p:sldId id="432" r:id="rId29"/>
    <p:sldId id="403" r:id="rId30"/>
    <p:sldId id="310" r:id="rId31"/>
    <p:sldId id="410" r:id="rId32"/>
    <p:sldId id="394" r:id="rId33"/>
    <p:sldId id="396" r:id="rId34"/>
    <p:sldId id="399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1C1E"/>
    <a:srgbClr val="E5826E"/>
    <a:srgbClr val="FFFFFF"/>
    <a:srgbClr val="228B96"/>
    <a:srgbClr val="4C5156"/>
    <a:srgbClr val="249797"/>
    <a:srgbClr val="259958"/>
    <a:srgbClr val="818991"/>
    <a:srgbClr val="666E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2762" autoAdjust="0"/>
    <p:restoredTop sz="95468" autoAdjust="0"/>
  </p:normalViewPr>
  <p:slideViewPr>
    <p:cSldViewPr snapToObjects="1" showGuides="1">
      <p:cViewPr varScale="1">
        <p:scale>
          <a:sx n="115" d="100"/>
          <a:sy n="115" d="100"/>
        </p:scale>
        <p:origin x="1662" y="108"/>
      </p:cViewPr>
      <p:guideLst>
        <p:guide orient="horz" pos="211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 snapToObjects="1">
      <p:cViewPr varScale="1">
        <p:scale>
          <a:sx n="118" d="100"/>
          <a:sy n="118" d="100"/>
        </p:scale>
        <p:origin x="-2080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28600" y="228600"/>
            <a:ext cx="4876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Open Sans Light"/>
              <a:cs typeface="Open Sans Ligh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34000" y="228600"/>
            <a:ext cx="1306068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C2EC1-B70D-4CB4-BC58-2E1D99067EF3}" type="datetime3">
              <a:rPr lang="en-US" smtClean="0">
                <a:latin typeface="Open Sans Light"/>
              </a:rPr>
              <a:t>12 October 2018</a:t>
            </a:fld>
            <a:endParaRPr lang="en-US">
              <a:latin typeface="Open Sans Light"/>
              <a:cs typeface="Open Sans Ligh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28600" y="8451279"/>
            <a:ext cx="4876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Open Sans Light"/>
              <a:cs typeface="Open Sans 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34000" y="8461947"/>
            <a:ext cx="8382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DDAA28-FB28-3D4F-ABDC-2F79D633598F}" type="slidenum">
              <a:rPr lang="en-US" smtClean="0">
                <a:latin typeface="Open Sans Light"/>
                <a:cs typeface="Open Sans Light"/>
              </a:rPr>
              <a:pPr/>
              <a:t>‹#›</a:t>
            </a:fld>
            <a:endParaRPr lang="en-US">
              <a:latin typeface="Open Sans Light"/>
              <a:cs typeface="Open Sans Light"/>
            </a:endParaRPr>
          </a:p>
        </p:txBody>
      </p:sp>
      <p:pic>
        <p:nvPicPr>
          <p:cNvPr id="6" name="Picture 5" descr="PistoiaAlliance_compact_box_grey_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8451279"/>
            <a:ext cx="467868" cy="46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607594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28600" y="228600"/>
            <a:ext cx="27432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en Sans Light"/>
                <a:cs typeface="Open Sans Light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2286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en Sans Light"/>
                <a:cs typeface="Open Sans Light"/>
              </a:defRPr>
            </a:lvl1pPr>
          </a:lstStyle>
          <a:p>
            <a:fld id="{4C1CEAC1-DD32-42DA-A5A2-1FFBC5A2CB4B}" type="datetime3">
              <a:rPr lang="en-US" smtClean="0"/>
              <a:t>12 October 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28600" y="4343400"/>
            <a:ext cx="6411468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28600" y="8461947"/>
            <a:ext cx="27432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en Sans Light"/>
                <a:cs typeface="Open Sans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451279"/>
            <a:ext cx="2287587" cy="4678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en Sans Light"/>
                <a:cs typeface="Open Sans Light"/>
              </a:defRPr>
            </a:lvl1pPr>
          </a:lstStyle>
          <a:p>
            <a:fld id="{9719C4BD-C343-8542-86CF-082388D36B2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PistoiaAlliance_compact_box_grey_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8451279"/>
            <a:ext cx="467868" cy="46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22094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457200" rtl="0" eaLnBrk="1" latinLnBrk="0" hangingPunct="1">
      <a:defRPr sz="1200" kern="1200">
        <a:solidFill>
          <a:schemeClr val="tx1"/>
        </a:solidFill>
        <a:latin typeface="Open Sans Light"/>
        <a:ea typeface="+mn-ea"/>
        <a:cs typeface="Open Sans Light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Open Sans Light"/>
        <a:ea typeface="+mn-ea"/>
        <a:cs typeface="Open Sans Light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Open Sans Light"/>
        <a:ea typeface="+mn-ea"/>
        <a:cs typeface="Open Sans Light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Open Sans Light"/>
        <a:ea typeface="+mn-ea"/>
        <a:cs typeface="Open Sans Light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Open Sans Light"/>
        <a:ea typeface="+mn-ea"/>
        <a:cs typeface="Open Sans Light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>
                <a:uFillTx/>
              </a:rPr>
              <a:t>Opening title </a:t>
            </a:r>
            <a:r>
              <a:rPr lang="en-US" dirty="0">
                <a:uFillTx/>
              </a:rPr>
              <a:t>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9C4BD-C343-8542-86CF-082388D36B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Open Sans Light"/>
                <a:ea typeface="+mn-e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666E71"/>
              </a:solidFill>
              <a:effectLst/>
              <a:uLnTx/>
              <a:uFillTx/>
              <a:latin typeface="Open Sans Light"/>
              <a:ea typeface="+mn-ea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9BA951-405A-CF43-8A34-B810397C3218}" type="datetime3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Open Sans Light"/>
                <a:ea typeface="+mn-e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 October 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666E71"/>
              </a:solidFill>
              <a:effectLst/>
              <a:uLnTx/>
              <a:uFillTx/>
              <a:latin typeface="Open Sans Light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666E71"/>
              </a:solidFill>
              <a:effectLst/>
              <a:uLnTx/>
              <a:uFillTx/>
              <a:latin typeface="Open Sans Light"/>
              <a:ea typeface="+mn-ea"/>
            </a:endParaRP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666E71"/>
              </a:solidFill>
              <a:effectLst/>
              <a:uLnTx/>
              <a:uFillTx/>
              <a:latin typeface="Open Sans Ligh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70935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>
                <a:uFillTx/>
              </a:rPr>
              <a:t>Opening title </a:t>
            </a:r>
            <a:r>
              <a:rPr lang="en-US" dirty="0">
                <a:uFillTx/>
              </a:rPr>
              <a:t>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9C4BD-C343-8542-86CF-082388D36B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Open Sans Light"/>
                <a:ea typeface="+mn-e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666E71"/>
              </a:solidFill>
              <a:effectLst/>
              <a:uLnTx/>
              <a:uFillTx/>
              <a:latin typeface="Open Sans Light"/>
              <a:ea typeface="+mn-ea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9BA951-405A-CF43-8A34-B810397C3218}" type="datetime3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Open Sans Light"/>
                <a:ea typeface="+mn-e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 October 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666E71"/>
              </a:solidFill>
              <a:effectLst/>
              <a:uLnTx/>
              <a:uFillTx/>
              <a:latin typeface="Open Sans Light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666E71"/>
              </a:solidFill>
              <a:effectLst/>
              <a:uLnTx/>
              <a:uFillTx/>
              <a:latin typeface="Open Sans Light"/>
              <a:ea typeface="+mn-ea"/>
            </a:endParaRP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666E71"/>
              </a:solidFill>
              <a:effectLst/>
              <a:uLnTx/>
              <a:uFillTx/>
              <a:latin typeface="Open Sans Ligh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10787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799"/>
            <a:ext cx="8229600" cy="685800"/>
          </a:xfrm>
        </p:spPr>
        <p:txBody>
          <a:bodyPr>
            <a:normAutofit/>
          </a:bodyPr>
          <a:lstStyle>
            <a:lvl1pPr>
              <a:defRPr sz="3600"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599"/>
            <a:ext cx="4038600" cy="402431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599"/>
            <a:ext cx="4038600" cy="402431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543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57200" y="1447800"/>
            <a:ext cx="8229600" cy="47244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February 2015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 dirty="0">
                <a:solidFill>
                  <a:srgbClr val="4C5156"/>
                </a:solidFill>
              </a:rPr>
              <a:t>HELM Steering Committee 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122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387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Picture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539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vert270"/>
          <a:lstStyle>
            <a:lvl1pPr algn="r">
              <a:defRPr>
                <a:latin typeface="Arial"/>
                <a:cs typeface="Arial"/>
              </a:defRPr>
            </a:lvl1pPr>
            <a:lvl2pPr algn="r">
              <a:defRPr>
                <a:latin typeface="Arial"/>
                <a:cs typeface="Arial"/>
              </a:defRPr>
            </a:lvl2pPr>
            <a:lvl3pPr algn="r">
              <a:defRPr>
                <a:latin typeface="Arial"/>
                <a:cs typeface="Arial"/>
              </a:defRPr>
            </a:lvl3pPr>
            <a:lvl4pPr algn="r">
              <a:defRPr>
                <a:latin typeface="Arial"/>
                <a:cs typeface="Arial"/>
              </a:defRPr>
            </a:lvl4pPr>
            <a:lvl5pPr algn="r"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8136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681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993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799"/>
            <a:ext cx="8229600" cy="685800"/>
          </a:xfrm>
        </p:spPr>
        <p:txBody>
          <a:bodyPr>
            <a:normAutofit/>
          </a:bodyPr>
          <a:lstStyle>
            <a:lvl1pPr>
              <a:defRPr sz="3600"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599"/>
            <a:ext cx="4038600" cy="402431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599"/>
            <a:ext cx="4038600" cy="402431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491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57200" y="1447800"/>
            <a:ext cx="8229600" cy="47244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February 2015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 dirty="0">
                <a:solidFill>
                  <a:srgbClr val="4C5156"/>
                </a:solidFill>
              </a:rPr>
              <a:t>HELM Steering Committee 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0274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556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9864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Picture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6576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vert270"/>
          <a:lstStyle>
            <a:lvl1pPr algn="r">
              <a:defRPr>
                <a:latin typeface="Arial"/>
                <a:cs typeface="Arial"/>
              </a:defRPr>
            </a:lvl1pPr>
            <a:lvl2pPr algn="r">
              <a:defRPr>
                <a:latin typeface="Arial"/>
                <a:cs typeface="Arial"/>
              </a:defRPr>
            </a:lvl2pPr>
            <a:lvl3pPr algn="r">
              <a:defRPr>
                <a:latin typeface="Arial"/>
                <a:cs typeface="Arial"/>
              </a:defRPr>
            </a:lvl3pPr>
            <a:lvl4pPr algn="r">
              <a:defRPr>
                <a:latin typeface="Arial"/>
                <a:cs typeface="Arial"/>
              </a:defRPr>
            </a:lvl4pPr>
            <a:lvl5pPr algn="r"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5768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1815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9167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799"/>
            <a:ext cx="8229600" cy="685800"/>
          </a:xfrm>
        </p:spPr>
        <p:txBody>
          <a:bodyPr>
            <a:normAutofit/>
          </a:bodyPr>
          <a:lstStyle>
            <a:lvl1pPr>
              <a:defRPr sz="3600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599"/>
            <a:ext cx="4038600" cy="402431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599"/>
            <a:ext cx="4038600" cy="402431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6338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57200" y="1447800"/>
            <a:ext cx="8229600" cy="47244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February 2015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 dirty="0">
                <a:solidFill>
                  <a:srgbClr val="4C5156"/>
                </a:solidFill>
              </a:rPr>
              <a:t>HELM Steering Committee 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2670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2021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Picture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1882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vert270"/>
          <a:lstStyle>
            <a:lvl1pPr algn="r">
              <a:defRPr>
                <a:latin typeface="Arial"/>
                <a:cs typeface="Arial"/>
              </a:defRPr>
            </a:lvl1pPr>
            <a:lvl2pPr algn="r">
              <a:defRPr>
                <a:latin typeface="Arial"/>
                <a:cs typeface="Arial"/>
              </a:defRPr>
            </a:lvl2pPr>
            <a:lvl3pPr algn="r">
              <a:defRPr>
                <a:latin typeface="Arial"/>
                <a:cs typeface="Arial"/>
              </a:defRPr>
            </a:lvl3pPr>
            <a:lvl4pPr algn="r">
              <a:defRPr>
                <a:latin typeface="Arial"/>
                <a:cs typeface="Arial"/>
              </a:defRPr>
            </a:lvl4pPr>
            <a:lvl5pPr algn="r"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6255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38400"/>
            <a:ext cx="8001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200400"/>
            <a:ext cx="8001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Section subtitle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343400"/>
            <a:ext cx="8001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Click to edit Section presenter</a:t>
            </a:r>
          </a:p>
        </p:txBody>
      </p:sp>
      <p:pic>
        <p:nvPicPr>
          <p:cNvPr id="9" name="Picture 8" descr="PistoiaAlliance_main_grey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81084" y="228600"/>
            <a:ext cx="1805715" cy="1051608"/>
          </a:xfrm>
          <a:prstGeom prst="rect">
            <a:avLst/>
          </a:prstGeom>
        </p:spPr>
      </p:pic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723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799"/>
            <a:ext cx="8229600" cy="685800"/>
          </a:xfrm>
        </p:spPr>
        <p:txBody>
          <a:bodyPr>
            <a:normAutofit/>
          </a:bodyPr>
          <a:lstStyle>
            <a:lvl1pPr>
              <a:defRPr sz="3600"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599"/>
            <a:ext cx="4038600" cy="402431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599"/>
            <a:ext cx="4038600" cy="402431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86800" y="634047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74790-8E4E-3144-B348-3F515F04FD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770028"/>
      </p:ext>
    </p:extLst>
  </p:cSld>
  <p:clrMapOvr>
    <a:masterClrMapping/>
  </p:clrMapOvr>
  <p:transition spd="med"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86800" y="634047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74790-8E4E-3144-B348-3F515F04FD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60777"/>
      </p:ext>
    </p:extLst>
  </p:cSld>
  <p:clrMapOvr>
    <a:masterClrMapping/>
  </p:clrMapOvr>
  <p:transition spd="med"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38400"/>
            <a:ext cx="8001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000">
                <a:solidFill>
                  <a:schemeClr val="tx1"/>
                </a:solidFill>
                <a:uFillTx/>
              </a:defRPr>
            </a:lvl1pPr>
          </a:lstStyle>
          <a:p>
            <a:r>
              <a:rPr lang="en-GB" dirty="0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200400"/>
            <a:ext cx="8001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r>
              <a:rPr lang="en-GB" dirty="0">
                <a:uFillTx/>
              </a:rPr>
              <a:t>Click to edit Master subtitle style</a:t>
            </a:r>
            <a:endParaRPr lang="en-US" dirty="0">
              <a:uFillTx/>
            </a:endParaRPr>
          </a:p>
        </p:txBody>
      </p:sp>
      <p:pic>
        <p:nvPicPr>
          <p:cNvPr id="7" name="Picture 6" descr="PistoiaAlliance_main_white_RGB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19800" y="304800"/>
            <a:ext cx="2667000" cy="1553201"/>
          </a:xfrm>
          <a:prstGeom prst="rect">
            <a:avLst/>
          </a:prstGeom>
        </p:spPr>
      </p:pic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343400"/>
            <a:ext cx="8001000" cy="369332"/>
          </a:xfrm>
          <a:prstGeom prst="rect">
            <a:avLst/>
          </a:prstGeom>
        </p:spPr>
        <p:txBody>
          <a:bodyPr>
            <a:spAutoFit/>
          </a:bodyPr>
          <a:lstStyle>
            <a:lvl1pPr>
              <a:buNone/>
              <a:defRPr sz="1800" baseline="0">
                <a:solidFill>
                  <a:srgbClr val="FFFFFF"/>
                </a:solidFill>
                <a:uFillTx/>
              </a:defRPr>
            </a:lvl1pPr>
          </a:lstStyle>
          <a:p>
            <a:pPr lvl="0"/>
            <a:r>
              <a:rPr lang="en-GB" dirty="0">
                <a:uFillTx/>
              </a:rPr>
              <a:t>Click to edit venue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5676900"/>
            <a:ext cx="2819400" cy="533400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buNone/>
              <a:defRPr sz="1400">
                <a:solidFill>
                  <a:srgbClr val="FFFFFF"/>
                </a:solidFill>
                <a:uFillTx/>
              </a:defRPr>
            </a:lvl1pPr>
          </a:lstStyle>
          <a:p>
            <a:pPr lvl="0"/>
            <a:fld id="{7C324731-B2AA-714B-A8FD-B25E71C667AC}" type="datetime4">
              <a:rPr lang="en-US" smtClean="0">
                <a:uFillTx/>
              </a:rPr>
              <a:pPr lvl="0"/>
              <a:t>October 10, 2016</a:t>
            </a:fld>
            <a:endParaRPr lang="en-GB" dirty="0">
              <a:uFillTx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4800600"/>
            <a:ext cx="8001000" cy="369332"/>
          </a:xfrm>
          <a:prstGeom prst="rect">
            <a:avLst/>
          </a:prstGeom>
        </p:spPr>
        <p:txBody>
          <a:bodyPr>
            <a:spAutoFit/>
          </a:bodyPr>
          <a:lstStyle>
            <a:lvl1pPr>
              <a:buNone/>
              <a:defRPr sz="1800">
                <a:solidFill>
                  <a:srgbClr val="FFFFFF"/>
                </a:solidFill>
                <a:uFillTx/>
              </a:defRPr>
            </a:lvl1pPr>
          </a:lstStyle>
          <a:p>
            <a:pPr lvl="0"/>
            <a:r>
              <a:rPr lang="en-GB" dirty="0">
                <a:uFillTx/>
              </a:rPr>
              <a:t>Click to edit presenter</a:t>
            </a:r>
            <a:endParaRPr lang="en-US" dirty="0">
              <a:uFillTx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0"/>
            <a:ext cx="2514600" cy="1552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uFillTx/>
              </a:defRPr>
            </a:lvl1pPr>
          </a:lstStyle>
          <a:p>
            <a:r>
              <a:rPr lang="en-US" sz="1400" dirty="0">
                <a:uFillTx/>
              </a:rPr>
              <a:t>Partner logo if required</a:t>
            </a:r>
            <a:endParaRPr lang="en-US" dirty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236275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38400"/>
            <a:ext cx="8001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000">
                <a:solidFill>
                  <a:schemeClr val="tx1"/>
                </a:solidFill>
                <a:uFillTx/>
              </a:defRPr>
            </a:lvl1pPr>
          </a:lstStyle>
          <a:p>
            <a:r>
              <a:rPr lang="en-GB" dirty="0">
                <a:uFillTx/>
              </a:rPr>
              <a:t>Click to edit Section title</a:t>
            </a:r>
            <a:endParaRPr lang="en-US" dirty="0">
              <a:uFillTx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200400"/>
            <a:ext cx="8001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r>
              <a:rPr lang="en-GB" dirty="0">
                <a:uFillTx/>
              </a:rPr>
              <a:t>Click to edit Section subtitle</a:t>
            </a:r>
            <a:endParaRPr lang="en-US" dirty="0">
              <a:uFillTx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343400"/>
            <a:ext cx="8001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rgbClr val="FFFFFF"/>
                </a:solidFill>
                <a:uFillTx/>
              </a:defRPr>
            </a:lvl1pPr>
          </a:lstStyle>
          <a:p>
            <a:pPr lvl="0"/>
            <a:r>
              <a:rPr lang="en-GB" dirty="0">
                <a:uFillTx/>
              </a:rPr>
              <a:t>Click to edit Section presenter</a:t>
            </a:r>
          </a:p>
        </p:txBody>
      </p:sp>
      <p:pic>
        <p:nvPicPr>
          <p:cNvPr id="8" name="Picture 7" descr="PistoiaAlliance_main_white_RGB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81085" y="228600"/>
            <a:ext cx="1805715" cy="1051608"/>
          </a:xfrm>
          <a:prstGeom prst="rect">
            <a:avLst/>
          </a:prstGeom>
        </p:spPr>
      </p:pic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uFillTx/>
              </a:defRPr>
            </a:lvl1pPr>
          </a:lstStyle>
          <a:p>
            <a:r>
              <a:rPr lang="en-US" sz="1400" dirty="0">
                <a:uFillTx/>
              </a:rPr>
              <a:t>Partner logo if required</a:t>
            </a:r>
            <a:endParaRPr lang="en-US" dirty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744474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38400"/>
            <a:ext cx="8001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000">
                <a:solidFill>
                  <a:schemeClr val="bg1"/>
                </a:solidFill>
                <a:uFillTx/>
              </a:defRPr>
            </a:lvl1pPr>
          </a:lstStyle>
          <a:p>
            <a:r>
              <a:rPr lang="en-GB" dirty="0">
                <a:uFillTx/>
              </a:rPr>
              <a:t>Click to edit Section title</a:t>
            </a:r>
            <a:endParaRPr lang="en-US" dirty="0">
              <a:uFillTx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200400"/>
            <a:ext cx="8001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uFillTx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r>
              <a:rPr lang="en-GB" dirty="0">
                <a:uFillTx/>
              </a:rPr>
              <a:t>Click to edit Section subtitle</a:t>
            </a:r>
            <a:endParaRPr lang="en-US" dirty="0">
              <a:uFillTx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343400"/>
            <a:ext cx="8001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chemeClr val="bg1"/>
                </a:solidFill>
                <a:uFillTx/>
              </a:defRPr>
            </a:lvl1pPr>
          </a:lstStyle>
          <a:p>
            <a:pPr lvl="0"/>
            <a:r>
              <a:rPr lang="en-GB" dirty="0">
                <a:uFillTx/>
              </a:rPr>
              <a:t>Click to edit Section presenter</a:t>
            </a:r>
          </a:p>
        </p:txBody>
      </p:sp>
      <p:pic>
        <p:nvPicPr>
          <p:cNvPr id="9" name="Picture 8" descr="PistoiaAlliance_main_grey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81084" y="228600"/>
            <a:ext cx="1805715" cy="1051608"/>
          </a:xfrm>
          <a:prstGeom prst="rect">
            <a:avLst/>
          </a:prstGeom>
        </p:spPr>
      </p:pic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uFillTx/>
              </a:defRPr>
            </a:lvl1pPr>
          </a:lstStyle>
          <a:p>
            <a:r>
              <a:rPr lang="en-US" sz="1400" dirty="0">
                <a:uFillTx/>
              </a:rPr>
              <a:t>Partner logo if required</a:t>
            </a:r>
            <a:endParaRPr lang="en-US" dirty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852352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ection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38400"/>
            <a:ext cx="8001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000">
                <a:solidFill>
                  <a:schemeClr val="tx1"/>
                </a:solidFill>
                <a:uFillTx/>
              </a:defRPr>
            </a:lvl1pPr>
          </a:lstStyle>
          <a:p>
            <a:r>
              <a:rPr lang="en-GB" dirty="0">
                <a:uFillTx/>
              </a:rPr>
              <a:t>Click to edit Section title</a:t>
            </a:r>
            <a:endParaRPr lang="en-US" dirty="0">
              <a:uFillTx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200400"/>
            <a:ext cx="8001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r>
              <a:rPr lang="en-GB" dirty="0">
                <a:uFillTx/>
              </a:rPr>
              <a:t>Click to edit Section subtitle</a:t>
            </a:r>
            <a:endParaRPr lang="en-US" dirty="0">
              <a:uFillTx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343400"/>
            <a:ext cx="8001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rgbClr val="FFFFFF"/>
                </a:solidFill>
                <a:uFillTx/>
              </a:defRPr>
            </a:lvl1pPr>
          </a:lstStyle>
          <a:p>
            <a:pPr lvl="0"/>
            <a:r>
              <a:rPr lang="en-GB" dirty="0">
                <a:uFillTx/>
              </a:rPr>
              <a:t>Click to edit Section presenter</a:t>
            </a:r>
          </a:p>
        </p:txBody>
      </p:sp>
      <p:pic>
        <p:nvPicPr>
          <p:cNvPr id="8" name="Picture 7" descr="PistoiaAlliance_main_white_RGB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81085" y="228600"/>
            <a:ext cx="1805715" cy="1051608"/>
          </a:xfrm>
          <a:prstGeom prst="rect">
            <a:avLst/>
          </a:prstGeom>
        </p:spPr>
      </p:pic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uFillTx/>
              </a:defRPr>
            </a:lvl1pPr>
          </a:lstStyle>
          <a:p>
            <a:r>
              <a:rPr lang="en-US" sz="1400" dirty="0">
                <a:uFillTx/>
              </a:rPr>
              <a:t>Partner logo if required</a:t>
            </a:r>
            <a:endParaRPr lang="en-US" dirty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528029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Section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38400"/>
            <a:ext cx="8001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000">
                <a:solidFill>
                  <a:srgbClr val="666E71"/>
                </a:solidFill>
                <a:uFillTx/>
              </a:defRPr>
            </a:lvl1pPr>
          </a:lstStyle>
          <a:p>
            <a:r>
              <a:rPr lang="en-GB" dirty="0">
                <a:uFillTx/>
              </a:rPr>
              <a:t>Click to edit Section title</a:t>
            </a:r>
            <a:endParaRPr lang="en-US" dirty="0">
              <a:uFillTx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200400"/>
            <a:ext cx="8001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400" baseline="0">
                <a:solidFill>
                  <a:srgbClr val="666E71"/>
                </a:solidFill>
                <a:uFillTx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r>
              <a:rPr lang="en-GB" dirty="0">
                <a:uFillTx/>
              </a:rPr>
              <a:t>Click to edit Section subtitle</a:t>
            </a:r>
            <a:endParaRPr lang="en-US" dirty="0">
              <a:uFillTx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343400"/>
            <a:ext cx="8001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rgbClr val="666E71"/>
                </a:solidFill>
                <a:uFillTx/>
              </a:defRPr>
            </a:lvl1pPr>
          </a:lstStyle>
          <a:p>
            <a:pPr lvl="0"/>
            <a:r>
              <a:rPr lang="en-GB" dirty="0">
                <a:uFillTx/>
              </a:rPr>
              <a:t>Click to edit Section presenter</a:t>
            </a:r>
          </a:p>
        </p:txBody>
      </p:sp>
      <p:pic>
        <p:nvPicPr>
          <p:cNvPr id="6" name="Picture 5" descr="PistoiaAlliance_main_grey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81084" y="228600"/>
            <a:ext cx="1805715" cy="1051608"/>
          </a:xfrm>
          <a:prstGeom prst="rect">
            <a:avLst/>
          </a:prstGeom>
        </p:spPr>
      </p:pic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uFillTx/>
              </a:defRPr>
            </a:lvl1pPr>
          </a:lstStyle>
          <a:p>
            <a:r>
              <a:rPr lang="en-US" sz="1400" dirty="0">
                <a:uFillTx/>
              </a:rPr>
              <a:t>Partner logo if required</a:t>
            </a:r>
            <a:endParaRPr lang="en-US" dirty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233184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Section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38400"/>
            <a:ext cx="8001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000">
                <a:solidFill>
                  <a:schemeClr val="bg1"/>
                </a:solidFill>
                <a:uFillTx/>
              </a:defRPr>
            </a:lvl1pPr>
          </a:lstStyle>
          <a:p>
            <a:r>
              <a:rPr lang="en-GB" dirty="0">
                <a:uFillTx/>
              </a:rPr>
              <a:t>Click to edit Section title</a:t>
            </a:r>
            <a:endParaRPr lang="en-US" dirty="0">
              <a:uFillTx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200400"/>
            <a:ext cx="8001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uFillTx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r>
              <a:rPr lang="en-GB" dirty="0">
                <a:uFillTx/>
              </a:rPr>
              <a:t>Click to edit Section subtitle</a:t>
            </a:r>
            <a:endParaRPr lang="en-US" dirty="0">
              <a:uFillTx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343400"/>
            <a:ext cx="8001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chemeClr val="bg1"/>
                </a:solidFill>
                <a:uFillTx/>
              </a:defRPr>
            </a:lvl1pPr>
          </a:lstStyle>
          <a:p>
            <a:pPr lvl="0"/>
            <a:r>
              <a:rPr lang="en-GB" dirty="0">
                <a:uFillTx/>
              </a:rPr>
              <a:t>Click to edit Section presenter</a:t>
            </a:r>
          </a:p>
        </p:txBody>
      </p:sp>
      <p:pic>
        <p:nvPicPr>
          <p:cNvPr id="6" name="Picture 5" descr="PistoiaAlliance_main_grey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81084" y="228600"/>
            <a:ext cx="1805715" cy="1051608"/>
          </a:xfrm>
          <a:prstGeom prst="rect">
            <a:avLst/>
          </a:prstGeom>
        </p:spPr>
      </p:pic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" y="304801"/>
            <a:ext cx="2514600" cy="975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uFillTx/>
              </a:defRPr>
            </a:lvl1pPr>
          </a:lstStyle>
          <a:p>
            <a:r>
              <a:rPr lang="en-US" sz="1400" dirty="0">
                <a:uFillTx/>
              </a:rPr>
              <a:t>Partner logo if required</a:t>
            </a:r>
            <a:endParaRPr lang="en-US" dirty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505175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38400"/>
            <a:ext cx="8001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000">
                <a:solidFill>
                  <a:schemeClr val="tx1"/>
                </a:solidFill>
                <a:uFillTx/>
              </a:defRPr>
            </a:lvl1pPr>
          </a:lstStyle>
          <a:p>
            <a:r>
              <a:rPr lang="en-GB" dirty="0">
                <a:uFillTx/>
              </a:rPr>
              <a:t>Click to edit Section title</a:t>
            </a:r>
            <a:endParaRPr lang="en-US" dirty="0">
              <a:uFillTx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200400"/>
            <a:ext cx="8001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r>
              <a:rPr lang="en-GB" dirty="0">
                <a:uFillTx/>
              </a:rPr>
              <a:t>Click to edit Section subtitle</a:t>
            </a:r>
            <a:endParaRPr lang="en-US" dirty="0">
              <a:uFillTx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343400"/>
            <a:ext cx="8001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rgbClr val="FFFFFF"/>
                </a:solidFill>
                <a:uFillTx/>
              </a:defRPr>
            </a:lvl1pPr>
          </a:lstStyle>
          <a:p>
            <a:pPr lvl="0"/>
            <a:r>
              <a:rPr lang="en-GB" dirty="0">
                <a:uFillTx/>
              </a:rPr>
              <a:t>Click to edit Section presenter</a:t>
            </a:r>
          </a:p>
        </p:txBody>
      </p:sp>
      <p:pic>
        <p:nvPicPr>
          <p:cNvPr id="8" name="Picture 7" descr="PistoiaAlliance_main_white_RGB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81085" y="228600"/>
            <a:ext cx="1805715" cy="1051608"/>
          </a:xfrm>
          <a:prstGeom prst="rect">
            <a:avLst/>
          </a:prstGeom>
        </p:spPr>
      </p:pic>
      <p:sp>
        <p:nvSpPr>
          <p:cNvPr id="6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" y="304801"/>
            <a:ext cx="2514600" cy="975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uFillTx/>
              </a:defRPr>
            </a:lvl1pPr>
          </a:lstStyle>
          <a:p>
            <a:r>
              <a:rPr lang="en-US" sz="1400" dirty="0">
                <a:uFillTx/>
              </a:rPr>
              <a:t>Partner logo if required</a:t>
            </a:r>
            <a:endParaRPr lang="en-US" dirty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127112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29100"/>
            <a:ext cx="8229600" cy="1143000"/>
          </a:xfrm>
          <a:prstGeom prst="rect">
            <a:avLst/>
          </a:prstGeom>
        </p:spPr>
        <p:txBody>
          <a:bodyPr/>
          <a:lstStyle>
            <a:lvl1pPr algn="ctr">
              <a:buFont typeface="Arial"/>
              <a:buNone/>
              <a:defRPr baseline="0">
                <a:solidFill>
                  <a:schemeClr val="tx1"/>
                </a:solidFill>
                <a:uFillTx/>
              </a:defRPr>
            </a:lvl1pPr>
          </a:lstStyle>
          <a:p>
            <a:r>
              <a:rPr lang="en-GB" dirty="0">
                <a:uFillTx/>
              </a:rPr>
              <a:t>Click to edit webinar recording message</a:t>
            </a:r>
            <a:endParaRPr lang="en-US" dirty="0">
              <a:uFillTx/>
            </a:endParaRPr>
          </a:p>
        </p:txBody>
      </p:sp>
      <p:sp>
        <p:nvSpPr>
          <p:cNvPr id="6" name="Oval 5"/>
          <p:cNvSpPr>
            <a:spLocks/>
          </p:cNvSpPr>
          <p:nvPr userDrawn="1"/>
        </p:nvSpPr>
        <p:spPr>
          <a:xfrm>
            <a:off x="3276600" y="1447800"/>
            <a:ext cx="2590800" cy="2590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3810000" y="2362200"/>
            <a:ext cx="1524000" cy="843498"/>
          </a:xfrm>
          <a:prstGeom prst="rect">
            <a:avLst/>
          </a:prstGeom>
        </p:spPr>
      </p:pic>
      <p:pic>
        <p:nvPicPr>
          <p:cNvPr id="9" name="Picture 8" descr="PistoiaAlliance_main_white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81085" y="228600"/>
            <a:ext cx="1805715" cy="1051608"/>
          </a:xfrm>
          <a:prstGeom prst="rect">
            <a:avLst/>
          </a:prstGeom>
        </p:spPr>
      </p:pic>
      <p:sp>
        <p:nvSpPr>
          <p:cNvPr id="10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" y="304801"/>
            <a:ext cx="2514600" cy="975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uFillTx/>
              </a:defRPr>
            </a:lvl1pPr>
          </a:lstStyle>
          <a:p>
            <a:r>
              <a:rPr lang="en-US" sz="1400" dirty="0">
                <a:uFillTx/>
              </a:rPr>
              <a:t>Partner logo if required</a:t>
            </a:r>
            <a:endParaRPr lang="en-US" dirty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25040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57200" y="1447800"/>
            <a:ext cx="8229600" cy="47244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February 2015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 dirty="0">
                <a:solidFill>
                  <a:srgbClr val="4C5156"/>
                </a:solidFill>
              </a:rPr>
              <a:t>HELM Steering Committee 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stoiaAlliance_main_white_RGB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45770" y="2286000"/>
            <a:ext cx="2852460" cy="166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051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stoiaAlliance_main_white_RGB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45770" y="2286000"/>
            <a:ext cx="2852460" cy="1661208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533400" y="5924550"/>
            <a:ext cx="38862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>
                <a:uFillTx/>
              </a:defRPr>
            </a:lvl1pPr>
            <a:lvl2pPr>
              <a:buNone/>
              <a:defRPr>
                <a:uFillTx/>
              </a:defRPr>
            </a:lvl2pPr>
            <a:lvl3pPr>
              <a:buNone/>
              <a:defRPr>
                <a:uFillTx/>
              </a:defRPr>
            </a:lvl3pPr>
            <a:lvl4pPr>
              <a:buNone/>
              <a:defRPr>
                <a:uFillTx/>
              </a:defRPr>
            </a:lvl4pPr>
            <a:lvl5pPr>
              <a:buNone/>
              <a:defRPr>
                <a:uFillTx/>
              </a:defRPr>
            </a:lvl5pPr>
          </a:lstStyle>
          <a:p>
            <a:pPr lvl="0"/>
            <a:r>
              <a:rPr lang="en-GB" dirty="0" err="1">
                <a:uFillTx/>
              </a:rPr>
              <a:t>presenter@pistoiaalliance.org</a:t>
            </a:r>
            <a:endParaRPr lang="en-US" dirty="0">
              <a:uFillTx/>
            </a:endParaRPr>
          </a:p>
        </p:txBody>
      </p:sp>
      <p:sp>
        <p:nvSpPr>
          <p:cNvPr id="6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4953000" y="5924550"/>
            <a:ext cx="1524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>
                <a:uFillTx/>
              </a:defRPr>
            </a:lvl1pPr>
            <a:lvl2pPr>
              <a:buNone/>
              <a:defRPr>
                <a:uFillTx/>
              </a:defRPr>
            </a:lvl2pPr>
            <a:lvl3pPr>
              <a:buNone/>
              <a:defRPr>
                <a:uFillTx/>
              </a:defRPr>
            </a:lvl3pPr>
            <a:lvl4pPr>
              <a:buNone/>
              <a:defRPr>
                <a:uFillTx/>
              </a:defRPr>
            </a:lvl4pPr>
            <a:lvl5pPr>
              <a:buNone/>
              <a:defRPr>
                <a:uFillTx/>
              </a:defRPr>
            </a:lvl5pPr>
          </a:lstStyle>
          <a:p>
            <a:pPr lvl="0"/>
            <a:r>
              <a:rPr lang="en-GB" dirty="0">
                <a:uFillTx/>
              </a:rPr>
              <a:t>@</a:t>
            </a:r>
            <a:r>
              <a:rPr lang="en-GB" dirty="0" err="1">
                <a:uFillTx/>
              </a:rPr>
              <a:t>pistoiaalliance</a:t>
            </a:r>
            <a:endParaRPr lang="en-US" dirty="0">
              <a:uFillTx/>
            </a:endParaRPr>
          </a:p>
        </p:txBody>
      </p:sp>
      <p:sp>
        <p:nvSpPr>
          <p:cNvPr id="7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477000" y="5924550"/>
            <a:ext cx="2209800" cy="45720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buNone/>
              <a:defRPr sz="1400">
                <a:uFillTx/>
              </a:defRPr>
            </a:lvl1pPr>
            <a:lvl2pPr>
              <a:buNone/>
              <a:defRPr>
                <a:uFillTx/>
              </a:defRPr>
            </a:lvl2pPr>
            <a:lvl3pPr>
              <a:buNone/>
              <a:defRPr>
                <a:uFillTx/>
              </a:defRPr>
            </a:lvl3pPr>
            <a:lvl4pPr>
              <a:buNone/>
              <a:defRPr>
                <a:uFillTx/>
              </a:defRPr>
            </a:lvl4pPr>
            <a:lvl5pPr>
              <a:buNone/>
              <a:defRPr>
                <a:uFillTx/>
              </a:defRPr>
            </a:lvl5pPr>
          </a:lstStyle>
          <a:p>
            <a:pPr lvl="0"/>
            <a:r>
              <a:rPr lang="en-GB" dirty="0" err="1">
                <a:uFillTx/>
              </a:rPr>
              <a:t>www.pistoiaalliance.org</a:t>
            </a:r>
            <a:endParaRPr lang="en-US" dirty="0">
              <a:uFillTx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24400" y="6019800"/>
            <a:ext cx="228600" cy="190500"/>
          </a:xfrm>
          <a:prstGeom prst="rect">
            <a:avLst/>
          </a:prstGeom>
        </p:spPr>
      </p:pic>
      <p:sp>
        <p:nvSpPr>
          <p:cNvPr id="1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533400" y="5257800"/>
            <a:ext cx="81534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None/>
              <a:defRPr sz="2400">
                <a:solidFill>
                  <a:srgbClr val="FFFFFF"/>
                </a:solidFill>
                <a:uFillTx/>
              </a:defRPr>
            </a:lvl1pPr>
          </a:lstStyle>
          <a:p>
            <a:pPr lvl="0"/>
            <a:r>
              <a:rPr lang="en-GB" dirty="0">
                <a:uFillTx/>
              </a:rPr>
              <a:t>Click to edit thank you message</a:t>
            </a:r>
            <a:endParaRPr lang="en-US" dirty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01689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Picture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vert270"/>
          <a:lstStyle>
            <a:lvl1pPr algn="r">
              <a:defRPr>
                <a:latin typeface="Arial"/>
                <a:cs typeface="Arial"/>
              </a:defRPr>
            </a:lvl1pPr>
            <a:lvl2pPr algn="r">
              <a:defRPr>
                <a:latin typeface="Arial"/>
                <a:cs typeface="Arial"/>
              </a:defRPr>
            </a:lvl2pPr>
            <a:lvl3pPr algn="r">
              <a:defRPr>
                <a:latin typeface="Arial"/>
                <a:cs typeface="Arial"/>
              </a:defRPr>
            </a:lvl3pPr>
            <a:lvl4pPr algn="r">
              <a:defRPr>
                <a:latin typeface="Arial"/>
                <a:cs typeface="Arial"/>
              </a:defRPr>
            </a:lvl4pPr>
            <a:lvl5pPr algn="r"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195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91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58914"/>
            <a:ext cx="7067128" cy="707886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4784"/>
            <a:ext cx="8229599" cy="4871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9" name="Picture 8" descr="PistoiaAlliance_compact_colour_RGB.png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750244" y="228600"/>
            <a:ext cx="936556" cy="838200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 rot="16200000">
            <a:off x="8381999" y="5959475"/>
            <a:ext cx="11588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Pistoia Alliance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2600" y="6376244"/>
            <a:ext cx="6419800" cy="345232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172400" y="6376244"/>
            <a:ext cx="514400" cy="3452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4C5156"/>
                </a:solidFill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457200" y="6376244"/>
            <a:ext cx="1295400" cy="345232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>
                <a:solidFill>
                  <a:srgbClr val="4C5156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7" r:id="rId2"/>
    <p:sldLayoutId id="2147483661" r:id="rId3"/>
    <p:sldLayoutId id="2147483662" r:id="rId4"/>
    <p:sldLayoutId id="2147483663" r:id="rId5"/>
    <p:sldLayoutId id="2147483664" r:id="rId6"/>
    <p:sldLayoutId id="2147483665" r:id="rId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rgbClr val="249797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rgbClr val="4C5156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4C5156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rgbClr val="4C5156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rgbClr val="4C5156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solidFill>
            <a:srgbClr val="4C5156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58914"/>
            <a:ext cx="7067128" cy="707886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4784"/>
            <a:ext cx="8229599" cy="4871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9" name="Picture 8" descr="PistoiaAlliance_compact_colour_RGB.png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750244" y="228600"/>
            <a:ext cx="936556" cy="838200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 rot="16200000">
            <a:off x="8381999" y="5959475"/>
            <a:ext cx="11588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defRPr/>
            </a:pPr>
            <a:r>
              <a:rPr lang="en-US" sz="800" dirty="0">
                <a:solidFill>
                  <a:srgbClr val="666E71">
                    <a:tint val="75000"/>
                  </a:srgbClr>
                </a:solidFill>
                <a:latin typeface="Arial"/>
                <a:cs typeface="Arial"/>
              </a:rPr>
              <a:t>© Pistoia Alliance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2600" y="6376244"/>
            <a:ext cx="6419800" cy="345232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172400" y="6376244"/>
            <a:ext cx="514400" cy="3452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4C5156"/>
                </a:solidFill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457200" y="6376244"/>
            <a:ext cx="1295400" cy="345232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>
                <a:solidFill>
                  <a:srgbClr val="4C5156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195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rgbClr val="249797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rgbClr val="4C5156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4C5156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rgbClr val="4C5156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rgbClr val="4C5156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solidFill>
            <a:srgbClr val="4C5156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58914"/>
            <a:ext cx="7067128" cy="707886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4784"/>
            <a:ext cx="8229599" cy="4871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9" name="Picture 8" descr="PistoiaAlliance_compact_colour_RGB.png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750244" y="228600"/>
            <a:ext cx="936556" cy="838200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 rot="16200000">
            <a:off x="8381999" y="5959475"/>
            <a:ext cx="11588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defRPr/>
            </a:pPr>
            <a:r>
              <a:rPr lang="en-US" sz="800" dirty="0">
                <a:solidFill>
                  <a:srgbClr val="666E71">
                    <a:tint val="75000"/>
                  </a:srgbClr>
                </a:solidFill>
                <a:latin typeface="Arial"/>
                <a:cs typeface="Arial"/>
              </a:rPr>
              <a:t>© Pistoia Alliance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2600" y="6376244"/>
            <a:ext cx="6419800" cy="345232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172400" y="6376244"/>
            <a:ext cx="514400" cy="3452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4C5156"/>
                </a:solidFill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457200" y="6376244"/>
            <a:ext cx="1295400" cy="345232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>
                <a:solidFill>
                  <a:srgbClr val="4C5156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119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rgbClr val="249797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rgbClr val="4C5156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4C5156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rgbClr val="4C5156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rgbClr val="4C5156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solidFill>
            <a:srgbClr val="4C5156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58914"/>
            <a:ext cx="7067128" cy="707886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4784"/>
            <a:ext cx="8229599" cy="4871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 descr="PistoiaAlliance_compact_colour_RGB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50244" y="228600"/>
            <a:ext cx="936556" cy="838200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/>
        </p:nvSpPr>
        <p:spPr>
          <a:xfrm rot="16200000">
            <a:off x="8381999" y="5959475"/>
            <a:ext cx="11588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Pistoia Alliance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2600" y="6376244"/>
            <a:ext cx="6419800" cy="345232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172400" y="6376244"/>
            <a:ext cx="514400" cy="3452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4C5156"/>
                </a:solidFill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457200" y="6376244"/>
            <a:ext cx="1295400" cy="345232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>
                <a:solidFill>
                  <a:srgbClr val="4C5156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139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rgbClr val="249797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rgbClr val="4C5156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4C5156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rgbClr val="4C5156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rgbClr val="4C5156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solidFill>
            <a:srgbClr val="4C5156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71856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rgbClr val="FFFFFF"/>
          </a:solidFill>
          <a:uFillTx/>
          <a:latin typeface="Open Sans Light"/>
          <a:ea typeface="+mj-ea"/>
          <a:cs typeface="Open Sans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FFFFFF"/>
          </a:solidFill>
          <a:uFillTx/>
          <a:latin typeface="Open Sans Light"/>
          <a:ea typeface="+mn-ea"/>
          <a:cs typeface="Open Sans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FFFFFF"/>
          </a:solidFill>
          <a:uFillTx/>
          <a:latin typeface="Open Sans Light"/>
          <a:ea typeface="+mn-ea"/>
          <a:cs typeface="Open Sans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FFFFFF"/>
          </a:solidFill>
          <a:uFillTx/>
          <a:latin typeface="Open Sans Light"/>
          <a:ea typeface="+mn-ea"/>
          <a:cs typeface="Open Sans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FFFFFF"/>
          </a:solidFill>
          <a:uFillTx/>
          <a:latin typeface="Open Sans Light"/>
          <a:ea typeface="+mn-ea"/>
          <a:cs typeface="Open Sans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FFFFFF"/>
          </a:solidFill>
          <a:uFillTx/>
          <a:latin typeface="Open Sans Light"/>
          <a:ea typeface="+mn-ea"/>
          <a:cs typeface="Open Sans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>
      <a:defPPr>
        <a:defRPr lang="en-US">
          <a:uFillTx/>
        </a:defRPr>
      </a:defPPr>
      <a:lvl1pPr marL="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8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7.emf"/><Relationship Id="rId4" Type="http://schemas.openxmlformats.org/officeDocument/2006/relationships/image" Target="../media/image29.png"/><Relationship Id="rId9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3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uFillTx/>
              </a:rPr>
              <a:t>HELM and monomers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611300" y="3239610"/>
            <a:ext cx="8001000" cy="461665"/>
          </a:xfrm>
        </p:spPr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uFillTx/>
              </a:rPr>
              <a:t>12</a:t>
            </a:r>
            <a:r>
              <a:rPr lang="en-US" baseline="30000" dirty="0">
                <a:solidFill>
                  <a:schemeClr val="tx1"/>
                </a:solidFill>
                <a:uFillTx/>
              </a:rPr>
              <a:t>th</a:t>
            </a:r>
            <a:r>
              <a:rPr lang="en-US" dirty="0">
                <a:solidFill>
                  <a:schemeClr val="tx1"/>
                </a:solidFill>
                <a:uFillTx/>
              </a:rPr>
              <a:t> October 2018</a:t>
            </a:r>
            <a:endParaRPr lang="en-US" dirty="0">
              <a:uFillTx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85800" y="4800600"/>
            <a:ext cx="8001000" cy="701731"/>
          </a:xfrm>
        </p:spPr>
        <p:txBody>
          <a:bodyPr/>
          <a:lstStyle/>
          <a:p>
            <a:r>
              <a:rPr lang="en-US" dirty="0">
                <a:uFillTx/>
              </a:rPr>
              <a:t>HELM Manager: Claire Bellamy</a:t>
            </a:r>
          </a:p>
          <a:p>
            <a:r>
              <a:rPr lang="en-US" dirty="0">
                <a:uFillTx/>
              </a:rPr>
              <a:t>HELM Domain Lead: Sergio </a:t>
            </a:r>
            <a:r>
              <a:rPr lang="en-US" dirty="0" err="1">
                <a:uFillTx/>
              </a:rPr>
              <a:t>Rotstein</a:t>
            </a:r>
            <a:endParaRPr lang="en-US" dirty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56574038"/>
      </p:ext>
    </p:extLst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360" y="824518"/>
            <a:ext cx="8435280" cy="55988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>
                <a:solidFill>
                  <a:srgbClr val="1A1C1E"/>
                </a:solidFill>
              </a:rPr>
              <a:t>The smallest number of substituents is on </a:t>
            </a:r>
            <a:r>
              <a:rPr lang="en-GB" sz="1800" dirty="0" err="1">
                <a:solidFill>
                  <a:srgbClr val="1A1C1E"/>
                </a:solidFill>
              </a:rPr>
              <a:t>Asn</a:t>
            </a:r>
            <a:r>
              <a:rPr lang="en-GB" sz="1800" dirty="0">
                <a:solidFill>
                  <a:srgbClr val="1A1C1E"/>
                </a:solidFill>
              </a:rPr>
              <a:t> =47</a:t>
            </a:r>
          </a:p>
          <a:p>
            <a:pPr marL="0" indent="0">
              <a:buNone/>
            </a:pPr>
            <a:endParaRPr lang="en-GB" sz="1800" dirty="0">
              <a:solidFill>
                <a:srgbClr val="1A1C1E"/>
              </a:solidFill>
            </a:endParaRPr>
          </a:p>
          <a:p>
            <a:pPr marL="0" indent="0">
              <a:buNone/>
            </a:pPr>
            <a:endParaRPr lang="en-GB" sz="1800" dirty="0">
              <a:solidFill>
                <a:srgbClr val="1A1C1E"/>
              </a:solidFill>
            </a:endParaRPr>
          </a:p>
          <a:p>
            <a:pPr marL="0" indent="0">
              <a:buNone/>
            </a:pPr>
            <a:endParaRPr lang="en-GB" sz="1800" dirty="0">
              <a:solidFill>
                <a:srgbClr val="1A1C1E"/>
              </a:solidFill>
            </a:endParaRPr>
          </a:p>
          <a:p>
            <a:pPr marL="0" indent="0">
              <a:buNone/>
            </a:pPr>
            <a:endParaRPr lang="en-GB" sz="1800" dirty="0">
              <a:solidFill>
                <a:srgbClr val="1A1C1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087792" cy="707886"/>
          </a:xfrm>
        </p:spPr>
        <p:txBody>
          <a:bodyPr/>
          <a:lstStyle/>
          <a:p>
            <a:r>
              <a:rPr lang="en-GB" dirty="0"/>
              <a:t>N substitutions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D40A3-BEA1-2645-9E17-452BD130FCD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4C515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C515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773D11C-6354-4151-8CBF-4C41716898B4}"/>
              </a:ext>
            </a:extLst>
          </p:cNvPr>
          <p:cNvSpPr/>
          <p:nvPr/>
        </p:nvSpPr>
        <p:spPr>
          <a:xfrm>
            <a:off x="354360" y="3208647"/>
            <a:ext cx="50413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1A1C1E"/>
                </a:solidFill>
              </a:rPr>
              <a:t>The largest number of substituents are on </a:t>
            </a:r>
            <a:r>
              <a:rPr lang="en-GB" dirty="0" err="1">
                <a:solidFill>
                  <a:srgbClr val="1A1C1E"/>
                </a:solidFill>
              </a:rPr>
              <a:t>Gly</a:t>
            </a:r>
            <a:r>
              <a:rPr lang="en-GB" dirty="0">
                <a:solidFill>
                  <a:srgbClr val="1A1C1E"/>
                </a:solidFill>
              </a:rPr>
              <a:t> = 756</a:t>
            </a:r>
          </a:p>
          <a:p>
            <a:r>
              <a:rPr lang="en-GB" dirty="0">
                <a:solidFill>
                  <a:srgbClr val="1A1C1E"/>
                </a:solidFill>
              </a:rPr>
              <a:t>179 only occur once. 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3AD4744-91D4-4B65-8DCB-71D27283B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799" y="6383732"/>
            <a:ext cx="1230820" cy="41868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503E642-A660-4FDD-BF7E-2A4565CA84BD}"/>
              </a:ext>
            </a:extLst>
          </p:cNvPr>
          <p:cNvSpPr/>
          <p:nvPr/>
        </p:nvSpPr>
        <p:spPr>
          <a:xfrm>
            <a:off x="91580" y="6452144"/>
            <a:ext cx="26802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1A1C1E"/>
                </a:solidFill>
              </a:rPr>
              <a:t>Figures from </a:t>
            </a:r>
            <a:r>
              <a:rPr lang="en-GB" sz="1400" dirty="0" err="1">
                <a:solidFill>
                  <a:srgbClr val="1A1C1E"/>
                </a:solidFill>
              </a:rPr>
              <a:t>Pubchem</a:t>
            </a:r>
            <a:r>
              <a:rPr lang="en-GB" sz="1400" dirty="0">
                <a:solidFill>
                  <a:srgbClr val="1A1C1E"/>
                </a:solidFill>
              </a:rPr>
              <a:t> supplied by </a:t>
            </a:r>
            <a:endParaRPr lang="en-GB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D0E67B-EA72-4038-B6E3-5EF0913274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45" y="1179515"/>
            <a:ext cx="3130900" cy="18818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14A6A9-728F-4E7B-84FB-5EADE5FD5F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8100" y="1184199"/>
            <a:ext cx="3209913" cy="19293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BC0D19-A95D-4780-89E5-79D9A8CC93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523" y="3904218"/>
            <a:ext cx="3902331" cy="23455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9655E3D-AE0B-4D82-924A-AC102683B2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0146" y="3919950"/>
            <a:ext cx="3902331" cy="234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695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563" y="1167906"/>
            <a:ext cx="8208912" cy="54726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/>
              <a:t>Create a new monomer for every substitution PEPTIDE1{</a:t>
            </a:r>
            <a:r>
              <a:rPr lang="en-GB" sz="1800" dirty="0">
                <a:highlight>
                  <a:srgbClr val="FFFF00"/>
                </a:highlight>
              </a:rPr>
              <a:t>H.E.L.[</a:t>
            </a:r>
            <a:r>
              <a:rPr lang="en-GB" sz="1800" dirty="0" err="1">
                <a:highlight>
                  <a:srgbClr val="FFFF00"/>
                </a:highlight>
              </a:rPr>
              <a:t>amM</a:t>
            </a:r>
            <a:r>
              <a:rPr lang="en-GB" sz="1800" dirty="0"/>
              <a:t>]}$$$$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Substitution defined in the main structure</a:t>
            </a:r>
          </a:p>
          <a:p>
            <a:r>
              <a:rPr lang="en-GB" sz="1800" dirty="0"/>
              <a:t>R1=H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Substitution defined in the capping group </a:t>
            </a:r>
          </a:p>
          <a:p>
            <a:r>
              <a:rPr lang="en-GB" sz="1800" dirty="0"/>
              <a:t>R1=H, R2 =NH2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Include the substituent as a separate monomer</a:t>
            </a:r>
          </a:p>
          <a:p>
            <a:r>
              <a:rPr lang="en-GB" sz="1800" dirty="0"/>
              <a:t>PEPTIDE1{</a:t>
            </a:r>
            <a:r>
              <a:rPr lang="en-GB" sz="1800" dirty="0">
                <a:highlight>
                  <a:srgbClr val="FFFF00"/>
                </a:highlight>
              </a:rPr>
              <a:t>H.E.L.M.[am]</a:t>
            </a:r>
            <a:r>
              <a:rPr lang="en-GB" sz="1800" dirty="0"/>
              <a:t>}$$$$ </a:t>
            </a:r>
          </a:p>
          <a:p>
            <a:endParaRPr lang="en-GB" sz="1800" dirty="0"/>
          </a:p>
          <a:p>
            <a:r>
              <a:rPr lang="en-GB" sz="1800" dirty="0"/>
              <a:t>CHEM1{[</a:t>
            </a:r>
            <a:r>
              <a:rPr lang="en-GB" sz="1800" dirty="0">
                <a:highlight>
                  <a:srgbClr val="FFFF00"/>
                </a:highlight>
              </a:rPr>
              <a:t>am</a:t>
            </a:r>
            <a:r>
              <a:rPr lang="en-GB" sz="1800" dirty="0"/>
              <a:t>]}|PEPTIDE1{</a:t>
            </a:r>
            <a:r>
              <a:rPr lang="en-GB" sz="1800" dirty="0">
                <a:highlight>
                  <a:srgbClr val="FFFF00"/>
                </a:highlight>
              </a:rPr>
              <a:t>H.E.L.M</a:t>
            </a:r>
            <a:r>
              <a:rPr lang="en-GB" sz="1800" dirty="0"/>
              <a:t>}$CHEM1,PEPTIDE1,4:R1-1:R1$$$V2.0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F93707-4481-406D-B166-017598D44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614" y="4818845"/>
            <a:ext cx="2635227" cy="6486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087792" cy="707886"/>
          </a:xfrm>
        </p:spPr>
        <p:txBody>
          <a:bodyPr/>
          <a:lstStyle/>
          <a:p>
            <a:r>
              <a:rPr lang="en-GB" dirty="0"/>
              <a:t>Options: C terminal substitutions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2400" y="6160220"/>
            <a:ext cx="514400" cy="345232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D40A3-BEA1-2645-9E17-452BD130FCD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4C515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C515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A90CB16-68F8-48A4-A483-21117B7D8F9D}"/>
              </a:ext>
            </a:extLst>
          </p:cNvPr>
          <p:cNvGrpSpPr/>
          <p:nvPr/>
        </p:nvGrpSpPr>
        <p:grpSpPr>
          <a:xfrm>
            <a:off x="4289434" y="6048513"/>
            <a:ext cx="2449814" cy="648671"/>
            <a:chOff x="6145771" y="1977592"/>
            <a:chExt cx="2449814" cy="64867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CA47625-DF12-49B1-A625-85895C523F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22589"/>
            <a:stretch/>
          </p:blipFill>
          <p:spPr>
            <a:xfrm>
              <a:off x="6145771" y="1977592"/>
              <a:ext cx="2039952" cy="64867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282C52F-40F6-4478-92A8-BECCDCDC35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78750" y="2159408"/>
              <a:ext cx="316835" cy="277582"/>
            </a:xfrm>
            <a:prstGeom prst="rect">
              <a:avLst/>
            </a:prstGeom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9B231D57-B2DD-477D-A45D-356723A4A4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9554" y="3212976"/>
            <a:ext cx="1556602" cy="959203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CFDE782-04F9-4EF1-862E-806FF77F6C5F}"/>
              </a:ext>
            </a:extLst>
          </p:cNvPr>
          <p:cNvGrpSpPr/>
          <p:nvPr/>
        </p:nvGrpSpPr>
        <p:grpSpPr>
          <a:xfrm>
            <a:off x="5690008" y="1547047"/>
            <a:ext cx="2054446" cy="648671"/>
            <a:chOff x="3919676" y="2711963"/>
            <a:chExt cx="2054446" cy="648671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89298B0-BB8C-49BD-ACC1-9FC026234D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22589"/>
            <a:stretch/>
          </p:blipFill>
          <p:spPr>
            <a:xfrm>
              <a:off x="3919676" y="2711963"/>
              <a:ext cx="2039952" cy="648671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6885BB5-97B5-4755-BA94-40CEF7C513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55255" y="2923152"/>
              <a:ext cx="318867" cy="255977"/>
            </a:xfrm>
            <a:prstGeom prst="rect">
              <a:avLst/>
            </a:prstGeom>
          </p:spPr>
        </p:pic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09714B7-7997-4B86-87A0-AFFFBA82FDD1}"/>
              </a:ext>
            </a:extLst>
          </p:cNvPr>
          <p:cNvCxnSpPr>
            <a:cxnSpLocks/>
            <a:stCxn id="14" idx="3"/>
            <a:endCxn id="16" idx="1"/>
          </p:cNvCxnSpPr>
          <p:nvPr/>
        </p:nvCxnSpPr>
        <p:spPr>
          <a:xfrm flipV="1">
            <a:off x="6329386" y="6369120"/>
            <a:ext cx="93027" cy="3729"/>
          </a:xfrm>
          <a:prstGeom prst="line">
            <a:avLst/>
          </a:prstGeom>
          <a:ln w="19050">
            <a:solidFill>
              <a:schemeClr val="tx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03EC6E40-AA6C-474B-86A8-5EED676C8D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7359" y="2109757"/>
            <a:ext cx="1556602" cy="98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678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96752"/>
            <a:ext cx="8208912" cy="54726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>
                <a:solidFill>
                  <a:schemeClr val="tx2"/>
                </a:solidFill>
              </a:rPr>
              <a:t>Aldehydes</a:t>
            </a:r>
          </a:p>
          <a:p>
            <a:pPr marL="0" indent="0">
              <a:buNone/>
            </a:pPr>
            <a:r>
              <a:rPr lang="en-GB" sz="1800" dirty="0"/>
              <a:t>X321 in the </a:t>
            </a:r>
            <a:r>
              <a:rPr lang="en-GB" sz="1800" dirty="0" err="1"/>
              <a:t>ChEMBL</a:t>
            </a:r>
            <a:r>
              <a:rPr lang="en-GB" sz="1800" dirty="0"/>
              <a:t> set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This was created as a new monomer, but could be a standard methionine with a H C-term monomer.</a:t>
            </a:r>
          </a:p>
          <a:p>
            <a:pPr marL="0" indent="0">
              <a:buNone/>
            </a:pPr>
            <a:endParaRPr lang="en-GB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087792" cy="707886"/>
          </a:xfrm>
        </p:spPr>
        <p:txBody>
          <a:bodyPr/>
          <a:lstStyle/>
          <a:p>
            <a:r>
              <a:rPr lang="en-GB" dirty="0"/>
              <a:t>C terminal subs – edge cases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D40A3-BEA1-2645-9E17-452BD130FCD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4C515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C515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D119848-1361-419A-AD8A-124BB123E3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7730989"/>
              </p:ext>
            </p:extLst>
          </p:nvPr>
        </p:nvGraphicFramePr>
        <p:xfrm>
          <a:off x="3707904" y="1484784"/>
          <a:ext cx="2850096" cy="1263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9" name="CS ChemDraw Drawing" r:id="rId3" imgW="2069530" imgH="917725" progId="ChemDraw.Document.6.0">
                  <p:embed/>
                </p:oleObj>
              </mc:Choice>
              <mc:Fallback>
                <p:oleObj name="CS ChemDraw Drawing" r:id="rId3" imgW="2069530" imgH="91772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07904" y="1484784"/>
                        <a:ext cx="2850096" cy="12633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9660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360" y="824518"/>
            <a:ext cx="8435280" cy="55988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>
                <a:solidFill>
                  <a:srgbClr val="1A1C1E"/>
                </a:solidFill>
              </a:rPr>
              <a:t>N atoms have two potential substitution sites, so there 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1A1C1E"/>
                </a:solidFill>
              </a:rPr>
              <a:t>can be branching as well as terminal substitution. </a:t>
            </a:r>
          </a:p>
          <a:p>
            <a:pPr marL="0" indent="0">
              <a:buNone/>
            </a:pPr>
            <a:endParaRPr lang="en-GB" sz="1800" dirty="0">
              <a:solidFill>
                <a:srgbClr val="1A1C1E"/>
              </a:solidFill>
            </a:endParaRPr>
          </a:p>
          <a:p>
            <a:pPr marL="0" indent="0">
              <a:buNone/>
            </a:pPr>
            <a:r>
              <a:rPr lang="en-GB" sz="1800" dirty="0">
                <a:solidFill>
                  <a:schemeClr val="tx2"/>
                </a:solidFill>
              </a:rPr>
              <a:t>Branching</a:t>
            </a:r>
            <a:r>
              <a:rPr lang="en-GB" sz="1800" dirty="0">
                <a:solidFill>
                  <a:srgbClr val="1A1C1E"/>
                </a:solidFill>
              </a:rPr>
              <a:t> 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1A1C1E"/>
                </a:solidFill>
              </a:rPr>
              <a:t>PEPTIDE1{[</a:t>
            </a:r>
            <a:r>
              <a:rPr lang="en-GB" sz="1800" dirty="0">
                <a:solidFill>
                  <a:srgbClr val="1A1C1E"/>
                </a:solidFill>
                <a:highlight>
                  <a:srgbClr val="FFFF00"/>
                </a:highlight>
              </a:rPr>
              <a:t>ac</a:t>
            </a:r>
            <a:r>
              <a:rPr lang="en-GB" sz="1800" dirty="0">
                <a:solidFill>
                  <a:srgbClr val="1A1C1E"/>
                </a:solidFill>
              </a:rPr>
              <a:t>]}|PEPTIDE2{</a:t>
            </a:r>
            <a:r>
              <a:rPr lang="en-GB" sz="1800" dirty="0">
                <a:solidFill>
                  <a:srgbClr val="1A1C1E"/>
                </a:solidFill>
                <a:highlight>
                  <a:srgbClr val="FFFF00"/>
                </a:highlight>
              </a:rPr>
              <a:t>H.E.L.M</a:t>
            </a:r>
            <a:r>
              <a:rPr lang="en-GB" sz="1800" dirty="0">
                <a:solidFill>
                  <a:srgbClr val="1A1C1E"/>
                </a:solidFill>
              </a:rPr>
              <a:t>}$PEPTIDE2,PEPTIDE1,3:R3-1:R1$$$</a:t>
            </a:r>
          </a:p>
          <a:p>
            <a:pPr marL="400050" lvl="1" indent="0">
              <a:buNone/>
            </a:pPr>
            <a:r>
              <a:rPr lang="en-GB" sz="1800" dirty="0">
                <a:solidFill>
                  <a:srgbClr val="1A1C1E"/>
                </a:solidFill>
              </a:rPr>
              <a:t>Or should there be a new branching mechanism for peptides?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1A1C1E"/>
                </a:solidFill>
              </a:rPr>
              <a:t>PEPTIDE1{</a:t>
            </a:r>
            <a:r>
              <a:rPr lang="en-GB" sz="1800" dirty="0">
                <a:solidFill>
                  <a:srgbClr val="1A1C1E"/>
                </a:solidFill>
                <a:highlight>
                  <a:srgbClr val="FFFF00"/>
                </a:highlight>
              </a:rPr>
              <a:t>H.E.L([ac]).M</a:t>
            </a:r>
            <a:r>
              <a:rPr lang="en-GB" sz="1800" dirty="0">
                <a:solidFill>
                  <a:srgbClr val="1A1C1E"/>
                </a:solidFill>
              </a:rPr>
              <a:t>}$$$$</a:t>
            </a:r>
          </a:p>
          <a:p>
            <a:pPr marL="400050" lvl="1" indent="0">
              <a:buNone/>
            </a:pPr>
            <a:r>
              <a:rPr lang="en-GB" sz="1800" dirty="0">
                <a:solidFill>
                  <a:srgbClr val="1A1C1E"/>
                </a:solidFill>
              </a:rPr>
              <a:t>This would require the new monomers to be of ‘branch’ type. Should these branch types be the default for all capping groups?</a:t>
            </a:r>
          </a:p>
          <a:p>
            <a:pPr marL="0" indent="0">
              <a:buNone/>
            </a:pPr>
            <a:endParaRPr lang="en-GB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GB" sz="1800" dirty="0">
                <a:solidFill>
                  <a:schemeClr val="tx2"/>
                </a:solidFill>
              </a:rPr>
              <a:t>Multiple substitution points?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1A1C1E"/>
                </a:solidFill>
              </a:rPr>
              <a:t>What if there is substitution on the glutamic acid R3 as well as the nitrogen?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1A1C1E"/>
                </a:solidFill>
              </a:rPr>
              <a:t>PEPTIDE1{</a:t>
            </a:r>
            <a:r>
              <a:rPr lang="en-GB" sz="1800" dirty="0">
                <a:solidFill>
                  <a:srgbClr val="1A1C1E"/>
                </a:solidFill>
                <a:highlight>
                  <a:srgbClr val="FFFF00"/>
                </a:highlight>
              </a:rPr>
              <a:t>H.E([ac])([am]).</a:t>
            </a:r>
            <a:r>
              <a:rPr lang="en-GB" sz="1800" dirty="0">
                <a:solidFill>
                  <a:srgbClr val="1A1C1E"/>
                </a:solidFill>
              </a:rPr>
              <a:t>L.M}$$$$ ?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1A1C1E"/>
                </a:solidFill>
              </a:rPr>
              <a:t>PEPTIDE1{[</a:t>
            </a:r>
            <a:r>
              <a:rPr lang="en-GB" sz="1800" dirty="0">
                <a:solidFill>
                  <a:srgbClr val="1A1C1E"/>
                </a:solidFill>
                <a:highlight>
                  <a:srgbClr val="FFFF00"/>
                </a:highlight>
              </a:rPr>
              <a:t>ac</a:t>
            </a:r>
            <a:r>
              <a:rPr lang="en-GB" sz="1800" dirty="0">
                <a:solidFill>
                  <a:srgbClr val="1A1C1E"/>
                </a:solidFill>
              </a:rPr>
              <a:t>]}|PEPTIDE2{[</a:t>
            </a:r>
            <a:r>
              <a:rPr lang="en-GB" sz="1800" dirty="0">
                <a:solidFill>
                  <a:srgbClr val="1A1C1E"/>
                </a:solidFill>
                <a:highlight>
                  <a:srgbClr val="FFFF00"/>
                </a:highlight>
              </a:rPr>
              <a:t>ac</a:t>
            </a:r>
            <a:r>
              <a:rPr lang="en-GB" sz="1800" dirty="0">
                <a:solidFill>
                  <a:srgbClr val="1A1C1E"/>
                </a:solidFill>
              </a:rPr>
              <a:t>]}|PEPTIDE3{</a:t>
            </a:r>
            <a:r>
              <a:rPr lang="en-GB" sz="1800" dirty="0">
                <a:solidFill>
                  <a:srgbClr val="1A1C1E"/>
                </a:solidFill>
                <a:highlight>
                  <a:srgbClr val="FFFF00"/>
                </a:highlight>
              </a:rPr>
              <a:t>H.E.L.M</a:t>
            </a:r>
            <a:r>
              <a:rPr lang="en-GB" sz="1800" dirty="0">
                <a:solidFill>
                  <a:srgbClr val="1A1C1E"/>
                </a:solidFill>
              </a:rPr>
              <a:t>}$PEPTIDE3,PEPTIDE1,2:R3-1:R1|PEPTIDE3,PEPTIDE2,2:R1-1:R1$$$</a:t>
            </a:r>
          </a:p>
          <a:p>
            <a:pPr marL="0" indent="0">
              <a:buNone/>
            </a:pPr>
            <a:endParaRPr lang="en-GB" sz="1800" dirty="0">
              <a:solidFill>
                <a:srgbClr val="1A1C1E"/>
              </a:solidFill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1A1C1E"/>
                </a:solidFill>
              </a:rPr>
              <a:t>Or should all of these be new monomers?</a:t>
            </a:r>
            <a:r>
              <a:rPr lang="en-GB" sz="180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087792" cy="707886"/>
          </a:xfrm>
        </p:spPr>
        <p:txBody>
          <a:bodyPr/>
          <a:lstStyle/>
          <a:p>
            <a:r>
              <a:rPr lang="en-GB" dirty="0"/>
              <a:t>Options: N substitutions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D40A3-BEA1-2645-9E17-452BD130FCD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4C515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C515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28DECA0-297D-4330-8C34-7534A52E8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7908" y="899484"/>
            <a:ext cx="2539352" cy="12658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EF17BA-78F9-496E-B5B7-F37B4B1713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03" b="2862"/>
          <a:stretch/>
        </p:blipFill>
        <p:spPr>
          <a:xfrm>
            <a:off x="6588224" y="5313083"/>
            <a:ext cx="1956768" cy="150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31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446578-D584-4258-AB84-0DB636892FFE}"/>
              </a:ext>
            </a:extLst>
          </p:cNvPr>
          <p:cNvSpPr/>
          <p:nvPr/>
        </p:nvSpPr>
        <p:spPr>
          <a:xfrm>
            <a:off x="5968441" y="4954736"/>
            <a:ext cx="2852031" cy="17992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E6756709-7E0D-452E-B940-713A5C5FF2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46" b="2862"/>
          <a:stretch/>
        </p:blipFill>
        <p:spPr>
          <a:xfrm>
            <a:off x="6732240" y="2924944"/>
            <a:ext cx="2319338" cy="160423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640" y="836712"/>
            <a:ext cx="7055680" cy="54726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/>
              <a:t>Peptide chains are defined so the links are made between R1 and R2. 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At present all the terminal monomers all use R1, so the connection point will be made to the carboxylic acid.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Even capping groups like </a:t>
            </a:r>
            <a:r>
              <a:rPr lang="en-GB" sz="1800" dirty="0" err="1"/>
              <a:t>Fmoc</a:t>
            </a:r>
            <a:r>
              <a:rPr lang="en-GB" sz="1800" dirty="0"/>
              <a:t>, where this makes no sense. 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If we implement separate capping groups we need to define different ones for N and C connected groups and also a branch monomer type for N substitutions that are not terminal. 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i.e. for methylation we will need:</a:t>
            </a:r>
          </a:p>
          <a:p>
            <a:pPr marL="0" indent="0">
              <a:buNone/>
            </a:pPr>
            <a:endParaRPr lang="en-GB" sz="1800" dirty="0"/>
          </a:p>
          <a:p>
            <a:endParaRPr lang="en-GB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087792" cy="707886"/>
          </a:xfrm>
        </p:spPr>
        <p:txBody>
          <a:bodyPr/>
          <a:lstStyle/>
          <a:p>
            <a:r>
              <a:rPr lang="en-GB" dirty="0"/>
              <a:t>N capping – definition issue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E8BFB06-FAAE-4BA7-9B5D-86914F8D05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1484784"/>
            <a:ext cx="7393429" cy="648072"/>
          </a:xfrm>
          <a:prstGeom prst="rect">
            <a:avLst/>
          </a:prstGeom>
        </p:spPr>
      </p:pic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0E179258-FFA9-4CF4-BBCA-CB467B0CF3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6643656"/>
              </p:ext>
            </p:extLst>
          </p:nvPr>
        </p:nvGraphicFramePr>
        <p:xfrm>
          <a:off x="992630" y="5708715"/>
          <a:ext cx="939667" cy="588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0" name="CS ChemDraw Drawing" r:id="rId5" imgW="479593" imgH="299882" progId="ChemDraw.Document.6.0">
                  <p:embed/>
                </p:oleObj>
              </mc:Choice>
              <mc:Fallback>
                <p:oleObj name="CS ChemDraw Drawing" r:id="rId5" imgW="479593" imgH="29988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92630" y="5708715"/>
                        <a:ext cx="939667" cy="5880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ectangle 38">
            <a:extLst>
              <a:ext uri="{FF2B5EF4-FFF2-40B4-BE49-F238E27FC236}">
                <a16:creationId xmlns:a16="http://schemas.microsoft.com/office/drawing/2014/main" id="{A369C38B-597C-4EEB-B8E2-475D81F62B3E}"/>
              </a:ext>
            </a:extLst>
          </p:cNvPr>
          <p:cNvSpPr/>
          <p:nvPr/>
        </p:nvSpPr>
        <p:spPr>
          <a:xfrm>
            <a:off x="467544" y="6370148"/>
            <a:ext cx="1989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C term substitution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766D6EC-81E6-4D46-A05D-80B0482F073D}"/>
              </a:ext>
            </a:extLst>
          </p:cNvPr>
          <p:cNvSpPr/>
          <p:nvPr/>
        </p:nvSpPr>
        <p:spPr>
          <a:xfrm>
            <a:off x="2699792" y="6371092"/>
            <a:ext cx="2015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N term substitution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FB54F63-219F-4D63-BB26-AC56A13D3237}"/>
              </a:ext>
            </a:extLst>
          </p:cNvPr>
          <p:cNvSpPr/>
          <p:nvPr/>
        </p:nvSpPr>
        <p:spPr>
          <a:xfrm>
            <a:off x="6069655" y="5584704"/>
            <a:ext cx="27653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Branch monomer?</a:t>
            </a:r>
          </a:p>
          <a:p>
            <a:pPr algn="ctr"/>
            <a:r>
              <a:rPr lang="en-GB" dirty="0"/>
              <a:t>Is this OK since the user will have to define where it attaches anyway?</a:t>
            </a:r>
          </a:p>
        </p:txBody>
      </p:sp>
      <p:graphicFrame>
        <p:nvGraphicFramePr>
          <p:cNvPr id="44" name="Object 43">
            <a:extLst>
              <a:ext uri="{FF2B5EF4-FFF2-40B4-BE49-F238E27FC236}">
                <a16:creationId xmlns:a16="http://schemas.microsoft.com/office/drawing/2014/main" id="{8906DC28-3F3B-4C60-8CCA-53FF64D68B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9193628"/>
              </p:ext>
            </p:extLst>
          </p:nvPr>
        </p:nvGraphicFramePr>
        <p:xfrm>
          <a:off x="3272160" y="5708136"/>
          <a:ext cx="941388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1" name="CS ChemDraw Drawing" r:id="rId7" imgW="479593" imgH="299882" progId="ChemDraw.Document.6.0">
                  <p:embed/>
                </p:oleObj>
              </mc:Choice>
              <mc:Fallback>
                <p:oleObj name="CS ChemDraw Drawing" r:id="rId7" imgW="479593" imgH="299882" progId="ChemDraw.Document.6.0">
                  <p:embed/>
                  <p:pic>
                    <p:nvPicPr>
                      <p:cNvPr id="38" name="Object 37">
                        <a:extLst>
                          <a:ext uri="{FF2B5EF4-FFF2-40B4-BE49-F238E27FC236}">
                            <a16:creationId xmlns:a16="http://schemas.microsoft.com/office/drawing/2014/main" id="{0E179258-FFA9-4CF4-BBCA-CB467B0CF3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72160" y="5708136"/>
                        <a:ext cx="941388" cy="588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>
            <a:extLst>
              <a:ext uri="{FF2B5EF4-FFF2-40B4-BE49-F238E27FC236}">
                <a16:creationId xmlns:a16="http://schemas.microsoft.com/office/drawing/2014/main" id="{5DF001E1-E85A-4DFC-A8C1-0A9C503AE5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2545926"/>
              </p:ext>
            </p:extLst>
          </p:nvPr>
        </p:nvGraphicFramePr>
        <p:xfrm>
          <a:off x="7092280" y="5026782"/>
          <a:ext cx="941388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2" name="CS ChemDraw Drawing" r:id="rId9" imgW="479593" imgH="299882" progId="ChemDraw.Document.6.0">
                  <p:embed/>
                </p:oleObj>
              </mc:Choice>
              <mc:Fallback>
                <p:oleObj name="CS ChemDraw Drawing" r:id="rId9" imgW="479593" imgH="299882" progId="ChemDraw.Document.6.0">
                  <p:embed/>
                  <p:pic>
                    <p:nvPicPr>
                      <p:cNvPr id="44" name="Object 43">
                        <a:extLst>
                          <a:ext uri="{FF2B5EF4-FFF2-40B4-BE49-F238E27FC236}">
                            <a16:creationId xmlns:a16="http://schemas.microsoft.com/office/drawing/2014/main" id="{8906DC28-3F3B-4C60-8CCA-53FF64D68B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092280" y="5026782"/>
                        <a:ext cx="941388" cy="588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2651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96752"/>
            <a:ext cx="8208912" cy="5328592"/>
          </a:xfrm>
        </p:spPr>
        <p:txBody>
          <a:bodyPr>
            <a:noAutofit/>
          </a:bodyPr>
          <a:lstStyle/>
          <a:p>
            <a:pPr marL="0" indent="0" fontAlgn="t">
              <a:buNone/>
            </a:pPr>
            <a:r>
              <a:rPr lang="en-US" sz="1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we all agree that the following need to be monomers in their own right? 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 amino acids </a:t>
            </a:r>
            <a:endParaRPr lang="en-GB" sz="18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Stereoisomers – D, DL </a:t>
            </a:r>
            <a:endParaRPr lang="en-GB" sz="18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Beta, homo, iso forms</a:t>
            </a:r>
          </a:p>
          <a:p>
            <a:pPr marL="0" indent="0" fontAlgn="t">
              <a:buNone/>
            </a:pPr>
            <a:endParaRPr lang="en-US" sz="18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Chain and alpha substitutions </a:t>
            </a:r>
          </a:p>
          <a:p>
            <a:r>
              <a:rPr lang="en-GB" sz="1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 handled in the same way as N substitutions? </a:t>
            </a:r>
          </a:p>
          <a:p>
            <a:pPr marL="0" indent="0">
              <a:buNone/>
            </a:pPr>
            <a:endParaRPr lang="en-GB" sz="18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‘capping’ monomers should be defined in an initial list? (if we have agreed that they should be separated out)</a:t>
            </a:r>
          </a:p>
          <a:p>
            <a:r>
              <a:rPr lang="en-US" sz="1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Me, Et, </a:t>
            </a:r>
            <a:r>
              <a:rPr lang="en-US" sz="18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lang="en-US" sz="1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Bu, </a:t>
            </a:r>
            <a:r>
              <a:rPr lang="en-US" sz="18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tBu</a:t>
            </a:r>
            <a:r>
              <a:rPr lang="en-US" sz="1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Ac, </a:t>
            </a:r>
          </a:p>
          <a:p>
            <a:r>
              <a:rPr lang="en-US" sz="18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Boc</a:t>
            </a:r>
            <a:r>
              <a:rPr lang="en-US" sz="1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Fmoc</a:t>
            </a:r>
            <a:r>
              <a:rPr lang="en-US" sz="1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Tos</a:t>
            </a:r>
            <a:endParaRPr lang="en-US" sz="18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8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 anyone take an action to create a list?</a:t>
            </a:r>
          </a:p>
          <a:p>
            <a:pPr marL="0" indent="0">
              <a:buNone/>
            </a:pPr>
            <a:endParaRPr lang="en-GB" sz="18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8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8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087792" cy="707886"/>
          </a:xfrm>
        </p:spPr>
        <p:txBody>
          <a:bodyPr/>
          <a:lstStyle/>
          <a:p>
            <a:r>
              <a:rPr lang="en-GB" dirty="0"/>
              <a:t>More cases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D40A3-BEA1-2645-9E17-452BD130FCD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4C515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C515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0746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03D3E-0107-421C-97DA-F8FAA1513E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 groups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DC9F16-7547-434C-9D1B-116687A9EC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5ABDA8-4022-47B1-9BCF-4A63F46D86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41C5F4D-AF48-46DE-A2A6-1C54690EDF1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698686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087792" cy="707886"/>
          </a:xfrm>
        </p:spPr>
        <p:txBody>
          <a:bodyPr/>
          <a:lstStyle/>
          <a:p>
            <a:r>
              <a:rPr lang="en-GB" dirty="0"/>
              <a:t>R groups – how many?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D40A3-BEA1-2645-9E17-452BD130FCD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4C515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C515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EA317A-4497-497E-BB57-114C12E51D5C}"/>
              </a:ext>
            </a:extLst>
          </p:cNvPr>
          <p:cNvSpPr txBox="1"/>
          <p:nvPr/>
        </p:nvSpPr>
        <p:spPr>
          <a:xfrm>
            <a:off x="467544" y="1025970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GB" sz="2000" dirty="0">
                <a:latin typeface="Calibri" panose="020F0502020204030204" pitchFamily="34" charset="0"/>
              </a:rPr>
              <a:t>Some of the Norine examples need large numbers of R groups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2BF464A9-5E2F-4524-9CB0-CC547E417D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1587235"/>
              </p:ext>
            </p:extLst>
          </p:nvPr>
        </p:nvGraphicFramePr>
        <p:xfrm>
          <a:off x="2773935" y="1453625"/>
          <a:ext cx="1427681" cy="23102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9" name="CS ChemDraw Drawing" r:id="rId3" imgW="1570843" imgH="2543239" progId="ChemDraw.Document.6.0">
                  <p:embed/>
                </p:oleObj>
              </mc:Choice>
              <mc:Fallback>
                <p:oleObj name="CS ChemDraw Drawing" r:id="rId3" imgW="1570843" imgH="2543239" progId="ChemDraw.Document.6.0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2BF464A9-5E2F-4524-9CB0-CC547E417D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73935" y="1453625"/>
                        <a:ext cx="1427681" cy="23102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E6651B19-1991-47C5-899E-77A9B0D898C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61" t="6980" r="5514" b="7466"/>
          <a:stretch/>
        </p:blipFill>
        <p:spPr>
          <a:xfrm>
            <a:off x="4977984" y="4108950"/>
            <a:ext cx="3278976" cy="26229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03DF5C-6F1A-4F6D-9B89-AC59F27154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4108649"/>
            <a:ext cx="3610744" cy="26128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9184EE-1269-4FFB-BAB7-F642E76F1F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7984" y="1648729"/>
            <a:ext cx="1732568" cy="195877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9529EA8-59A8-4101-9695-914D4D40EDC0}"/>
              </a:ext>
            </a:extLst>
          </p:cNvPr>
          <p:cNvSpPr/>
          <p:nvPr/>
        </p:nvSpPr>
        <p:spPr>
          <a:xfrm>
            <a:off x="1978968" y="3705651"/>
            <a:ext cx="60164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Norine example 3,4-dihydroxyphenylalanine diOH-Phe</a:t>
            </a:r>
            <a:r>
              <a:rPr lang="pt-BR" sz="1200" dirty="0"/>
              <a:t> </a:t>
            </a:r>
            <a:r>
              <a:rPr lang="pt-BR" dirty="0"/>
              <a:t>A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539597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5857"/>
            <a:ext cx="8087792" cy="707886"/>
          </a:xfrm>
        </p:spPr>
        <p:txBody>
          <a:bodyPr/>
          <a:lstStyle/>
          <a:p>
            <a:r>
              <a:rPr lang="en-GB" dirty="0"/>
              <a:t>R groups – how many?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D40A3-BEA1-2645-9E17-452BD130FCD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4C515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C515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EA317A-4497-497E-BB57-114C12E51D5C}"/>
              </a:ext>
            </a:extLst>
          </p:cNvPr>
          <p:cNvSpPr txBox="1"/>
          <p:nvPr/>
        </p:nvSpPr>
        <p:spPr>
          <a:xfrm>
            <a:off x="597594" y="948690"/>
            <a:ext cx="836689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GB" dirty="0">
                <a:latin typeface="Calibri" panose="020F0502020204030204" pitchFamily="34" charset="0"/>
              </a:rPr>
              <a:t>Are monomers with different numbers of R groups different monomers?</a:t>
            </a:r>
          </a:p>
          <a:p>
            <a:pPr fontAlgn="t"/>
            <a:endParaRPr lang="en-GB" dirty="0">
              <a:latin typeface="Calibri" panose="020F0502020204030204" pitchFamily="34" charset="0"/>
            </a:endParaRPr>
          </a:p>
          <a:p>
            <a:pPr fontAlgn="t"/>
            <a:endParaRPr lang="en-GB" dirty="0">
              <a:latin typeface="Calibri" panose="020F0502020204030204" pitchFamily="34" charset="0"/>
            </a:endParaRPr>
          </a:p>
          <a:p>
            <a:pPr fontAlgn="t"/>
            <a:endParaRPr lang="en-GB" dirty="0">
              <a:latin typeface="Calibri" panose="020F0502020204030204" pitchFamily="34" charset="0"/>
            </a:endParaRPr>
          </a:p>
          <a:p>
            <a:pPr fontAlgn="t"/>
            <a:endParaRPr lang="en-GB" dirty="0">
              <a:latin typeface="Calibri" panose="020F0502020204030204" pitchFamily="34" charset="0"/>
            </a:endParaRPr>
          </a:p>
          <a:p>
            <a:pPr fontAlgn="t"/>
            <a:endParaRPr lang="en-GB" dirty="0">
              <a:latin typeface="Calibri" panose="020F0502020204030204" pitchFamily="34" charset="0"/>
            </a:endParaRPr>
          </a:p>
          <a:p>
            <a:pPr fontAlgn="t"/>
            <a:endParaRPr lang="en-GB" dirty="0">
              <a:latin typeface="Calibri" panose="020F0502020204030204" pitchFamily="34" charset="0"/>
            </a:endParaRPr>
          </a:p>
          <a:p>
            <a:pPr fontAlgn="t"/>
            <a:endParaRPr lang="en-GB" dirty="0">
              <a:latin typeface="Calibri" panose="020F0502020204030204" pitchFamily="34" charset="0"/>
            </a:endParaRPr>
          </a:p>
          <a:p>
            <a:pPr fontAlgn="t"/>
            <a:endParaRPr lang="en-GB" dirty="0">
              <a:latin typeface="Calibri" panose="020F0502020204030204" pitchFamily="34" charset="0"/>
            </a:endParaRPr>
          </a:p>
          <a:p>
            <a:pPr fontAlgn="t"/>
            <a:endParaRPr lang="en-GB" dirty="0">
              <a:latin typeface="Calibri" panose="020F0502020204030204" pitchFamily="34" charset="0"/>
            </a:endParaRPr>
          </a:p>
          <a:p>
            <a:pPr fontAlgn="t"/>
            <a:endParaRPr lang="en-GB" dirty="0">
              <a:latin typeface="Calibri" panose="020F0502020204030204" pitchFamily="34" charset="0"/>
            </a:endParaRPr>
          </a:p>
          <a:p>
            <a:pPr fontAlgn="t"/>
            <a:endParaRPr lang="en-GB" dirty="0">
              <a:latin typeface="Calibri" panose="020F0502020204030204" pitchFamily="34" charset="0"/>
            </a:endParaRPr>
          </a:p>
          <a:p>
            <a:pPr fontAlgn="t"/>
            <a:endParaRPr lang="en-GB" dirty="0">
              <a:latin typeface="Calibri" panose="020F0502020204030204" pitchFamily="34" charset="0"/>
            </a:endParaRP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</a:rPr>
              <a:t>How many R groups should monomers have in a standard set? 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</a:rPr>
              <a:t>Should we have different monomers for variants with different numbers of R groups or should they be merged if a new monomer with a higher number of R groups is added to the set?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</a:rPr>
              <a:t>If R groups are not used in HELM then they are capped. Does this mean all monomers should have the ‘maximum’ number of R groups since it doesn’t affect other uses? 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E0AFF817-7A17-4C3B-BB49-2B38EBD613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9456169"/>
              </p:ext>
            </p:extLst>
          </p:nvPr>
        </p:nvGraphicFramePr>
        <p:xfrm>
          <a:off x="6423381" y="1484784"/>
          <a:ext cx="1209675" cy="195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" name="CS ChemDraw Drawing" r:id="rId3" imgW="1570843" imgH="2543239" progId="ChemDraw.Document.6.0">
                  <p:embed/>
                </p:oleObj>
              </mc:Choice>
              <mc:Fallback>
                <p:oleObj name="CS ChemDraw Drawing" r:id="rId3" imgW="1570843" imgH="254323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23381" y="1484784"/>
                        <a:ext cx="1209675" cy="1957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F5CFE69-B74E-450B-98F9-EC3FA1EEB3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0290433"/>
              </p:ext>
            </p:extLst>
          </p:nvPr>
        </p:nvGraphicFramePr>
        <p:xfrm>
          <a:off x="1476375" y="1485900"/>
          <a:ext cx="1368425" cy="195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" name="CS ChemDraw Drawing" r:id="rId5" imgW="1572383" imgH="2247343" progId="ChemDraw.Document.6.0">
                  <p:embed/>
                </p:oleObj>
              </mc:Choice>
              <mc:Fallback>
                <p:oleObj name="CS ChemDraw Drawing" r:id="rId5" imgW="1572383" imgH="224734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76375" y="1485900"/>
                        <a:ext cx="1368425" cy="195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56D74CD-62B5-4A96-99C1-80932FE730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1430754"/>
              </p:ext>
            </p:extLst>
          </p:nvPr>
        </p:nvGraphicFramePr>
        <p:xfrm>
          <a:off x="3980309" y="1484784"/>
          <a:ext cx="1304629" cy="2111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4" name="CS ChemDraw Drawing" r:id="rId7" imgW="1570843" imgH="2543239" progId="ChemDraw.Document.6.0">
                  <p:embed/>
                </p:oleObj>
              </mc:Choice>
              <mc:Fallback>
                <p:oleObj name="CS ChemDraw Drawing" r:id="rId7" imgW="1570843" imgH="254323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980309" y="1484784"/>
                        <a:ext cx="1304629" cy="21111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6AD18F00-952E-47BC-A7AE-A31EBEB5E172}"/>
              </a:ext>
            </a:extLst>
          </p:cNvPr>
          <p:cNvSpPr/>
          <p:nvPr/>
        </p:nvSpPr>
        <p:spPr>
          <a:xfrm>
            <a:off x="1978968" y="3763387"/>
            <a:ext cx="60164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/>
              <a:t>Norine example 3,4-dihydroxyphenylalanine diOH-Phe</a:t>
            </a:r>
            <a:r>
              <a:rPr lang="pt-BR" sz="1200" i="1" dirty="0"/>
              <a:t> </a:t>
            </a:r>
            <a:r>
              <a:rPr lang="pt-BR" i="1" dirty="0"/>
              <a:t>A</a:t>
            </a:r>
            <a:endParaRPr lang="pt-BR" sz="1200" i="1" dirty="0"/>
          </a:p>
        </p:txBody>
      </p:sp>
    </p:spTree>
    <p:extLst>
      <p:ext uri="{BB962C8B-B14F-4D97-AF65-F5344CB8AC3E}">
        <p14:creationId xmlns:p14="http://schemas.microsoft.com/office/powerpoint/2010/main" val="31747937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5857"/>
            <a:ext cx="8087792" cy="707886"/>
          </a:xfrm>
        </p:spPr>
        <p:txBody>
          <a:bodyPr/>
          <a:lstStyle/>
          <a:p>
            <a:r>
              <a:rPr lang="en-GB" dirty="0"/>
              <a:t>R groups – capping structures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D40A3-BEA1-2645-9E17-452BD130FCD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4C515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C515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EA317A-4497-497E-BB57-114C12E51D5C}"/>
              </a:ext>
            </a:extLst>
          </p:cNvPr>
          <p:cNvSpPr txBox="1"/>
          <p:nvPr/>
        </p:nvSpPr>
        <p:spPr>
          <a:xfrm>
            <a:off x="492656" y="1274412"/>
            <a:ext cx="73606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GB" dirty="0">
                <a:latin typeface="Calibri" panose="020F0502020204030204" pitchFamily="34" charset="0"/>
              </a:rPr>
              <a:t>Should R group caps reflect the chemistry that was used in the synthetic route?  </a:t>
            </a:r>
          </a:p>
          <a:p>
            <a:pPr fontAlgn="t"/>
            <a:endParaRPr lang="en-GB" dirty="0">
              <a:latin typeface="Calibri" panose="020F0502020204030204" pitchFamily="34" charset="0"/>
            </a:endParaRPr>
          </a:p>
          <a:p>
            <a:pPr fontAlgn="t"/>
            <a:r>
              <a:rPr lang="en-GB" dirty="0">
                <a:latin typeface="Calibri" panose="020F0502020204030204" pitchFamily="34" charset="0"/>
              </a:rPr>
              <a:t>R groups are currently H, OH, X, however, R groups caps are defined via SMILES, so they could be anything in theory. 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GB" dirty="0" err="1">
                <a:latin typeface="Calibri" panose="020F0502020204030204" pitchFamily="34" charset="0"/>
              </a:rPr>
              <a:t>OMe</a:t>
            </a:r>
            <a:r>
              <a:rPr lang="en-GB" dirty="0">
                <a:latin typeface="Calibri" panose="020F0502020204030204" pitchFamily="34" charset="0"/>
              </a:rPr>
              <a:t>, Ac, </a:t>
            </a:r>
            <a:r>
              <a:rPr lang="en-GB" dirty="0" err="1">
                <a:latin typeface="Calibri" panose="020F0502020204030204" pitchFamily="34" charset="0"/>
              </a:rPr>
              <a:t>Tos</a:t>
            </a:r>
            <a:r>
              <a:rPr lang="en-GB" dirty="0">
                <a:latin typeface="Calibri" panose="020F0502020204030204" pitchFamily="34" charset="0"/>
              </a:rPr>
              <a:t>, </a:t>
            </a:r>
            <a:r>
              <a:rPr lang="en-GB" dirty="0" err="1">
                <a:latin typeface="Calibri" panose="020F0502020204030204" pitchFamily="34" charset="0"/>
              </a:rPr>
              <a:t>Boc</a:t>
            </a:r>
            <a:r>
              <a:rPr lang="en-GB" dirty="0">
                <a:latin typeface="Calibri" panose="020F0502020204030204" pitchFamily="34" charset="0"/>
              </a:rPr>
              <a:t> etc… </a:t>
            </a:r>
          </a:p>
          <a:p>
            <a:pPr fontAlgn="t"/>
            <a:endParaRPr lang="en-GB" dirty="0">
              <a:latin typeface="Calibri" panose="020F0502020204030204" pitchFamily="34" charset="0"/>
            </a:endParaRPr>
          </a:p>
          <a:p>
            <a:pPr fontAlgn="t"/>
            <a:r>
              <a:rPr lang="en-GB" dirty="0">
                <a:latin typeface="Calibri" panose="020F0502020204030204" pitchFamily="34" charset="0"/>
              </a:rPr>
              <a:t>Should monomers with different caps be different monomers? (clue – yes) </a:t>
            </a: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A93A4CD9-D8CC-4A14-9906-3E73C59F88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1472131"/>
              </p:ext>
            </p:extLst>
          </p:nvPr>
        </p:nvGraphicFramePr>
        <p:xfrm>
          <a:off x="2123728" y="3789040"/>
          <a:ext cx="1725622" cy="2497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3" name="CS ChemDraw Drawing" r:id="rId3" imgW="1570843" imgH="2274698" progId="ChemDraw.Document.6.0">
                  <p:embed/>
                </p:oleObj>
              </mc:Choice>
              <mc:Fallback>
                <p:oleObj name="CS ChemDraw Drawing" r:id="rId3" imgW="1570843" imgH="227469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23728" y="3789040"/>
                        <a:ext cx="1725622" cy="2497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B09925E5-47FB-4786-B580-1D165557FD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739334"/>
              </p:ext>
            </p:extLst>
          </p:nvPr>
        </p:nvGraphicFramePr>
        <p:xfrm>
          <a:off x="4289943" y="4426239"/>
          <a:ext cx="352758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791">
                  <a:extLst>
                    <a:ext uri="{9D8B030D-6E8A-4147-A177-3AD203B41FA5}">
                      <a16:colId xmlns:a16="http://schemas.microsoft.com/office/drawing/2014/main" val="1853304419"/>
                    </a:ext>
                  </a:extLst>
                </a:gridCol>
                <a:gridCol w="1763791">
                  <a:extLst>
                    <a:ext uri="{9D8B030D-6E8A-4147-A177-3AD203B41FA5}">
                      <a16:colId xmlns:a16="http://schemas.microsoft.com/office/drawing/2014/main" val="40415674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Cap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4608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2640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6372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OH, Cl, Br, </a:t>
                      </a:r>
                      <a:r>
                        <a:rPr lang="en-GB" dirty="0" err="1"/>
                        <a:t>OMe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45346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1342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uFillTx/>
              </a:rPr>
              <a:t>This Webinar is being recorded</a:t>
            </a:r>
          </a:p>
        </p:txBody>
      </p:sp>
    </p:spTree>
    <p:extLst>
      <p:ext uri="{BB962C8B-B14F-4D97-AF65-F5344CB8AC3E}">
        <p14:creationId xmlns:p14="http://schemas.microsoft.com/office/powerpoint/2010/main" val="18554748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087792" cy="707886"/>
          </a:xfrm>
        </p:spPr>
        <p:txBody>
          <a:bodyPr/>
          <a:lstStyle/>
          <a:p>
            <a:r>
              <a:rPr lang="en-GB" dirty="0"/>
              <a:t>R groups – position differences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D40A3-BEA1-2645-9E17-452BD130FCD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4C515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C515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EA317A-4497-497E-BB57-114C12E51D5C}"/>
              </a:ext>
            </a:extLst>
          </p:cNvPr>
          <p:cNvSpPr txBox="1"/>
          <p:nvPr/>
        </p:nvSpPr>
        <p:spPr>
          <a:xfrm>
            <a:off x="457200" y="1628800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GB" sz="2000" dirty="0">
                <a:latin typeface="Calibri" panose="020F0502020204030204" pitchFamily="34" charset="0"/>
              </a:rPr>
              <a:t>Monomers with different R group positions must be treated as different since they form different polymers when used.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A1A1A7-50BC-47C9-A6FC-4CC163E95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3248613"/>
            <a:ext cx="5683487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3210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BD4FD-F4C0-4775-9A72-7B0AD3CCA5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Future Topics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D73AF3-4918-4214-A6C5-6605ABDFF8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870411-1EC1-4C8A-BE84-087275D225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9A68827-00BF-417B-B403-7F68B6DC3AD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70598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85" y="1268760"/>
            <a:ext cx="8208912" cy="44644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>
                <a:solidFill>
                  <a:srgbClr val="1A1C1E"/>
                </a:solidFill>
              </a:rPr>
              <a:t>What conventions are available and what should we consider?</a:t>
            </a:r>
          </a:p>
          <a:p>
            <a:pPr marL="0" indent="0">
              <a:buNone/>
            </a:pPr>
            <a:endParaRPr lang="en-GB" sz="2000" dirty="0">
              <a:solidFill>
                <a:srgbClr val="1A1C1E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1A1C1E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1A1C1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087792" cy="707886"/>
          </a:xfrm>
        </p:spPr>
        <p:txBody>
          <a:bodyPr/>
          <a:lstStyle/>
          <a:p>
            <a:r>
              <a:rPr lang="en-GB" dirty="0"/>
              <a:t>Naming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D40A3-BEA1-2645-9E17-452BD130FCD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4C515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C515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30BC7C-5A11-47EA-BFA0-07A994A40C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73" b="9425"/>
          <a:stretch/>
        </p:blipFill>
        <p:spPr>
          <a:xfrm>
            <a:off x="700428" y="2492896"/>
            <a:ext cx="7601335" cy="375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9267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85" y="908720"/>
            <a:ext cx="8208912" cy="4824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>
                <a:solidFill>
                  <a:srgbClr val="1A1C1E"/>
                </a:solidFill>
              </a:rPr>
              <a:t>Should we adopt the approach used by companies and if so, which one?</a:t>
            </a:r>
          </a:p>
          <a:p>
            <a:pPr marL="0" indent="0">
              <a:buNone/>
            </a:pPr>
            <a:endParaRPr lang="en-GB" sz="2000" dirty="0">
              <a:solidFill>
                <a:srgbClr val="1A1C1E"/>
              </a:solidFill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1A1C1E"/>
                </a:solidFill>
              </a:rPr>
              <a:t>This list is from </a:t>
            </a:r>
          </a:p>
          <a:p>
            <a:pPr marL="0" indent="0">
              <a:buNone/>
            </a:pPr>
            <a:r>
              <a:rPr lang="en-GB" sz="2000" dirty="0" err="1">
                <a:solidFill>
                  <a:srgbClr val="1A1C1E"/>
                </a:solidFill>
              </a:rPr>
              <a:t>Bachem</a:t>
            </a:r>
            <a:endParaRPr lang="en-GB" sz="2000" dirty="0">
              <a:solidFill>
                <a:srgbClr val="1A1C1E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1A1C1E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1A1C1E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1A1C1E"/>
              </a:solidFill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1A1C1E"/>
                </a:solidFill>
              </a:rPr>
              <a:t>Anyone have a standard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1A1C1E"/>
                </a:solidFill>
              </a:rPr>
              <a:t>they would recommend?</a:t>
            </a:r>
          </a:p>
          <a:p>
            <a:pPr marL="0" indent="0">
              <a:buNone/>
            </a:pPr>
            <a:endParaRPr lang="en-GB" sz="2000" dirty="0">
              <a:solidFill>
                <a:srgbClr val="1A1C1E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1A1C1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087792" cy="707886"/>
          </a:xfrm>
        </p:spPr>
        <p:txBody>
          <a:bodyPr/>
          <a:lstStyle/>
          <a:p>
            <a:r>
              <a:rPr lang="en-GB" dirty="0"/>
              <a:t>Naming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D40A3-BEA1-2645-9E17-452BD130FCD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4C515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C515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CA7126-3015-439C-8C52-568A44304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1530926"/>
            <a:ext cx="4531647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4766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88840"/>
            <a:ext cx="8208912" cy="4536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>
                <a:solidFill>
                  <a:srgbClr val="1A1C1E"/>
                </a:solidFill>
              </a:rPr>
              <a:t>Is it possible to make a decision for public monomer sets?</a:t>
            </a:r>
          </a:p>
          <a:p>
            <a:pPr marL="0" indent="0">
              <a:buNone/>
            </a:pPr>
            <a:endParaRPr lang="en-GB" sz="2000" dirty="0">
              <a:solidFill>
                <a:srgbClr val="1A1C1E"/>
              </a:solidFill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1A1C1E"/>
                </a:solidFill>
              </a:rPr>
              <a:t>Possible criteria:</a:t>
            </a:r>
          </a:p>
          <a:p>
            <a:r>
              <a:rPr lang="en-GB" sz="2000" dirty="0">
                <a:solidFill>
                  <a:srgbClr val="1A1C1E"/>
                </a:solidFill>
              </a:rPr>
              <a:t>Used more than once (how could this be checked?)</a:t>
            </a:r>
          </a:p>
          <a:p>
            <a:r>
              <a:rPr lang="en-GB" sz="2000" dirty="0">
                <a:solidFill>
                  <a:srgbClr val="1A1C1E"/>
                </a:solidFill>
              </a:rPr>
              <a:t>Define a core set and everything else should be in-line HELM</a:t>
            </a:r>
          </a:p>
          <a:p>
            <a:r>
              <a:rPr lang="en-GB" sz="2000" dirty="0">
                <a:solidFill>
                  <a:srgbClr val="1A1C1E"/>
                </a:solidFill>
              </a:rPr>
              <a:t>Define everything as a new monomer</a:t>
            </a:r>
          </a:p>
          <a:p>
            <a:endParaRPr lang="en-GB" sz="2000" dirty="0">
              <a:solidFill>
                <a:srgbClr val="1A1C1E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1A1C1E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1A1C1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087792" cy="1323439"/>
          </a:xfrm>
        </p:spPr>
        <p:txBody>
          <a:bodyPr/>
          <a:lstStyle/>
          <a:p>
            <a:r>
              <a:rPr lang="en-GB" dirty="0"/>
              <a:t>When should in-line HELM be used?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D40A3-BEA1-2645-9E17-452BD130FCD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4C515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C515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82806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steps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D40A3-BEA1-2645-9E17-452BD130FCD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4C515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C515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1BDBA91-733C-4D04-8E56-2A166BC07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376" y="1204080"/>
            <a:ext cx="8147248" cy="51756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/>
              <a:t>Actions: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Future meeting times</a:t>
            </a:r>
          </a:p>
          <a:p>
            <a:r>
              <a:rPr lang="en-GB" sz="1800" dirty="0"/>
              <a:t>Fridays at this time every 2 weeks</a:t>
            </a:r>
          </a:p>
          <a:p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5795191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>
          <a:xfrm>
            <a:off x="8172400" y="6358432"/>
            <a:ext cx="514400" cy="345232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D40A3-BEA1-2645-9E17-452BD130FCD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4C515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C515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Title 7"/>
          <p:cNvSpPr txBox="1">
            <a:spLocks/>
          </p:cNvSpPr>
          <p:nvPr/>
        </p:nvSpPr>
        <p:spPr>
          <a:xfrm>
            <a:off x="530741" y="1700808"/>
            <a:ext cx="8155180" cy="70788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249797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249797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Thank you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159" y="2442163"/>
            <a:ext cx="3096344" cy="28537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82565"/>
            <a:ext cx="3096344" cy="101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647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uFillTx/>
              </a:rPr>
              <a:t>Backup slides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611300" y="3239610"/>
            <a:ext cx="8001000" cy="461665"/>
          </a:xfrm>
        </p:spPr>
        <p:txBody>
          <a:bodyPr/>
          <a:lstStyle/>
          <a:p>
            <a:r>
              <a:rPr lang="en-US" dirty="0">
                <a:uFillTx/>
              </a:rPr>
              <a:t>Monomer Meeting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26A42E-684C-49A9-BF59-FB0AA4DCD7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151249"/>
      </p:ext>
    </p:extLst>
  </p:cSld>
  <p:clrMapOvr>
    <a:masterClrMapping/>
  </p:clrMapOvr>
  <p:transition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67B7202-E70A-4618-81A2-3E4C9E798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296" y="1571278"/>
            <a:ext cx="1697565" cy="39263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56557"/>
            <a:ext cx="7067128" cy="707886"/>
          </a:xfrm>
        </p:spPr>
        <p:txBody>
          <a:bodyPr/>
          <a:lstStyle/>
          <a:p>
            <a:r>
              <a:rPr lang="en-GB" dirty="0"/>
              <a:t>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07" y="1124745"/>
            <a:ext cx="6928081" cy="557669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1800" dirty="0"/>
              <a:t>HELM tools and definition released in 2013.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Monomer set was derived from the Pfizer internal set and is used in the online demo HELM tools today.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Initial adopters were pharma companies who generally wanted to use their own monomer sets aligned with their research projects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To facilitate communication between groups, HELM developed:</a:t>
            </a:r>
          </a:p>
          <a:p>
            <a:pPr marL="0" indent="0">
              <a:buNone/>
            </a:pPr>
            <a:endParaRPr lang="en-GB" sz="1800" dirty="0"/>
          </a:p>
          <a:p>
            <a:r>
              <a:rPr lang="en-GB" sz="1800" dirty="0"/>
              <a:t>In-line HELM – the ability to describe a monomer using SMILES within the HELM string and without fully registering it in the monomer set. </a:t>
            </a:r>
          </a:p>
          <a:p>
            <a:pPr lvl="1"/>
            <a:r>
              <a:rPr lang="en-GB" sz="1800" dirty="0"/>
              <a:t>PEPTIDE1{A.[[*:2]C(=O)[C@H](C)N([*:1])C].A}$$$$</a:t>
            </a:r>
          </a:p>
          <a:p>
            <a:pPr marL="457200" lvl="1" indent="0">
              <a:buNone/>
            </a:pPr>
            <a:endParaRPr lang="en-GB" sz="1600" dirty="0"/>
          </a:p>
          <a:p>
            <a:r>
              <a:rPr lang="en-GB" sz="1800" dirty="0" err="1"/>
              <a:t>xHELM</a:t>
            </a:r>
            <a:r>
              <a:rPr lang="en-GB" sz="1800" dirty="0"/>
              <a:t> – an xml format that allows the user to bundle the monomers required to interpret the HELM strings in the file. The toolkit enables you to import </a:t>
            </a:r>
            <a:r>
              <a:rPr lang="en-GB" sz="1800" dirty="0" err="1"/>
              <a:t>xHELM</a:t>
            </a:r>
            <a:r>
              <a:rPr lang="en-GB" sz="1800" dirty="0"/>
              <a:t> into an existing set-up with your own monomer set.</a:t>
            </a:r>
          </a:p>
          <a:p>
            <a:endParaRPr lang="en-GB" sz="1800" dirty="0"/>
          </a:p>
          <a:p>
            <a:pPr marL="0" indent="0">
              <a:buNone/>
            </a:pPr>
            <a:endParaRPr lang="en-GB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D40A3-BEA1-2645-9E17-452BD130FCD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4C515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C515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67097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146BC8-BAE7-4E9D-86F0-EC292BD313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59" t="4004" r="6281" b="3960"/>
          <a:stretch/>
        </p:blipFill>
        <p:spPr>
          <a:xfrm>
            <a:off x="3825143" y="188640"/>
            <a:ext cx="5318858" cy="33843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688392"/>
            <a:ext cx="4255969" cy="16878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HELM has been adopted widely in the last 5 years and expanded beyond pharma companies. </a:t>
            </a: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D40A3-BEA1-2645-9E17-452BD130FCD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4C515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C515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0B73FB-E4BC-4763-BE6C-546CC8A8150E}"/>
              </a:ext>
            </a:extLst>
          </p:cNvPr>
          <p:cNvSpPr/>
          <p:nvPr/>
        </p:nvSpPr>
        <p:spPr>
          <a:xfrm>
            <a:off x="398383" y="3807038"/>
            <a:ext cx="796955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tx1">
                    <a:lumMod val="75000"/>
                  </a:schemeClr>
                </a:solidFill>
              </a:rPr>
              <a:t>In particular we now have content providers defining biologics using HELM: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tx1">
                    <a:lumMod val="75000"/>
                  </a:schemeClr>
                </a:solidFill>
              </a:rPr>
              <a:t>ChEMBL</a:t>
            </a:r>
            <a:endParaRPr lang="en-GB" sz="2000" dirty="0">
              <a:solidFill>
                <a:schemeClr val="tx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75000"/>
                  </a:schemeClr>
                </a:solidFill>
              </a:rPr>
              <a:t>PubChem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75000"/>
                  </a:schemeClr>
                </a:solidFill>
              </a:rPr>
              <a:t>Norine</a:t>
            </a:r>
          </a:p>
          <a:p>
            <a:r>
              <a:rPr lang="en-GB" sz="2000" dirty="0">
                <a:solidFill>
                  <a:schemeClr val="tx1">
                    <a:lumMod val="75000"/>
                  </a:schemeClr>
                </a:solidFill>
              </a:rPr>
              <a:t>And interest from more.</a:t>
            </a:r>
          </a:p>
          <a:p>
            <a:endParaRPr lang="en-GB" sz="2000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GB" sz="2000" dirty="0">
                <a:solidFill>
                  <a:schemeClr val="tx1">
                    <a:lumMod val="75000"/>
                  </a:schemeClr>
                </a:solidFill>
              </a:rPr>
              <a:t>We also have small companies who would like a starter-pack monomer set that can be adopted easily and be aligned to the majority of other HELM users. </a:t>
            </a:r>
          </a:p>
        </p:txBody>
      </p:sp>
    </p:spTree>
    <p:extLst>
      <p:ext uri="{BB962C8B-B14F-4D97-AF65-F5344CB8AC3E}">
        <p14:creationId xmlns:p14="http://schemas.microsoft.com/office/powerpoint/2010/main" val="1359047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8914"/>
            <a:ext cx="8087792" cy="707886"/>
          </a:xfrm>
        </p:spPr>
        <p:txBody>
          <a:bodyPr/>
          <a:lstStyle/>
          <a:p>
            <a:r>
              <a:rPr lang="en-GB" dirty="0"/>
              <a:t>Monomer Guidelines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700808"/>
            <a:ext cx="7213352" cy="38113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Agenda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000" dirty="0"/>
              <a:t>Peptide</a:t>
            </a:r>
          </a:p>
          <a:p>
            <a:pPr lvl="1"/>
            <a:r>
              <a:rPr lang="en-GB" sz="1600" dirty="0"/>
              <a:t>Substitutions</a:t>
            </a:r>
          </a:p>
          <a:p>
            <a:pPr lvl="1"/>
            <a:r>
              <a:rPr lang="en-GB" sz="1600" dirty="0"/>
              <a:t>R groups</a:t>
            </a:r>
          </a:p>
          <a:p>
            <a:r>
              <a:rPr lang="en-GB" sz="2000" dirty="0"/>
              <a:t>Future topics</a:t>
            </a:r>
          </a:p>
          <a:p>
            <a:r>
              <a:rPr lang="en-GB" sz="2000" dirty="0"/>
              <a:t>Next steps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D40A3-BEA1-2645-9E17-452BD130FCD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4C515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C515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61781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56557"/>
            <a:ext cx="7067128" cy="707886"/>
          </a:xfrm>
        </p:spPr>
        <p:txBody>
          <a:bodyPr/>
          <a:lstStyle/>
          <a:p>
            <a:r>
              <a:rPr lang="en-GB" dirty="0"/>
              <a:t>Public monomer sets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D40A3-BEA1-2645-9E17-452BD130FCD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4C515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C515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B853116-7049-479C-9529-A45B290BAA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947738"/>
              </p:ext>
            </p:extLst>
          </p:nvPr>
        </p:nvGraphicFramePr>
        <p:xfrm>
          <a:off x="394788" y="1154341"/>
          <a:ext cx="8208912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>
                  <a:extLst>
                    <a:ext uri="{9D8B030D-6E8A-4147-A177-3AD203B41FA5}">
                      <a16:colId xmlns:a16="http://schemas.microsoft.com/office/drawing/2014/main" val="1044072953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388201877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814045200"/>
                    </a:ext>
                  </a:extLst>
                </a:gridCol>
              </a:tblGrid>
              <a:tr h="343909">
                <a:tc>
                  <a:txBody>
                    <a:bodyPr/>
                    <a:lstStyle/>
                    <a:p>
                      <a:r>
                        <a:rPr lang="en-GB" dirty="0"/>
                        <a:t>Monomer 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Size (approx.)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Comments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301985"/>
                  </a:ext>
                </a:extLst>
              </a:tr>
              <a:tr h="343909">
                <a:tc>
                  <a:txBody>
                    <a:bodyPr/>
                    <a:lstStyle/>
                    <a:p>
                      <a:r>
                        <a:rPr lang="en-GB" dirty="0"/>
                        <a:t>HELM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Used in the HELM tools from the beginning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340282"/>
                  </a:ext>
                </a:extLst>
              </a:tr>
              <a:tr h="343909">
                <a:tc>
                  <a:txBody>
                    <a:bodyPr/>
                    <a:lstStyle/>
                    <a:p>
                      <a:r>
                        <a:rPr lang="en-GB" dirty="0"/>
                        <a:t>Ionis set (initial monomer.org set)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Enhanced nucleotide set. Documented approach to naming. Some differences with HELM1.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276144"/>
                  </a:ext>
                </a:extLst>
              </a:tr>
              <a:tr h="343909">
                <a:tc>
                  <a:txBody>
                    <a:bodyPr/>
                    <a:lstStyle/>
                    <a:p>
                      <a:r>
                        <a:rPr lang="en-GB" dirty="0" err="1"/>
                        <a:t>ChEMBL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2851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7840216"/>
                  </a:ext>
                </a:extLst>
              </a:tr>
              <a:tr h="343909">
                <a:tc>
                  <a:txBody>
                    <a:bodyPr/>
                    <a:lstStyle/>
                    <a:p>
                      <a:r>
                        <a:rPr lang="en-GB" dirty="0"/>
                        <a:t>Norine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Published in another form, but being converted into HELM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923438"/>
                  </a:ext>
                </a:extLst>
              </a:tr>
              <a:tr h="343909">
                <a:tc>
                  <a:txBody>
                    <a:bodyPr/>
                    <a:lstStyle/>
                    <a:p>
                      <a:r>
                        <a:rPr lang="en-GB" dirty="0"/>
                        <a:t>PubChem?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In-line HELM used for rarer monomers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542303"/>
                  </a:ext>
                </a:extLst>
              </a:tr>
              <a:tr h="343909">
                <a:tc>
                  <a:txBody>
                    <a:bodyPr/>
                    <a:lstStyle/>
                    <a:p>
                      <a:r>
                        <a:rPr lang="en-GB" dirty="0"/>
                        <a:t>Novartis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Oligonucleotides only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4629254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7CCB34D4-A59C-485C-A884-00D802EF8C42}"/>
              </a:ext>
            </a:extLst>
          </p:cNvPr>
          <p:cNvSpPr/>
          <p:nvPr/>
        </p:nvSpPr>
        <p:spPr>
          <a:xfrm>
            <a:off x="457200" y="5360581"/>
            <a:ext cx="83632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A more published set of principles about what makes a good monomer set would help us create a common monomer set that all could adopt and give guidance to new adopters wanting to use their own. </a:t>
            </a:r>
          </a:p>
        </p:txBody>
      </p:sp>
    </p:spTree>
    <p:extLst>
      <p:ext uri="{BB962C8B-B14F-4D97-AF65-F5344CB8AC3E}">
        <p14:creationId xmlns:p14="http://schemas.microsoft.com/office/powerpoint/2010/main" val="1319587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8914"/>
            <a:ext cx="8087792" cy="707886"/>
          </a:xfrm>
        </p:spPr>
        <p:txBody>
          <a:bodyPr/>
          <a:lstStyle/>
          <a:p>
            <a:r>
              <a:rPr lang="en-GB" dirty="0"/>
              <a:t>Scope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288" y="1268760"/>
            <a:ext cx="7861424" cy="52303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Agree and publish a set of good practice guidelines for HELM Monomer Sets </a:t>
            </a:r>
            <a:endParaRPr lang="en-GB" sz="1800" dirty="0"/>
          </a:p>
          <a:p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</a:rPr>
              <a:t>Aim</a:t>
            </a:r>
          </a:p>
          <a:p>
            <a:r>
              <a:rPr lang="en-US" sz="1800" dirty="0"/>
              <a:t>To provide a framework that organizations can </a:t>
            </a:r>
            <a:r>
              <a:rPr lang="en-US" sz="1800" i="1" dirty="0"/>
              <a:t>choose</a:t>
            </a:r>
            <a:r>
              <a:rPr lang="en-US" sz="1800" dirty="0"/>
              <a:t> to use when creating their own monomer sets. </a:t>
            </a:r>
          </a:p>
          <a:p>
            <a:r>
              <a:rPr lang="en-US" sz="1800" dirty="0"/>
              <a:t>To create rules to be used by monomers in future core public monomer set. 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GB" sz="1800" dirty="0">
                <a:solidFill>
                  <a:schemeClr val="tx2"/>
                </a:solidFill>
              </a:rPr>
              <a:t>Risks</a:t>
            </a:r>
            <a:r>
              <a:rPr lang="en-GB" sz="1800" dirty="0"/>
              <a:t> </a:t>
            </a:r>
          </a:p>
          <a:p>
            <a:pPr marL="0" indent="0">
              <a:buNone/>
            </a:pPr>
            <a:r>
              <a:rPr lang="en-GB" sz="1800" dirty="0"/>
              <a:t>This is an area where is will be easy to disagree and spend a lot of time discussing options and not making a decision. </a:t>
            </a:r>
          </a:p>
          <a:p>
            <a:r>
              <a:rPr lang="en-GB" sz="1600" dirty="0"/>
              <a:t>Please give timely feedback.</a:t>
            </a:r>
          </a:p>
          <a:p>
            <a:r>
              <a:rPr lang="en-GB" sz="1600" dirty="0"/>
              <a:t>All offers to prepare proposals are very welcome. </a:t>
            </a:r>
          </a:p>
          <a:p>
            <a:r>
              <a:rPr lang="en-GB" sz="1600" dirty="0"/>
              <a:t>We may not be able to come to a unanimous conclusion on every issue, but will need to move forward with a core set of recommendations. 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D40A3-BEA1-2645-9E17-452BD130FCD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4C515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C515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2331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087792" cy="707886"/>
          </a:xfrm>
        </p:spPr>
        <p:txBody>
          <a:bodyPr/>
          <a:lstStyle/>
          <a:p>
            <a:r>
              <a:rPr lang="en-GB" dirty="0"/>
              <a:t>Agreed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68760"/>
            <a:ext cx="8208912" cy="4752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>
                <a:solidFill>
                  <a:schemeClr val="tx2"/>
                </a:solidFill>
              </a:rPr>
              <a:t>Canonicalization</a:t>
            </a:r>
          </a:p>
          <a:p>
            <a:pPr marL="0" indent="0">
              <a:buNone/>
            </a:pPr>
            <a:r>
              <a:rPr lang="en-GB" sz="1600" dirty="0"/>
              <a:t>The set we are creating will not be bound by rules on canonicalization. </a:t>
            </a:r>
          </a:p>
          <a:p>
            <a:r>
              <a:rPr lang="en-GB" sz="1600" dirty="0"/>
              <a:t>A separate set could be created whose purpose is for canonicalization and computational analysis, but work to do this is outside the scope of this discussion. 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D40A3-BEA1-2645-9E17-452BD130FCD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4C515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C515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2595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BE151-D1BD-4DF3-A6F4-9CADF0CDB8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Peptide Diversity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0E73CA-4524-46CC-8A6D-FDCC7E72FD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78AE17-526F-4D56-871D-01A54DD715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C59FBF1-84C4-4991-B407-28AB27DA5B3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433631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68760"/>
            <a:ext cx="8208912" cy="510748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1600" dirty="0"/>
          </a:p>
          <a:p>
            <a:endParaRPr lang="en-GB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8914"/>
            <a:ext cx="8087792" cy="707886"/>
          </a:xfrm>
        </p:spPr>
        <p:txBody>
          <a:bodyPr/>
          <a:lstStyle/>
          <a:p>
            <a:r>
              <a:rPr lang="en-GB" dirty="0"/>
              <a:t>Exploding monomer sets?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D40A3-BEA1-2645-9E17-452BD130FCD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4C515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C515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DA938C-A50D-4200-A12F-E9DF467EA2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46" b="1164"/>
          <a:stretch/>
        </p:blipFill>
        <p:spPr>
          <a:xfrm>
            <a:off x="1122949" y="1268761"/>
            <a:ext cx="7265475" cy="545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74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9997"/>
            <a:ext cx="8208912" cy="58222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dirty="0"/>
              <a:t>Peptides start from a different place than nucleotides. Rather than 5 bases, two sugars and a phosphate, they have 21 natural ones before anyone starts making synthetic modifications. 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600" dirty="0"/>
              <a:t>Large monomer sets are </a:t>
            </a:r>
          </a:p>
          <a:p>
            <a:r>
              <a:rPr lang="en-GB" sz="1600" dirty="0"/>
              <a:t>difficult to navigate for the user.</a:t>
            </a:r>
          </a:p>
          <a:p>
            <a:r>
              <a:rPr lang="en-GB" sz="1600" dirty="0"/>
              <a:t>Will make naming less meaningful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600" dirty="0"/>
              <a:t>Analysing a sample of 200 monomers from the </a:t>
            </a:r>
            <a:r>
              <a:rPr lang="en-GB" sz="1600" dirty="0" err="1"/>
              <a:t>ChEMBL</a:t>
            </a:r>
            <a:r>
              <a:rPr lang="en-GB" sz="1600" dirty="0"/>
              <a:t> set, the</a:t>
            </a:r>
          </a:p>
          <a:p>
            <a:pPr marL="0" indent="0">
              <a:buNone/>
            </a:pPr>
            <a:r>
              <a:rPr lang="en-GB" sz="1600" dirty="0"/>
              <a:t>percentage of each substitution point is: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600" dirty="0"/>
              <a:t>However the largest set are just different amino acids.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087792" cy="707886"/>
          </a:xfrm>
        </p:spPr>
        <p:txBody>
          <a:bodyPr/>
          <a:lstStyle/>
          <a:p>
            <a:r>
              <a:rPr lang="en-GB" dirty="0"/>
              <a:t>Peptide diversity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D40A3-BEA1-2645-9E17-452BD130FCD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4C515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C515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82B2CF-08AD-46B5-8066-9F0344285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280" y="1661595"/>
            <a:ext cx="1837676" cy="51689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BFF58AA-578E-4A71-B024-C089991E7B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7843" y="3717032"/>
            <a:ext cx="3384376" cy="240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287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360" y="824518"/>
            <a:ext cx="8435280" cy="55988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>
                <a:solidFill>
                  <a:srgbClr val="1A1C1E"/>
                </a:solidFill>
              </a:rPr>
              <a:t>What actually occurs in practice?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1A1C1E"/>
                </a:solidFill>
              </a:rPr>
              <a:t>H is the most frequent = 209258</a:t>
            </a:r>
          </a:p>
          <a:p>
            <a:pPr marL="0" indent="0">
              <a:buNone/>
            </a:pPr>
            <a:endParaRPr lang="en-GB" sz="1800" dirty="0">
              <a:solidFill>
                <a:srgbClr val="1A1C1E"/>
              </a:solidFill>
            </a:endParaRPr>
          </a:p>
          <a:p>
            <a:pPr marL="0" indent="0">
              <a:buNone/>
            </a:pPr>
            <a:endParaRPr lang="en-GB" sz="1800" dirty="0">
              <a:solidFill>
                <a:srgbClr val="1A1C1E"/>
              </a:solidFill>
            </a:endParaRPr>
          </a:p>
          <a:p>
            <a:pPr marL="0" indent="0">
              <a:buNone/>
            </a:pPr>
            <a:endParaRPr lang="en-GB" sz="1800" dirty="0">
              <a:solidFill>
                <a:srgbClr val="1A1C1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087792" cy="707886"/>
          </a:xfrm>
        </p:spPr>
        <p:txBody>
          <a:bodyPr/>
          <a:lstStyle/>
          <a:p>
            <a:r>
              <a:rPr lang="en-GB" dirty="0"/>
              <a:t>N substitutions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D40A3-BEA1-2645-9E17-452BD130FCD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4C515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C515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310A74A-70BA-43DA-8535-D3A611CB0F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527016"/>
              </p:ext>
            </p:extLst>
          </p:nvPr>
        </p:nvGraphicFramePr>
        <p:xfrm>
          <a:off x="457200" y="1550153"/>
          <a:ext cx="1224136" cy="3406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55828444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</a:rPr>
                        <a:t>Leu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4519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H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429151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Me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998043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Boc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48714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Cbz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541048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Ac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522139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For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630971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Tos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964185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Bz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862584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Fmoc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792559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H2NCO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194839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palmitoyl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57524001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9EBE0848-6767-42F3-B297-C8094841A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5901" y="4039974"/>
            <a:ext cx="4584589" cy="27556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41E803E-D39F-4BDF-9F41-175FFA5985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902" y="1284343"/>
            <a:ext cx="4584589" cy="275563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773D11C-6354-4151-8CBF-4C41716898B4}"/>
              </a:ext>
            </a:extLst>
          </p:cNvPr>
          <p:cNvSpPr/>
          <p:nvPr/>
        </p:nvSpPr>
        <p:spPr>
          <a:xfrm>
            <a:off x="289934" y="5129531"/>
            <a:ext cx="34314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1A1C1E"/>
                </a:solidFill>
              </a:rPr>
              <a:t>In total there are 166 substituents.</a:t>
            </a:r>
          </a:p>
          <a:p>
            <a:r>
              <a:rPr lang="en-GB" dirty="0">
                <a:solidFill>
                  <a:srgbClr val="1A1C1E"/>
                </a:solidFill>
              </a:rPr>
              <a:t>117 of them occur &lt;10 times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3AD4744-91D4-4B65-8DCB-71D27283B1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6738" y="6358924"/>
            <a:ext cx="1255277" cy="427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503E642-A660-4FDD-BF7E-2A4565CA84BD}"/>
              </a:ext>
            </a:extLst>
          </p:cNvPr>
          <p:cNvSpPr/>
          <p:nvPr/>
        </p:nvSpPr>
        <p:spPr>
          <a:xfrm>
            <a:off x="20164" y="6457053"/>
            <a:ext cx="26984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1A1C1E"/>
                </a:solidFill>
              </a:rPr>
              <a:t>Figures from </a:t>
            </a:r>
            <a:r>
              <a:rPr lang="en-GB" sz="1400" dirty="0" err="1">
                <a:solidFill>
                  <a:srgbClr val="1A1C1E"/>
                </a:solidFill>
              </a:rPr>
              <a:t>Pubchem</a:t>
            </a:r>
            <a:r>
              <a:rPr lang="en-GB" sz="1400" dirty="0">
                <a:solidFill>
                  <a:srgbClr val="1A1C1E"/>
                </a:solidFill>
              </a:rPr>
              <a:t> supplied by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564033151"/>
      </p:ext>
    </p:extLst>
  </p:cSld>
  <p:clrMapOvr>
    <a:masterClrMapping/>
  </p:clrMapOvr>
</p:sld>
</file>

<file path=ppt/theme/theme1.xml><?xml version="1.0" encoding="utf-8"?>
<a:theme xmlns:a="http://schemas.openxmlformats.org/drawingml/2006/main" name="Pistoia Content Theme">
  <a:themeElements>
    <a:clrScheme name="Pistoia Alliance">
      <a:dk1>
        <a:srgbClr val="666E71"/>
      </a:dk1>
      <a:lt1>
        <a:sysClr val="window" lastClr="FFFFFF"/>
      </a:lt1>
      <a:dk2>
        <a:srgbClr val="258B95"/>
      </a:dk2>
      <a:lt2>
        <a:srgbClr val="FFFFFE"/>
      </a:lt2>
      <a:accent1>
        <a:srgbClr val="FDDC70"/>
      </a:accent1>
      <a:accent2>
        <a:srgbClr val="B1AE82"/>
      </a:accent2>
      <a:accent3>
        <a:srgbClr val="C3DC8F"/>
      </a:accent3>
      <a:accent4>
        <a:srgbClr val="95CCB2"/>
      </a:accent4>
      <a:accent5>
        <a:srgbClr val="E5826E"/>
      </a:accent5>
      <a:accent6>
        <a:srgbClr val="FFFFFE"/>
      </a:accent6>
      <a:hlink>
        <a:srgbClr val="258B95"/>
      </a:hlink>
      <a:folHlink>
        <a:srgbClr val="95CC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28575">
          <a:tailEnd type="triangle"/>
        </a:ln>
      </a:spPr>
      <a:bodyPr/>
      <a:lstStyle/>
      <a:style>
        <a:lnRef idx="1">
          <a:schemeClr val="accent5"/>
        </a:lnRef>
        <a:fillRef idx="0">
          <a:schemeClr val="accent5"/>
        </a:fillRef>
        <a:effectRef idx="0">
          <a:schemeClr val="accent5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5_Pistoia Content Theme">
  <a:themeElements>
    <a:clrScheme name="Pistoia Alliance">
      <a:dk1>
        <a:srgbClr val="666E71"/>
      </a:dk1>
      <a:lt1>
        <a:sysClr val="window" lastClr="FFFFFF"/>
      </a:lt1>
      <a:dk2>
        <a:srgbClr val="258B95"/>
      </a:dk2>
      <a:lt2>
        <a:srgbClr val="FFFFFE"/>
      </a:lt2>
      <a:accent1>
        <a:srgbClr val="FDDC70"/>
      </a:accent1>
      <a:accent2>
        <a:srgbClr val="B1AE82"/>
      </a:accent2>
      <a:accent3>
        <a:srgbClr val="C3DC8F"/>
      </a:accent3>
      <a:accent4>
        <a:srgbClr val="95CCB2"/>
      </a:accent4>
      <a:accent5>
        <a:srgbClr val="E5826E"/>
      </a:accent5>
      <a:accent6>
        <a:srgbClr val="FFFFFE"/>
      </a:accent6>
      <a:hlink>
        <a:srgbClr val="258B95"/>
      </a:hlink>
      <a:folHlink>
        <a:srgbClr val="95CC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Mod val="40000"/>
            <a:lumOff val="60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28575"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6_Pistoia Content Theme">
  <a:themeElements>
    <a:clrScheme name="Pistoia Alliance">
      <a:dk1>
        <a:srgbClr val="666E71"/>
      </a:dk1>
      <a:lt1>
        <a:sysClr val="window" lastClr="FFFFFF"/>
      </a:lt1>
      <a:dk2>
        <a:srgbClr val="258B95"/>
      </a:dk2>
      <a:lt2>
        <a:srgbClr val="FFFFFE"/>
      </a:lt2>
      <a:accent1>
        <a:srgbClr val="FDDC70"/>
      </a:accent1>
      <a:accent2>
        <a:srgbClr val="B1AE82"/>
      </a:accent2>
      <a:accent3>
        <a:srgbClr val="C3DC8F"/>
      </a:accent3>
      <a:accent4>
        <a:srgbClr val="95CCB2"/>
      </a:accent4>
      <a:accent5>
        <a:srgbClr val="E5826E"/>
      </a:accent5>
      <a:accent6>
        <a:srgbClr val="FFFFFE"/>
      </a:accent6>
      <a:hlink>
        <a:srgbClr val="258B95"/>
      </a:hlink>
      <a:folHlink>
        <a:srgbClr val="95CC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Mod val="40000"/>
            <a:lumOff val="60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Pistoia Content Theme">
  <a:themeElements>
    <a:clrScheme name="Pistoia Alliance">
      <a:dk1>
        <a:srgbClr val="666E71"/>
      </a:dk1>
      <a:lt1>
        <a:sysClr val="window" lastClr="FFFFFF"/>
      </a:lt1>
      <a:dk2>
        <a:srgbClr val="258B95"/>
      </a:dk2>
      <a:lt2>
        <a:srgbClr val="FFFFFE"/>
      </a:lt2>
      <a:accent1>
        <a:srgbClr val="FDDC70"/>
      </a:accent1>
      <a:accent2>
        <a:srgbClr val="B1AE82"/>
      </a:accent2>
      <a:accent3>
        <a:srgbClr val="C3DC8F"/>
      </a:accent3>
      <a:accent4>
        <a:srgbClr val="95CCB2"/>
      </a:accent4>
      <a:accent5>
        <a:srgbClr val="E5826E"/>
      </a:accent5>
      <a:accent6>
        <a:srgbClr val="FFFFFE"/>
      </a:accent6>
      <a:hlink>
        <a:srgbClr val="258B95"/>
      </a:hlink>
      <a:folHlink>
        <a:srgbClr val="95CC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Pistoia Alliance">
  <a:themeElements>
    <a:clrScheme name="Pistoia">
      <a:dk1>
        <a:srgbClr val="666E71"/>
      </a:dk1>
      <a:lt1>
        <a:srgbClr val="FFFFFF"/>
      </a:lt1>
      <a:dk2>
        <a:srgbClr val="258B95"/>
      </a:dk2>
      <a:lt2>
        <a:srgbClr val="FFFFFE"/>
      </a:lt2>
      <a:accent1>
        <a:srgbClr val="FDDC70"/>
      </a:accent1>
      <a:accent2>
        <a:srgbClr val="B1AE82"/>
      </a:accent2>
      <a:accent3>
        <a:srgbClr val="C3DC8F"/>
      </a:accent3>
      <a:accent4>
        <a:srgbClr val="95CCB2"/>
      </a:accent4>
      <a:accent5>
        <a:srgbClr val="E5826E"/>
      </a:accent5>
      <a:accent6>
        <a:srgbClr val="FFFFFE"/>
      </a:accent6>
      <a:hlink>
        <a:srgbClr val="258B95"/>
      </a:hlink>
      <a:folHlink>
        <a:srgbClr val="95CC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Pistoia Alliance">
      <a:dk1>
        <a:srgbClr val="666E71"/>
      </a:dk1>
      <a:lt1>
        <a:sysClr val="window" lastClr="FFFFFF"/>
      </a:lt1>
      <a:dk2>
        <a:srgbClr val="258B95"/>
      </a:dk2>
      <a:lt2>
        <a:srgbClr val="FFFFFE"/>
      </a:lt2>
      <a:accent1>
        <a:srgbClr val="FDDC70"/>
      </a:accent1>
      <a:accent2>
        <a:srgbClr val="B1AE82"/>
      </a:accent2>
      <a:accent3>
        <a:srgbClr val="C3DC8F"/>
      </a:accent3>
      <a:accent4>
        <a:srgbClr val="95CCB2"/>
      </a:accent4>
      <a:accent5>
        <a:srgbClr val="E5826E"/>
      </a:accent5>
      <a:accent6>
        <a:srgbClr val="FFFFFE"/>
      </a:accent6>
      <a:hlink>
        <a:srgbClr val="258B95"/>
      </a:hlink>
      <a:folHlink>
        <a:srgbClr val="95CC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Pistoia Alliance">
      <a:dk1>
        <a:srgbClr val="666E71"/>
      </a:dk1>
      <a:lt1>
        <a:sysClr val="window" lastClr="FFFFFF"/>
      </a:lt1>
      <a:dk2>
        <a:srgbClr val="258B95"/>
      </a:dk2>
      <a:lt2>
        <a:srgbClr val="FFFFFE"/>
      </a:lt2>
      <a:accent1>
        <a:srgbClr val="FDDC70"/>
      </a:accent1>
      <a:accent2>
        <a:srgbClr val="B1AE82"/>
      </a:accent2>
      <a:accent3>
        <a:srgbClr val="C3DC8F"/>
      </a:accent3>
      <a:accent4>
        <a:srgbClr val="95CCB2"/>
      </a:accent4>
      <a:accent5>
        <a:srgbClr val="E5826E"/>
      </a:accent5>
      <a:accent6>
        <a:srgbClr val="FFFFFE"/>
      </a:accent6>
      <a:hlink>
        <a:srgbClr val="258B95"/>
      </a:hlink>
      <a:folHlink>
        <a:srgbClr val="95CC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2016_11_08 HELM Project Team Meeting</Template>
  <TotalTime>11437</TotalTime>
  <Words>1568</Words>
  <Application>Microsoft Office PowerPoint</Application>
  <PresentationFormat>On-screen Show (4:3)</PresentationFormat>
  <Paragraphs>298</Paragraphs>
  <Slides>30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Calibri</vt:lpstr>
      <vt:lpstr>Open Sans Light</vt:lpstr>
      <vt:lpstr>Pistoia Content Theme</vt:lpstr>
      <vt:lpstr>5_Pistoia Content Theme</vt:lpstr>
      <vt:lpstr>6_Pistoia Content Theme</vt:lpstr>
      <vt:lpstr>1_Pistoia Content Theme</vt:lpstr>
      <vt:lpstr>1_Pistoia Alliance</vt:lpstr>
      <vt:lpstr>CS ChemDraw Drawing</vt:lpstr>
      <vt:lpstr>HELM and monomers</vt:lpstr>
      <vt:lpstr>This Webinar is being recorded</vt:lpstr>
      <vt:lpstr>Monomer Guidelines Discussion</vt:lpstr>
      <vt:lpstr>Scope</vt:lpstr>
      <vt:lpstr>Agreed rules</vt:lpstr>
      <vt:lpstr>Peptide Diversity</vt:lpstr>
      <vt:lpstr>Exploding monomer sets?</vt:lpstr>
      <vt:lpstr>Peptide diversity</vt:lpstr>
      <vt:lpstr>N substitutions</vt:lpstr>
      <vt:lpstr>N substitutions</vt:lpstr>
      <vt:lpstr>Options: C terminal substitutions</vt:lpstr>
      <vt:lpstr>C terminal subs – edge cases</vt:lpstr>
      <vt:lpstr>Options: N substitutions</vt:lpstr>
      <vt:lpstr>N capping – definition issue</vt:lpstr>
      <vt:lpstr>More cases</vt:lpstr>
      <vt:lpstr>R groups</vt:lpstr>
      <vt:lpstr>R groups – how many? </vt:lpstr>
      <vt:lpstr>R groups – how many?</vt:lpstr>
      <vt:lpstr>R groups – capping structures</vt:lpstr>
      <vt:lpstr>R groups – position differences</vt:lpstr>
      <vt:lpstr>Future Topics</vt:lpstr>
      <vt:lpstr>Naming</vt:lpstr>
      <vt:lpstr>Naming</vt:lpstr>
      <vt:lpstr>When should in-line HELM be used?</vt:lpstr>
      <vt:lpstr>Next steps</vt:lpstr>
      <vt:lpstr>PowerPoint Presentation</vt:lpstr>
      <vt:lpstr>Backup slides</vt:lpstr>
      <vt:lpstr>History</vt:lpstr>
      <vt:lpstr>History</vt:lpstr>
      <vt:lpstr>Public monomer sets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Pistoia Alliance HELM Project</dc:title>
  <dc:creator>Claire Bellamy</dc:creator>
  <cp:lastModifiedBy>Claire Bellamy</cp:lastModifiedBy>
  <cp:revision>280</cp:revision>
  <dcterms:created xsi:type="dcterms:W3CDTF">2016-11-21T10:54:48Z</dcterms:created>
  <dcterms:modified xsi:type="dcterms:W3CDTF">2018-10-12T12:58:27Z</dcterms:modified>
</cp:coreProperties>
</file>