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67" r:id="rId3"/>
    <p:sldId id="268" r:id="rId4"/>
    <p:sldId id="276" r:id="rId5"/>
    <p:sldId id="277" r:id="rId6"/>
    <p:sldId id="289" r:id="rId7"/>
    <p:sldId id="290" r:id="rId8"/>
    <p:sldId id="291" r:id="rId9"/>
    <p:sldId id="287" r:id="rId10"/>
    <p:sldId id="292" r:id="rId11"/>
    <p:sldId id="293" r:id="rId12"/>
    <p:sldId id="288" r:id="rId13"/>
    <p:sldId id="294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5" autoAdjust="0"/>
    <p:restoredTop sz="94783" autoAdjust="0"/>
  </p:normalViewPr>
  <p:slideViewPr>
    <p:cSldViewPr snapToGrid="0" snapToObjects="1">
      <p:cViewPr varScale="1">
        <p:scale>
          <a:sx n="111" d="100"/>
          <a:sy n="111" d="100"/>
        </p:scale>
        <p:origin x="20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07C74-629C-9243-BA81-444345585838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F954A-5C1C-284F-BBF7-AE9AF3F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A5591-8C50-9A48-AC37-C6F5C85C15F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0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MBL_EBI_DNA_dark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7005" cy="6880448"/>
          </a:xfrm>
          <a:prstGeom prst="rect">
            <a:avLst/>
          </a:prstGeom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dirty="0"/>
              <a:t>Author name</a:t>
            </a:r>
          </a:p>
        </p:txBody>
      </p:sp>
      <p:pic>
        <p:nvPicPr>
          <p:cNvPr id="11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91816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063600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04763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L_EBI_DNA_dark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7005" cy="6880448"/>
          </a:xfrm>
          <a:prstGeom prst="rect">
            <a:avLst/>
          </a:prstGeom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dirty="0"/>
              <a:t>Author name</a:t>
            </a:r>
          </a:p>
        </p:txBody>
      </p:sp>
      <p:pic>
        <p:nvPicPr>
          <p:cNvPr id="9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5173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nt-slide-title_cell_dark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165" cy="6870700"/>
          </a:xfrm>
          <a:prstGeom prst="rect">
            <a:avLst/>
          </a:prstGeom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dirty="0"/>
              <a:t>Author name</a:t>
            </a:r>
          </a:p>
        </p:txBody>
      </p:sp>
      <p:pic>
        <p:nvPicPr>
          <p:cNvPr id="9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46220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L_EBI_cisplatin_dark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4865" cy="6870700"/>
          </a:xfrm>
          <a:prstGeom prst="rect">
            <a:avLst/>
          </a:prstGeom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dirty="0"/>
              <a:t>Author name</a:t>
            </a:r>
          </a:p>
        </p:txBody>
      </p:sp>
      <p:pic>
        <p:nvPicPr>
          <p:cNvPr id="9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64196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02640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141823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14340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EMBL_EBI_Chemistry-slide2-backgrou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49275" y="2971800"/>
            <a:ext cx="6400800" cy="304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4414"/>
            <a:ext cx="7772400" cy="685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4" y="150814"/>
            <a:ext cx="1603375" cy="3048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F8B6EFB-F3C0-3349-B83B-AC9AB6BA4DCD}" type="datetime1">
              <a:rPr lang="en-GB" smtClean="0"/>
              <a:t>06/09/2018</a:t>
            </a:fld>
            <a:endParaRPr lang="de-DE"/>
          </a:p>
        </p:txBody>
      </p:sp>
      <p:pic>
        <p:nvPicPr>
          <p:cNvPr id="10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09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5123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H="1">
            <a:off x="0" y="6210300"/>
            <a:ext cx="9144000" cy="647700"/>
          </a:xfrm>
          <a:prstGeom prst="rect">
            <a:avLst/>
          </a:prstGeom>
          <a:solidFill>
            <a:srgbClr val="0043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115" tIns="22065" rIns="44115" bIns="22065" anchor="ctr"/>
          <a:lstStyle/>
          <a:p>
            <a:pPr eaLnBrk="0" hangingPunct="0"/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pic>
        <p:nvPicPr>
          <p:cNvPr id="2" name="Picture 2" descr="EMBL_EBI_RGB_InversedUpdate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06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0" r:id="rId3"/>
    <p:sldLayoutId id="2147483682" r:id="rId4"/>
    <p:sldLayoutId id="2147483667" r:id="rId5"/>
    <p:sldLayoutId id="2147483663" r:id="rId6"/>
    <p:sldLayoutId id="2147483683" r:id="rId7"/>
    <p:sldLayoutId id="2147483685" r:id="rId8"/>
  </p:sldLayoutIdLst>
  <p:transition>
    <p:cut/>
  </p:transition>
  <p:hf hdr="0" ftr="0"/>
  <p:txStyles>
    <p:titleStyle>
      <a:lvl1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to edit Master text styles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36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4" r:id="rId3"/>
  </p:sldLayoutIdLst>
  <p:transition>
    <p:cut/>
  </p:transition>
  <p:hf hdr="0" ftr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0" fontAlgn="base" hangingPunct="0">
        <a:spcBef>
          <a:spcPct val="20000"/>
        </a:spcBef>
        <a:spcAft>
          <a:spcPts val="575"/>
        </a:spcAft>
        <a:buClr>
          <a:srgbClr val="FF8C9A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0" fontAlgn="base" hangingPunct="0">
        <a:spcBef>
          <a:spcPct val="20000"/>
        </a:spcBef>
        <a:spcAft>
          <a:spcPts val="575"/>
        </a:spcAft>
        <a:buClr>
          <a:srgbClr val="FF8C9A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tp://ftp.ebi.ac.uk/pub/databases/chembl/ChEMBLdb/latest/chembl_24_1_monomer_library.xml" TargetMode="External"/><Relationship Id="rId2" Type="http://schemas.openxmlformats.org/officeDocument/2006/relationships/hyperlink" Target="https://www.ebi.ac.uk/chembl/compound/inspect/CHEMBL125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ctrTitle"/>
          </p:nvPr>
        </p:nvSpPr>
        <p:spPr>
          <a:xfrm>
            <a:off x="533401" y="1040419"/>
            <a:ext cx="7772400" cy="685718"/>
          </a:xfrm>
        </p:spPr>
        <p:txBody>
          <a:bodyPr/>
          <a:lstStyle/>
          <a:p>
            <a:r>
              <a:rPr lang="en-US" sz="3600" dirty="0"/>
              <a:t>ChEMBL HELM implementation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33400" y="3851275"/>
            <a:ext cx="4487863" cy="614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Anna Gaulton, George </a:t>
            </a:r>
            <a:r>
              <a:rPr lang="en-US" sz="2400" dirty="0" err="1"/>
              <a:t>Papadatos</a:t>
            </a:r>
            <a:r>
              <a:rPr lang="en-US" sz="2400" dirty="0"/>
              <a:t>, Patricia Bento</a:t>
            </a:r>
          </a:p>
        </p:txBody>
      </p:sp>
    </p:spTree>
    <p:extLst>
      <p:ext uri="{BB962C8B-B14F-4D97-AF65-F5344CB8AC3E}">
        <p14:creationId xmlns:p14="http://schemas.microsoft.com/office/powerpoint/2010/main" val="26571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2829"/>
            <a:ext cx="7830671" cy="4447709"/>
          </a:xfrm>
        </p:spPr>
        <p:txBody>
          <a:bodyPr/>
          <a:lstStyle/>
          <a:p>
            <a:r>
              <a:rPr lang="en-US" dirty="0"/>
              <a:t>HELM notation for peptides included in </a:t>
            </a:r>
            <a:r>
              <a:rPr lang="en-US" dirty="0" err="1"/>
              <a:t>ChEMBL</a:t>
            </a:r>
            <a:r>
              <a:rPr lang="en-US" dirty="0"/>
              <a:t> from release 20 onwards e.g.,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https://www.ebi.ac.uk/chembl/compound/inspect/CHEMBL1252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endParaRPr lang="en-US" sz="1800" dirty="0"/>
          </a:p>
          <a:p>
            <a:r>
              <a:rPr lang="en-US" dirty="0"/>
              <a:t>Monomer library available on EBI FTP site:</a:t>
            </a:r>
          </a:p>
          <a:p>
            <a:pPr marL="277812" lvl="1" indent="0">
              <a:buNone/>
            </a:pPr>
            <a:r>
              <a:rPr lang="en-US" sz="1600" dirty="0">
                <a:hlinkClick r:id="rId3"/>
              </a:rPr>
              <a:t>ftp://ftp.ebi.ac.uk/pub/databases/chembl/ChEMBLdb/latest/chembl_24_1_monomer_library.xml</a:t>
            </a:r>
            <a:endParaRPr lang="en-US" sz="1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3753B-0B30-F744-A3C6-A6A2E7DAB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71" y="2292724"/>
            <a:ext cx="5388403" cy="1641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CB436-D555-1548-A926-301F528D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71" y="3952791"/>
            <a:ext cx="5762065" cy="7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76615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 of ChEMBL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4503738"/>
          </a:xfrm>
        </p:spPr>
        <p:txBody>
          <a:bodyPr/>
          <a:lstStyle/>
          <a:p>
            <a:r>
              <a:rPr lang="en-US" sz="2200" dirty="0"/>
              <a:t>Currently restricted to peptides with alpha amino acids (though beta/gamma not common in ChEMBL)</a:t>
            </a:r>
          </a:p>
          <a:p>
            <a:r>
              <a:rPr lang="en-US" sz="2200" dirty="0"/>
              <a:t>Not removing caps from monomers (apart from N-term acetyl and C-term amine) in library therefore Me-Ala monomer is distinct from Ala</a:t>
            </a:r>
          </a:p>
          <a:p>
            <a:r>
              <a:rPr lang="en-US" sz="2200" dirty="0"/>
              <a:t>Only fragmenting at peptide and </a:t>
            </a:r>
            <a:r>
              <a:rPr lang="en-US" sz="2200" dirty="0" err="1"/>
              <a:t>disulphide</a:t>
            </a:r>
            <a:r>
              <a:rPr lang="en-US" sz="2200" dirty="0"/>
              <a:t> bonds. Not defining possible side-chain attachment points unless SH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Currently excluding some problematic cases/branched peptides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monomers with two attachment points on backbone N</a:t>
            </a:r>
          </a:p>
          <a:p>
            <a:endParaRPr lang="en-US" dirty="0"/>
          </a:p>
        </p:txBody>
      </p:sp>
      <p:pic>
        <p:nvPicPr>
          <p:cNvPr id="5" name="Picture 4" descr="Screen Shot 2014-06-18 at 11.3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14220"/>
            <a:ext cx="2064236" cy="1475748"/>
          </a:xfrm>
          <a:prstGeom prst="rect">
            <a:avLst/>
          </a:prstGeom>
        </p:spPr>
      </p:pic>
      <p:pic>
        <p:nvPicPr>
          <p:cNvPr id="6" name="Picture 5" descr="Screen Shot 2014-06-18 at 11.24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8" y="4664905"/>
            <a:ext cx="2580332" cy="21511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765300" y="5778500"/>
            <a:ext cx="0" cy="33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1943100" y="5355908"/>
            <a:ext cx="190500" cy="2400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235200" y="5380038"/>
            <a:ext cx="0" cy="33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860800" y="5710238"/>
            <a:ext cx="584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112118" y="5791002"/>
            <a:ext cx="387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3736097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83522"/>
            <a:ext cx="8255000" cy="47069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More guidance/best practice information would be helpful in implementing the standard e.g.,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Best way to create a non-redundant library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Should caps be removed or not? And if so, amino acid monomers or CHEM?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Definition of side-chain attachment points, how to break side chains?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</a:t>
            </a:r>
            <a:r>
              <a:rPr lang="en-US" dirty="0" err="1"/>
              <a:t>standardisation</a:t>
            </a:r>
            <a:r>
              <a:rPr lang="en-US" dirty="0"/>
              <a:t> should be done on monomer structures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tools are available for different tasks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Naming conventions already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17974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30" y="1016000"/>
            <a:ext cx="2564470" cy="15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EMBL-EBI</a:t>
            </a:r>
          </a:p>
          <a:p>
            <a:r>
              <a:rPr lang="en-US" sz="1800" dirty="0"/>
              <a:t>Patricia Bento</a:t>
            </a:r>
          </a:p>
          <a:p>
            <a:r>
              <a:rPr lang="en-US" sz="1800" dirty="0"/>
              <a:t>George </a:t>
            </a:r>
            <a:r>
              <a:rPr lang="en-US" sz="1800" dirty="0" err="1"/>
              <a:t>Papadatos</a:t>
            </a:r>
            <a:endParaRPr lang="en-US" sz="1800" dirty="0"/>
          </a:p>
          <a:p>
            <a:r>
              <a:rPr lang="en-US" sz="1800" dirty="0"/>
              <a:t>Anna Gaulton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000" dirty="0"/>
              <a:t>Pistoia/HELM</a:t>
            </a:r>
          </a:p>
          <a:p>
            <a:r>
              <a:rPr lang="en-US" sz="1800" dirty="0"/>
              <a:t>John Wise (Pistoia Alliance)</a:t>
            </a:r>
          </a:p>
          <a:p>
            <a:r>
              <a:rPr lang="en-US" sz="1800" dirty="0"/>
              <a:t>Claire Bellamy (Pistoia Alliance)</a:t>
            </a:r>
          </a:p>
          <a:p>
            <a:r>
              <a:rPr lang="en-US" sz="1800" dirty="0"/>
              <a:t>Roland </a:t>
            </a:r>
            <a:r>
              <a:rPr lang="en-US" sz="1800" dirty="0" err="1"/>
              <a:t>Knispel</a:t>
            </a:r>
            <a:r>
              <a:rPr lang="en-US" sz="1800" dirty="0"/>
              <a:t> (</a:t>
            </a:r>
            <a:r>
              <a:rPr lang="en-US" sz="1800" dirty="0" err="1"/>
              <a:t>ChemAxon</a:t>
            </a:r>
            <a:r>
              <a:rPr lang="en-US" sz="1800" dirty="0"/>
              <a:t>)</a:t>
            </a:r>
          </a:p>
          <a:p>
            <a:r>
              <a:rPr lang="en-US" sz="1800" dirty="0"/>
              <a:t>Sergio </a:t>
            </a:r>
            <a:r>
              <a:rPr lang="en-US" sz="1800" dirty="0" err="1"/>
              <a:t>Rotstein</a:t>
            </a:r>
            <a:r>
              <a:rPr lang="en-US" sz="1800" dirty="0"/>
              <a:t> (Pfizer)</a:t>
            </a:r>
          </a:p>
          <a:p>
            <a:r>
              <a:rPr lang="en-US" sz="1800" dirty="0" err="1"/>
              <a:t>Tianhong</a:t>
            </a:r>
            <a:r>
              <a:rPr lang="en-US" sz="1800" dirty="0"/>
              <a:t> Zhang (Pfizer)</a:t>
            </a:r>
          </a:p>
          <a:p>
            <a:r>
              <a:rPr lang="en-US" sz="1800" dirty="0"/>
              <a:t>Matthias Nolte (BMS)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834" r="63556"/>
          <a:stretch/>
        </p:blipFill>
        <p:spPr>
          <a:xfrm>
            <a:off x="5911850" y="3902115"/>
            <a:ext cx="2489200" cy="551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051" y="4598056"/>
            <a:ext cx="1957317" cy="608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00" y="3197264"/>
            <a:ext cx="1866900" cy="574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0" y="2481599"/>
            <a:ext cx="2483968" cy="6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97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ChEMBL biotherapeutics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4503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~24K peptides from medicinal chemistry literature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Stored as </a:t>
            </a:r>
            <a:r>
              <a:rPr lang="en-US" dirty="0" err="1"/>
              <a:t>molfiles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16K linear peptides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4K cyclic peptides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~4K branched/complex peptides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6" r="877"/>
          <a:stretch/>
        </p:blipFill>
        <p:spPr>
          <a:xfrm>
            <a:off x="5227200" y="3319213"/>
            <a:ext cx="2642400" cy="285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3327901"/>
            <a:ext cx="3492500" cy="28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6746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Pistoia Alliance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88300" cy="4351338"/>
          </a:xfrm>
        </p:spPr>
        <p:txBody>
          <a:bodyPr/>
          <a:lstStyle/>
          <a:p>
            <a:r>
              <a:rPr lang="en-US" dirty="0"/>
              <a:t>Collaboration with the HELM project to implement HELM notation in ChEMBL_20:</a:t>
            </a:r>
          </a:p>
          <a:p>
            <a:endParaRPr lang="en-US" sz="800" dirty="0"/>
          </a:p>
          <a:p>
            <a:pPr lvl="1"/>
            <a:r>
              <a:rPr lang="en-US" dirty="0"/>
              <a:t>Identify distinct amino acid monomers from peptide content of ChEMBL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Create a public library of these monomers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Convert ChEMBL med-</a:t>
            </a:r>
            <a:r>
              <a:rPr lang="en-US" dirty="0" err="1"/>
              <a:t>chem</a:t>
            </a:r>
            <a:r>
              <a:rPr lang="en-US" dirty="0"/>
              <a:t> peptide content from </a:t>
            </a:r>
            <a:r>
              <a:rPr lang="en-US" dirty="0" err="1"/>
              <a:t>molfile</a:t>
            </a:r>
            <a:r>
              <a:rPr lang="en-US" dirty="0"/>
              <a:t> format to HELM notation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42821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696200" cy="4503738"/>
          </a:xfrm>
        </p:spPr>
        <p:txBody>
          <a:bodyPr/>
          <a:lstStyle/>
          <a:p>
            <a:r>
              <a:rPr lang="en-US" dirty="0"/>
              <a:t>ChEMBL peptides fragmented to produce distinct set of monomers</a:t>
            </a:r>
          </a:p>
          <a:p>
            <a:pPr lvl="1"/>
            <a:r>
              <a:rPr lang="en-US" dirty="0"/>
              <a:t>Implemented as Pipeline Pilot protocol, using </a:t>
            </a:r>
            <a:r>
              <a:rPr lang="en-US" dirty="0" err="1"/>
              <a:t>ChemAxon</a:t>
            </a:r>
            <a:r>
              <a:rPr lang="en-US" dirty="0"/>
              <a:t> components</a:t>
            </a:r>
          </a:p>
          <a:p>
            <a:pPr lvl="1"/>
            <a:r>
              <a:rPr lang="en-US" dirty="0"/>
              <a:t>Fragmentation on peptide bonds and </a:t>
            </a:r>
            <a:r>
              <a:rPr lang="en-US" dirty="0" err="1"/>
              <a:t>disulphide</a:t>
            </a:r>
            <a:r>
              <a:rPr lang="en-US" dirty="0"/>
              <a:t> bonds only (differs from default toolkit implementation)</a:t>
            </a:r>
          </a:p>
          <a:p>
            <a:r>
              <a:rPr lang="en-US" dirty="0"/>
              <a:t>HELM toolkit used to match ChEMBL peptides against the created monomer library and create notation</a:t>
            </a:r>
          </a:p>
          <a:p>
            <a:pPr lvl="1"/>
            <a:r>
              <a:rPr lang="en-US" dirty="0"/>
              <a:t>Modified fragmentation and additional </a:t>
            </a:r>
            <a:r>
              <a:rPr lang="en-US" dirty="0" err="1"/>
              <a:t>canonicalisation</a:t>
            </a:r>
            <a:r>
              <a:rPr lang="en-US" dirty="0"/>
              <a:t> of input structures to match library monomers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48380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860800"/>
            <a:ext cx="2933700" cy="191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4064000"/>
            <a:ext cx="2413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899400" cy="4351338"/>
          </a:xfrm>
        </p:spPr>
        <p:txBody>
          <a:bodyPr/>
          <a:lstStyle/>
          <a:p>
            <a:r>
              <a:rPr lang="en-US" dirty="0" err="1"/>
              <a:t>Standardisation</a:t>
            </a:r>
            <a:r>
              <a:rPr lang="en-US" dirty="0"/>
              <a:t> of monomers</a:t>
            </a:r>
          </a:p>
          <a:p>
            <a:pPr lvl="1"/>
            <a:r>
              <a:rPr lang="en-US" dirty="0"/>
              <a:t>InChI used internally to determine unique monomers</a:t>
            </a:r>
          </a:p>
          <a:p>
            <a:pPr lvl="1"/>
            <a:r>
              <a:rPr lang="en-US" dirty="0" err="1"/>
              <a:t>Tautomers</a:t>
            </a:r>
            <a:r>
              <a:rPr lang="en-US" dirty="0"/>
              <a:t> (e.g., </a:t>
            </a:r>
            <a:r>
              <a:rPr lang="en-US" dirty="0" err="1"/>
              <a:t>Arg</a:t>
            </a:r>
            <a:r>
              <a:rPr lang="en-US" dirty="0"/>
              <a:t>) </a:t>
            </a:r>
            <a:r>
              <a:rPr lang="en-US" dirty="0" err="1"/>
              <a:t>canonicalised</a:t>
            </a:r>
            <a:r>
              <a:rPr lang="en-US" dirty="0"/>
              <a:t> both in the library and matching process in order to generate correct notation</a:t>
            </a:r>
          </a:p>
          <a:p>
            <a:pPr lvl="1"/>
            <a:r>
              <a:rPr lang="en-US" dirty="0"/>
              <a:t>Monomer with maximum </a:t>
            </a:r>
            <a:r>
              <a:rPr lang="en-US" b="1" dirty="0"/>
              <a:t>observed</a:t>
            </a:r>
            <a:r>
              <a:rPr lang="en-US" dirty="0"/>
              <a:t> number attachment points stored in library. Toolkit will allow matching of other forms e.g.,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5200" y="5613400"/>
            <a:ext cx="81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Internal, SS-bonded </a:t>
            </a:r>
            <a:r>
              <a:rPr lang="en-US" dirty="0" err="1"/>
              <a:t>Cys</a:t>
            </a:r>
            <a:r>
              <a:rPr lang="en-US" dirty="0"/>
              <a:t>				C-terminal, non SS-bonded </a:t>
            </a:r>
            <a:r>
              <a:rPr lang="en-US" dirty="0" err="1"/>
              <a:t>Cys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33316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4279900"/>
            <a:ext cx="47371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976" b="-2976"/>
          <a:stretch/>
        </p:blipFill>
        <p:spPr>
          <a:xfrm>
            <a:off x="2832100" y="2121260"/>
            <a:ext cx="3441700" cy="2169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886700" cy="4503738"/>
          </a:xfrm>
        </p:spPr>
        <p:txBody>
          <a:bodyPr/>
          <a:lstStyle/>
          <a:p>
            <a:r>
              <a:rPr lang="en-US" dirty="0"/>
              <a:t>Fragmentation rules</a:t>
            </a:r>
          </a:p>
          <a:p>
            <a:pPr lvl="1"/>
            <a:r>
              <a:rPr lang="en-US" dirty="0"/>
              <a:t>Made fragmentation more specific to peptide, rather than amide bonds</a:t>
            </a:r>
          </a:p>
          <a:p>
            <a:pPr lvl="1"/>
            <a:r>
              <a:rPr lang="en-US" dirty="0"/>
              <a:t>E.g., CHEMBL7003</a:t>
            </a:r>
          </a:p>
          <a:p>
            <a:pPr lvl="1"/>
            <a:endParaRPr lang="en-US" dirty="0"/>
          </a:p>
          <a:p>
            <a:pPr marL="355600" lvl="1" indent="0">
              <a:buNone/>
            </a:pPr>
            <a:endParaRPr lang="en-US" dirty="0"/>
          </a:p>
          <a:p>
            <a:pPr marL="355600" lvl="1" indent="0">
              <a:buNone/>
            </a:pPr>
            <a:endParaRPr lang="en-US" sz="800" dirty="0"/>
          </a:p>
          <a:p>
            <a:pPr marL="355600" lvl="1" indent="0">
              <a:buNone/>
            </a:pPr>
            <a:r>
              <a:rPr lang="en-US" dirty="0"/>
              <a:t>   </a:t>
            </a:r>
            <a:r>
              <a:rPr lang="en-US" dirty="0" err="1"/>
              <a:t>Pyroglutamic</a:t>
            </a:r>
            <a:r>
              <a:rPr lang="en-US" dirty="0"/>
              <a:t> acid ring opened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029200" y="3175000"/>
            <a:ext cx="215900" cy="33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267200" y="3149600"/>
            <a:ext cx="101600" cy="355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365500" y="3289300"/>
            <a:ext cx="215900" cy="33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8847001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975600" cy="4503738"/>
          </a:xfrm>
        </p:spPr>
        <p:txBody>
          <a:bodyPr/>
          <a:lstStyle/>
          <a:p>
            <a:r>
              <a:rPr lang="en-US" dirty="0"/>
              <a:t>Different monomers with same connectivity but different attachment points – match on SMILES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Not currently an issue for ChEMBL because only alpha amino acids in library, but may need to address in future</a:t>
            </a:r>
          </a:p>
        </p:txBody>
      </p:sp>
      <p:pic>
        <p:nvPicPr>
          <p:cNvPr id="5" name="Picture 4" descr="Screen Shot 2014-07-30 at 12.1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08" y="2037041"/>
            <a:ext cx="2233779" cy="1612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94" y="1869335"/>
            <a:ext cx="662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/>
              <a:t>Ggu</a:t>
            </a:r>
            <a:r>
              <a:rPr lang="pt-BR" dirty="0"/>
              <a:t>		[*]N[C@@H](CCC([*])=O)C([*])=O |r,$_R1;;;;;;_R2;;;_R3;$|</a:t>
            </a:r>
            <a:endParaRPr lang="en-US" dirty="0"/>
          </a:p>
        </p:txBody>
      </p:sp>
      <p:pic>
        <p:nvPicPr>
          <p:cNvPr id="7" name="Picture 6" descr="Screen Shot 2014-07-30 at 12.1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87" y="3707897"/>
            <a:ext cx="2051721" cy="1442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94" y="3536387"/>
            <a:ext cx="741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E</a:t>
            </a:r>
            <a:r>
              <a:rPr lang="pt-BR" dirty="0"/>
              <a:t>		       [*]N[C@@H](CCC([*])=O)C([*])=O |$_R1;;;;;;_R3;;;_R2;$|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52881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monomers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581900" cy="4503738"/>
          </a:xfrm>
        </p:spPr>
        <p:txBody>
          <a:bodyPr/>
          <a:lstStyle/>
          <a:p>
            <a:r>
              <a:rPr lang="en-US" dirty="0"/>
              <a:t>Needed to name the ~4500 monomers in the library before creating the final HELM notation</a:t>
            </a:r>
          </a:p>
          <a:p>
            <a:r>
              <a:rPr lang="en-US" dirty="0"/>
              <a:t>Aimed to use conventions for common amino acids e.g., </a:t>
            </a:r>
            <a:r>
              <a:rPr lang="en-US" dirty="0" err="1"/>
              <a:t>Orn</a:t>
            </a:r>
            <a:r>
              <a:rPr lang="en-US" dirty="0"/>
              <a:t>, Sec</a:t>
            </a:r>
          </a:p>
          <a:p>
            <a:r>
              <a:rPr lang="en-US" dirty="0"/>
              <a:t>Where no consistent convention existed, tried to apply systematic names e.g., Me, Ph, Ac, Cl to naming of caps/non-natural side-chains</a:t>
            </a:r>
          </a:p>
          <a:p>
            <a:r>
              <a:rPr lang="en-US" dirty="0"/>
              <a:t>For large, very unnatural monomers needed to apply largely arbitrary IDs to maintain readability of HELM notation (e.g., X123)</a:t>
            </a:r>
          </a:p>
          <a:p>
            <a:r>
              <a:rPr lang="en-US" dirty="0"/>
              <a:t>Feedback on existing naming conventions within project welcome</a:t>
            </a:r>
          </a:p>
        </p:txBody>
      </p:sp>
    </p:spTree>
    <p:extLst>
      <p:ext uri="{BB962C8B-B14F-4D97-AF65-F5344CB8AC3E}">
        <p14:creationId xmlns:p14="http://schemas.microsoft.com/office/powerpoint/2010/main" val="57454373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85100" cy="4351338"/>
          </a:xfrm>
        </p:spPr>
        <p:txBody>
          <a:bodyPr/>
          <a:lstStyle/>
          <a:p>
            <a:r>
              <a:rPr lang="en-US" dirty="0"/>
              <a:t>Monomer library created containing 2851 monomers</a:t>
            </a:r>
          </a:p>
          <a:p>
            <a:endParaRPr lang="en-US" dirty="0"/>
          </a:p>
          <a:p>
            <a:r>
              <a:rPr lang="en-US" dirty="0"/>
              <a:t>Linear peptides (16K peptides) converted to HELM</a:t>
            </a:r>
          </a:p>
          <a:p>
            <a:endParaRPr lang="en-US" dirty="0"/>
          </a:p>
          <a:p>
            <a:r>
              <a:rPr lang="en-US" dirty="0"/>
              <a:t>Cyclic peptides (4K peptides) converted to HELM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26662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EBI_Template_2014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ere Präsentation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EBI_Template_2014.potx</Template>
  <TotalTime>9333</TotalTime>
  <Words>654</Words>
  <Application>Microsoft Macintosh PowerPoint</Application>
  <PresentationFormat>On-screen Show (4:3)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HelveticaNeueLT Pro 35 Th</vt:lpstr>
      <vt:lpstr>HelveticaNeueLT Pro 45 Lt</vt:lpstr>
      <vt:lpstr>Times</vt:lpstr>
      <vt:lpstr>EBI_Template_2014</vt:lpstr>
      <vt:lpstr>1_Leere Präsentation</vt:lpstr>
      <vt:lpstr>ChEMBL HELM implementation</vt:lpstr>
      <vt:lpstr>ChEMBL biotherapeutics</vt:lpstr>
      <vt:lpstr>Pistoia Alliance collaboration</vt:lpstr>
      <vt:lpstr>Implementation</vt:lpstr>
      <vt:lpstr>Issues addressed</vt:lpstr>
      <vt:lpstr>Issues addressed</vt:lpstr>
      <vt:lpstr>Issues addressed</vt:lpstr>
      <vt:lpstr>Naming monomers</vt:lpstr>
      <vt:lpstr>Results</vt:lpstr>
      <vt:lpstr>Availability</vt:lpstr>
      <vt:lpstr>Caveats of ChEMBL implementation</vt:lpstr>
      <vt:lpstr>Concluding thoughts</vt:lpstr>
      <vt:lpstr>Acknowledgements</vt:lpstr>
    </vt:vector>
  </TitlesOfParts>
  <Company>EBI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EMBL-EBI Now and in the Future</dc:title>
  <dc:creator>Spencer Phillips</dc:creator>
  <cp:lastModifiedBy>Anna Gaulton</cp:lastModifiedBy>
  <cp:revision>122</cp:revision>
  <dcterms:created xsi:type="dcterms:W3CDTF">2012-11-02T14:35:31Z</dcterms:created>
  <dcterms:modified xsi:type="dcterms:W3CDTF">2018-09-07T13:11:43Z</dcterms:modified>
</cp:coreProperties>
</file>